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Open Sans 1" panose="020B0604020202020204" charset="0"/>
      <p:regular r:id="rId27"/>
    </p:embeddedFont>
    <p:embeddedFont>
      <p:font typeface="Open Sans 1 Bold" panose="020B0604020202020204" charset="0"/>
      <p:regular r:id="rId28"/>
    </p:embeddedFont>
    <p:embeddedFont>
      <p:font typeface="Open Sans 1 Italics" panose="020B0604020202020204" charset="0"/>
      <p:regular r:id="rId29"/>
    </p:embeddedFont>
    <p:embeddedFont>
      <p:font typeface="Open Sans 1 Medium" panose="020B0604020202020204" charset="0"/>
      <p:regular r:id="rId30"/>
    </p:embeddedFont>
    <p:embeddedFont>
      <p:font typeface="Open Sans 1 Ultra-Bold" panose="020B0604020202020204" charset="0"/>
      <p:regular r:id="rId31"/>
    </p:embeddedFont>
    <p:embeddedFont>
      <p:font typeface="Open Sans 2" panose="020B0604020202020204" charset="0"/>
      <p:regular r:id="rId32"/>
    </p:embeddedFont>
    <p:embeddedFont>
      <p:font typeface="Open Sans 3" panose="020B0604020202020204" charset="0"/>
      <p:regular r:id="rId33"/>
    </p:embeddedFont>
    <p:embeddedFont>
      <p:font typeface="Open Sans 3 Bold" panose="020B0604020202020204" charset="0"/>
      <p:regular r:id="rId34"/>
    </p:embeddedFont>
    <p:embeddedFont>
      <p:font typeface="Open Sans 3 Italic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261" autoAdjust="0"/>
  </p:normalViewPr>
  <p:slideViewPr>
    <p:cSldViewPr>
      <p:cViewPr>
        <p:scale>
          <a:sx n="33" d="100"/>
          <a:sy n="33" d="100"/>
        </p:scale>
        <p:origin x="1954" y="4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impact information on confident and movement in skills development can be found on KIT once all information is completed, there are other ways to measure impact throughout the project.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Encourage the young people to rate themselves using the 5-point confidence system for each of these statements, then add up their total score out of 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Record their scores on a simple Excel spreadsheet at the beginning and end of the programme and create a graph for a visual tool to show the young people and SLT their growth.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slides are on measuring impact through checking in/out.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Benefits of checking in and checking out, using the number scale, include:</a:t>
            </a:r>
          </a:p>
          <a:p>
            <a:pPr marL="171450" indent="-171450">
              <a:buFont typeface="Arial" panose="020B0604020202020204" pitchFamily="34" charset="0"/>
              <a:buChar char="•"/>
            </a:pPr>
            <a:r>
              <a:rPr lang="en-US" dirty="0"/>
              <a:t>Giving the young people the opportunity to let you know where their head is at</a:t>
            </a:r>
          </a:p>
          <a:p>
            <a:pPr marL="171450" indent="-171450">
              <a:buFont typeface="Arial" panose="020B0604020202020204" pitchFamily="34" charset="0"/>
              <a:buChar char="•"/>
            </a:pPr>
            <a:r>
              <a:rPr lang="en-US" dirty="0"/>
              <a:t>Knowing how much to expect from the young people over the session and what delivery style will work best</a:t>
            </a:r>
          </a:p>
          <a:p>
            <a:endParaRPr lang="en-US" dirty="0"/>
          </a:p>
          <a:p>
            <a:r>
              <a:rPr lang="en-US" dirty="0"/>
              <a:t>It can be useful, after the session (not in front of the YP) to keep a record of the scores or any changes to keep a check on whether a YP regularly feels very low or if they are finding the sessions challenging.</a:t>
            </a:r>
          </a:p>
          <a:p>
            <a:endParaRPr lang="en-US" dirty="0"/>
          </a:p>
          <a:p>
            <a:r>
              <a:rPr lang="en-US" dirty="0"/>
              <a:t>To help explain the numbers, use some examples as shown at the bottom of this slide. </a:t>
            </a:r>
          </a:p>
          <a:p>
            <a:endParaRPr lang="en-US" dirty="0"/>
          </a:p>
          <a:p>
            <a:r>
              <a:rPr lang="en-US" dirty="0"/>
              <a:t>It can be helpful as a facilitator to join in - it can be particularly useful to demonstrate that we all have days where we are feeling lower, or if something good/bad has happened, it's a good way to model this for the young 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record the data on a simple Excel spreadsheet, you can create a visual tool which might be helpful as a facilitator or for SLT.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Similar to the check in/out numbers, the emojis and feelings descriptions can be tweaked to fit what the facilitator is trying to capture.</a:t>
            </a:r>
          </a:p>
          <a:p>
            <a:endParaRPr lang="en-US"/>
          </a:p>
          <a:p>
            <a:r>
              <a:rPr lang="en-US"/>
              <a:t>The sheet should be kept personal to the young person and could be kept inside the workbook for the facilitator to access as/when needed.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next few slides explain the traffic light system for measuring impact.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One school who have delivered the KEY+ Challenge for a number of years have developed a set of traffic light impact measurement systems to support young people to achieve some of the targets set in school.</a:t>
            </a:r>
          </a:p>
          <a:p>
            <a:endParaRPr lang="en-US" dirty="0"/>
          </a:p>
          <a:p>
            <a:r>
              <a:rPr lang="en-US" dirty="0"/>
              <a:t>You can use your own be-spoke targets or areas to add to a list to support young people to grow and develop.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targets are quite generic and can be tweaked or changed to meet the needs of individual schools.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a completed traffic light system might look like.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suggestions of ways to collect impact data, should your school require it to give the KEY+ programme validation.</a:t>
            </a:r>
          </a:p>
          <a:p>
            <a:endParaRPr lang="en-US"/>
          </a:p>
          <a:p>
            <a:r>
              <a:rPr lang="en-US"/>
              <a:t>You do not need to do all or any of these, but capturing impact is a great way to support the young people to show them how much progress they have made as well as being evidence for the senior leadership team.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next few slides describe how to capture impact after every session to identify areas of development or gaps in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can support a facilitator to identify areas of development or gaps in skills.</a:t>
            </a:r>
          </a:p>
          <a:p>
            <a:endParaRPr lang="en-US" dirty="0"/>
          </a:p>
          <a:p>
            <a:r>
              <a:rPr lang="en-US" dirty="0"/>
              <a:t>Record the number of young people in each session who report using particular skills.</a:t>
            </a:r>
          </a:p>
          <a:p>
            <a:endParaRPr lang="en-US" dirty="0"/>
          </a:p>
          <a:p>
            <a:r>
              <a:rPr lang="en-US" dirty="0"/>
              <a:t>Support the young people to know which skills they have used by asking questions like:</a:t>
            </a:r>
          </a:p>
          <a:p>
            <a:pPr marL="171450" indent="-171450">
              <a:buFont typeface="Arial" panose="020B0604020202020204" pitchFamily="34" charset="0"/>
              <a:buChar char="•"/>
            </a:pPr>
            <a:r>
              <a:rPr lang="en-US" dirty="0"/>
              <a:t>When you telephoned the venue which skills did you use?</a:t>
            </a:r>
          </a:p>
          <a:p>
            <a:pPr marL="171450" indent="-171450">
              <a:buFont typeface="Arial" panose="020B0604020202020204" pitchFamily="34" charset="0"/>
              <a:buChar char="•"/>
            </a:pPr>
            <a:r>
              <a:rPr lang="en-US" dirty="0"/>
              <a:t>What other skills did you use?</a:t>
            </a:r>
          </a:p>
          <a:p>
            <a:pPr marL="171450" indent="-171450">
              <a:buFont typeface="Arial" panose="020B0604020202020204" pitchFamily="34" charset="0"/>
              <a:buChar char="•"/>
            </a:pPr>
            <a:r>
              <a:rPr lang="en-US" dirty="0"/>
              <a:t>When you used the internet what skills were you using?</a:t>
            </a:r>
          </a:p>
          <a:p>
            <a:pPr marL="171450" indent="-171450">
              <a:buFont typeface="Arial" panose="020B0604020202020204" pitchFamily="34" charset="0"/>
              <a:buChar char="•"/>
            </a:pPr>
            <a:r>
              <a:rPr lang="en-US" dirty="0"/>
              <a:t>Did you take responsibility for that as part of the team?</a:t>
            </a:r>
          </a:p>
          <a:p>
            <a:pPr marL="171450" indent="-171450">
              <a:buFont typeface="Arial" panose="020B0604020202020204" pitchFamily="34" charset="0"/>
              <a:buChar char="•"/>
            </a:pPr>
            <a:r>
              <a:rPr lang="en-US" dirty="0"/>
              <a:t>Did you have to make any decisions while you were doing that?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Record the number of young people in each session who report using particular skills.</a:t>
            </a:r>
          </a:p>
          <a:p>
            <a:endParaRPr lang="en-US" dirty="0"/>
          </a:p>
          <a:p>
            <a:r>
              <a:rPr lang="en-US" dirty="0"/>
              <a:t>Support the young people to know which skills they have used by asking questions like:</a:t>
            </a:r>
          </a:p>
          <a:p>
            <a:pPr marL="171450" indent="-171450">
              <a:buFont typeface="Arial" panose="020B0604020202020204" pitchFamily="34" charset="0"/>
              <a:buChar char="•"/>
            </a:pPr>
            <a:r>
              <a:rPr lang="en-US" dirty="0"/>
              <a:t>When you telephoned the venue which skills did you use?</a:t>
            </a:r>
          </a:p>
          <a:p>
            <a:pPr marL="171450" indent="-171450">
              <a:buFont typeface="Arial" panose="020B0604020202020204" pitchFamily="34" charset="0"/>
              <a:buChar char="•"/>
            </a:pPr>
            <a:r>
              <a:rPr lang="en-US" dirty="0"/>
              <a:t>What other skills did you use?</a:t>
            </a:r>
          </a:p>
          <a:p>
            <a:pPr marL="171450" indent="-171450">
              <a:buFont typeface="Arial" panose="020B0604020202020204" pitchFamily="34" charset="0"/>
              <a:buChar char="•"/>
            </a:pPr>
            <a:r>
              <a:rPr lang="en-US" dirty="0"/>
              <a:t>When you used the internet what skills were you using?</a:t>
            </a:r>
          </a:p>
          <a:p>
            <a:pPr marL="171450" indent="-171450">
              <a:buFont typeface="Arial" panose="020B0604020202020204" pitchFamily="34" charset="0"/>
              <a:buChar char="•"/>
            </a:pPr>
            <a:r>
              <a:rPr lang="en-US" dirty="0"/>
              <a:t>Did you take responsibility for that as part of the team?</a:t>
            </a:r>
          </a:p>
          <a:p>
            <a:pPr marL="171450" indent="-171450">
              <a:buFont typeface="Arial" panose="020B0604020202020204" pitchFamily="34" charset="0"/>
              <a:buChar char="•"/>
            </a:pPr>
            <a:r>
              <a:rPr lang="en-US" dirty="0"/>
              <a:t>Did you have to make any decisions while you were doing that?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get in touch with The Key staff for any questions, queries or support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next few slides are on rating friendships.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Rating friendships is a way to show the young people how they have developed over the course of the programme. It's important to remind them that there will be ups and downs, but throughout the programme, they might learn different ways to deal with challenging situations and build their support network.</a:t>
            </a:r>
          </a:p>
          <a:p>
            <a:endParaRPr lang="en-US"/>
          </a:p>
          <a:p>
            <a:r>
              <a:rPr lang="en-US"/>
              <a:t>These slides can help the young people to understand how they will rate themselves.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Friendship Qualities Scale was developed by Bukowski, Hoza, and Boivin in 1994 to evaluate the friendships among children and adolescents. It measures various aspects of friendships through a structured questionnaire, providing insights into the dynamics of these relationships. </a:t>
            </a:r>
          </a:p>
          <a:p>
            <a:endParaRPr lang="en-US"/>
          </a:p>
          <a:p>
            <a:r>
              <a:rPr lang="en-US"/>
              <a:t>You can use this to help young people to understand the different aspects to friendships.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Using the FQS young people can rate their friendships: choose whether to strongly agree, agree, neither agree or disagree, disagree or strongly disagree with the friendship qualities based on your friendships.</a:t>
            </a:r>
          </a:p>
          <a:p>
            <a:endParaRPr lang="en-US"/>
          </a:p>
          <a:p>
            <a:r>
              <a:rPr lang="en-US"/>
              <a:t>Scoring: Add up your total out of 25</a:t>
            </a:r>
          </a:p>
          <a:p>
            <a:endParaRPr lang="en-US"/>
          </a:p>
          <a:p>
            <a:r>
              <a:rPr lang="en-US"/>
              <a:t>Strongly Agree - 5</a:t>
            </a:r>
          </a:p>
          <a:p>
            <a:r>
              <a:rPr lang="en-US"/>
              <a:t>Agree - 4</a:t>
            </a:r>
          </a:p>
          <a:p>
            <a:r>
              <a:rPr lang="en-US"/>
              <a:t>Neither Agree or Disagree - 3</a:t>
            </a:r>
          </a:p>
          <a:p>
            <a:r>
              <a:rPr lang="en-US"/>
              <a:t>Disagree - 2</a:t>
            </a:r>
          </a:p>
          <a:p>
            <a:r>
              <a:rPr lang="en-US"/>
              <a:t>Strongly Disagree - 1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use a simple Excel spreadsheet to capture the ratings, you can produce a chart as a visual tool for SLT or the young people to see where they have grown.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next few slides are on rating confidence.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Rating confidence is a way to show the young people how they have developed over the course of the </a:t>
            </a:r>
            <a:r>
              <a:rPr lang="en-US" dirty="0" err="1"/>
              <a:t>programme</a:t>
            </a:r>
            <a:r>
              <a:rPr lang="en-US" dirty="0"/>
              <a:t>. It's important to remind them that there will be ups and downs, but throughout the </a:t>
            </a:r>
            <a:r>
              <a:rPr lang="en-US" dirty="0" err="1"/>
              <a:t>programme</a:t>
            </a:r>
            <a:r>
              <a:rPr lang="en-US" dirty="0"/>
              <a:t>, they might learn different ways to deal with challenging situations and build their support network.</a:t>
            </a:r>
          </a:p>
          <a:p>
            <a:endParaRPr lang="en-US" dirty="0"/>
          </a:p>
          <a:p>
            <a:r>
              <a:rPr lang="en-US" dirty="0"/>
              <a:t>These slides can help the young people to understand how they will rate themselves.</a:t>
            </a:r>
          </a:p>
          <a:p>
            <a:endParaRPr lang="en-US" dirty="0"/>
          </a:p>
          <a:p>
            <a:r>
              <a:rPr lang="en-US" dirty="0"/>
              <a:t>Using a similar </a:t>
            </a:r>
            <a:r>
              <a:rPr lang="en-US" dirty="0" err="1"/>
              <a:t>likert</a:t>
            </a:r>
            <a:r>
              <a:rPr lang="en-US" dirty="0"/>
              <a:t> scale, explain to the young people that they can rate their confidence at the beginning and end of the KEY+ Challenge.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15.xml"/><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7.png"/><Relationship Id="rId5" Type="http://schemas.openxmlformats.org/officeDocument/2006/relationships/image" Target="../media/image29.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svg"/><Relationship Id="rId4" Type="http://schemas.openxmlformats.org/officeDocument/2006/relationships/image" Target="../media/image8.svg"/><Relationship Id="rId9" Type="http://schemas.openxmlformats.org/officeDocument/2006/relationships/image" Target="../media/image35.png"/><Relationship Id="rId1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3.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6.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04049" y="3286502"/>
            <a:ext cx="4468135" cy="3056949"/>
          </a:xfrm>
          <a:custGeom>
            <a:avLst/>
            <a:gdLst/>
            <a:ahLst/>
            <a:cxnLst/>
            <a:rect l="l" t="t" r="r" b="b"/>
            <a:pathLst>
              <a:path w="4468135" h="3056949">
                <a:moveTo>
                  <a:pt x="0" y="0"/>
                </a:moveTo>
                <a:lnTo>
                  <a:pt x="4468135" y="0"/>
                </a:lnTo>
                <a:lnTo>
                  <a:pt x="4468135" y="3056949"/>
                </a:lnTo>
                <a:lnTo>
                  <a:pt x="0" y="3056949"/>
                </a:lnTo>
                <a:lnTo>
                  <a:pt x="0" y="0"/>
                </a:lnTo>
                <a:close/>
              </a:path>
            </a:pathLst>
          </a:custGeom>
          <a:blipFill>
            <a:blip r:embed="rId3"/>
            <a:stretch>
              <a:fillRect/>
            </a:stretch>
          </a:blipFill>
        </p:spPr>
        <p:txBody>
          <a:bodyPr/>
          <a:lstStyle/>
          <a:p>
            <a:endParaRPr lang="en-GB"/>
          </a:p>
        </p:txBody>
      </p:sp>
      <p:sp>
        <p:nvSpPr>
          <p:cNvPr id="3" name="Freeform 3"/>
          <p:cNvSpPr/>
          <p:nvPr/>
        </p:nvSpPr>
        <p:spPr>
          <a:xfrm rot="6702275">
            <a:off x="1990695" y="5162958"/>
            <a:ext cx="3641574" cy="3641574"/>
          </a:xfrm>
          <a:custGeom>
            <a:avLst/>
            <a:gdLst/>
            <a:ahLst/>
            <a:cxnLst/>
            <a:rect l="l" t="t" r="r" b="b"/>
            <a:pathLst>
              <a:path w="3641574" h="3641574">
                <a:moveTo>
                  <a:pt x="0" y="0"/>
                </a:moveTo>
                <a:lnTo>
                  <a:pt x="3641575" y="0"/>
                </a:lnTo>
                <a:lnTo>
                  <a:pt x="3641575" y="3641575"/>
                </a:lnTo>
                <a:lnTo>
                  <a:pt x="0" y="3641575"/>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txBody>
          <a:bodyPr/>
          <a:lstStyle/>
          <a:p>
            <a:endParaRPr lang="en-GB"/>
          </a:p>
        </p:txBody>
      </p:sp>
      <p:grpSp>
        <p:nvGrpSpPr>
          <p:cNvPr id="4" name="Group 4"/>
          <p:cNvGrpSpPr>
            <a:grpSpLocks noChangeAspect="1"/>
          </p:cNvGrpSpPr>
          <p:nvPr/>
        </p:nvGrpSpPr>
        <p:grpSpPr>
          <a:xfrm rot="6702275">
            <a:off x="5764096" y="320471"/>
            <a:ext cx="3036012" cy="3036012"/>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C6007E"/>
            </a:solidFill>
          </p:spPr>
          <p:txBody>
            <a:bodyPr/>
            <a:lstStyle/>
            <a:p>
              <a:endParaRPr lang="en-GB"/>
            </a:p>
          </p:txBody>
        </p:sp>
      </p:grpSp>
      <p:grpSp>
        <p:nvGrpSpPr>
          <p:cNvPr id="6" name="Group 6"/>
          <p:cNvGrpSpPr>
            <a:grpSpLocks noChangeAspect="1"/>
          </p:cNvGrpSpPr>
          <p:nvPr/>
        </p:nvGrpSpPr>
        <p:grpSpPr>
          <a:xfrm rot="6702275">
            <a:off x="1132178" y="342047"/>
            <a:ext cx="5358608" cy="5358608"/>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FFFFF"/>
            </a:solidFill>
          </p:spPr>
          <p:txBody>
            <a:bodyPr/>
            <a:lstStyle/>
            <a:p>
              <a:endParaRPr lang="en-GB"/>
            </a:p>
          </p:txBody>
        </p:sp>
      </p:grpSp>
      <p:sp>
        <p:nvSpPr>
          <p:cNvPr id="8" name="Freeform 8"/>
          <p:cNvSpPr/>
          <p:nvPr/>
        </p:nvSpPr>
        <p:spPr>
          <a:xfrm rot="6702275">
            <a:off x="8400299" y="-141364"/>
            <a:ext cx="2124269" cy="2124269"/>
          </a:xfrm>
          <a:custGeom>
            <a:avLst/>
            <a:gdLst/>
            <a:ahLst/>
            <a:cxnLst/>
            <a:rect l="l" t="t" r="r" b="b"/>
            <a:pathLst>
              <a:path w="2124269" h="2124269">
                <a:moveTo>
                  <a:pt x="0" y="0"/>
                </a:moveTo>
                <a:lnTo>
                  <a:pt x="2124269" y="0"/>
                </a:lnTo>
                <a:lnTo>
                  <a:pt x="2124269" y="2124269"/>
                </a:lnTo>
                <a:lnTo>
                  <a:pt x="0" y="21242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AutoShape 9"/>
          <p:cNvSpPr/>
          <p:nvPr/>
        </p:nvSpPr>
        <p:spPr>
          <a:xfrm flipV="1">
            <a:off x="9144000" y="7886700"/>
            <a:ext cx="7228255" cy="22953"/>
          </a:xfrm>
          <a:prstGeom prst="line">
            <a:avLst/>
          </a:prstGeom>
          <a:ln w="57150" cap="rnd">
            <a:solidFill>
              <a:srgbClr val="582C83"/>
            </a:solidFill>
            <a:prstDash val="solid"/>
            <a:headEnd type="none" w="sm" len="sm"/>
            <a:tailEnd type="arrow" w="med" len="sm"/>
          </a:ln>
        </p:spPr>
        <p:txBody>
          <a:bodyPr/>
          <a:lstStyle/>
          <a:p>
            <a:endParaRPr lang="en-GB"/>
          </a:p>
        </p:txBody>
      </p:sp>
      <p:grpSp>
        <p:nvGrpSpPr>
          <p:cNvPr id="10" name="Group 10"/>
          <p:cNvGrpSpPr>
            <a:grpSpLocks noChangeAspect="1"/>
          </p:cNvGrpSpPr>
          <p:nvPr/>
        </p:nvGrpSpPr>
        <p:grpSpPr>
          <a:xfrm rot="6702275">
            <a:off x="-71588" y="7013790"/>
            <a:ext cx="3036012" cy="3036012"/>
            <a:chOff x="0" y="0"/>
            <a:chExt cx="6350000" cy="6350000"/>
          </a:xfrm>
        </p:grpSpPr>
        <p:sp>
          <p:nvSpPr>
            <p:cNvPr id="11" name="Freeform 11"/>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grpSp>
        <p:nvGrpSpPr>
          <p:cNvPr id="12" name="Group 12"/>
          <p:cNvGrpSpPr/>
          <p:nvPr/>
        </p:nvGrpSpPr>
        <p:grpSpPr>
          <a:xfrm>
            <a:off x="1299800" y="509669"/>
            <a:ext cx="5023365" cy="502336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000" r="-25000"/>
              </a:stretch>
            </a:blipFill>
          </p:spPr>
          <p:txBody>
            <a:bodyPr/>
            <a:lstStyle/>
            <a:p>
              <a:endParaRPr lang="en-GB"/>
            </a:p>
          </p:txBody>
        </p:sp>
      </p:grpSp>
      <p:sp>
        <p:nvSpPr>
          <p:cNvPr id="14" name="TextBox 14"/>
          <p:cNvSpPr txBox="1"/>
          <p:nvPr/>
        </p:nvSpPr>
        <p:spPr>
          <a:xfrm rot="-26465">
            <a:off x="8633800" y="7124175"/>
            <a:ext cx="7666022" cy="842608"/>
          </a:xfrm>
          <a:prstGeom prst="rect">
            <a:avLst/>
          </a:prstGeom>
        </p:spPr>
        <p:txBody>
          <a:bodyPr lIns="0" tIns="0" rIns="0" bIns="0" rtlCol="0" anchor="t">
            <a:spAutoFit/>
          </a:bodyPr>
          <a:lstStyle/>
          <a:p>
            <a:pPr algn="r">
              <a:lnSpc>
                <a:spcPts val="6356"/>
              </a:lnSpc>
            </a:pPr>
            <a:r>
              <a:rPr lang="en-US" sz="6293" b="1" spc="-415">
                <a:solidFill>
                  <a:srgbClr val="000000"/>
                </a:solidFill>
                <a:latin typeface="Open Sans 1 Ultra-Bold"/>
                <a:ea typeface="Open Sans 1 Ultra-Bold"/>
                <a:cs typeface="Open Sans 1 Ultra-Bold"/>
                <a:sym typeface="Open Sans 1 Ultra-Bold"/>
              </a:rPr>
              <a:t>KEY+ IN EDUCATION</a:t>
            </a:r>
          </a:p>
        </p:txBody>
      </p:sp>
      <p:sp>
        <p:nvSpPr>
          <p:cNvPr id="15" name="TextBox 15"/>
          <p:cNvSpPr txBox="1"/>
          <p:nvPr/>
        </p:nvSpPr>
        <p:spPr>
          <a:xfrm>
            <a:off x="12544423" y="7982100"/>
            <a:ext cx="3758737" cy="549756"/>
          </a:xfrm>
          <a:prstGeom prst="rect">
            <a:avLst/>
          </a:prstGeom>
        </p:spPr>
        <p:txBody>
          <a:bodyPr lIns="0" tIns="0" rIns="0" bIns="0" rtlCol="0" anchor="t">
            <a:spAutoFit/>
          </a:bodyPr>
          <a:lstStyle/>
          <a:p>
            <a:pPr algn="r">
              <a:lnSpc>
                <a:spcPts val="4531"/>
              </a:lnSpc>
            </a:pPr>
            <a:r>
              <a:rPr lang="en-US" sz="3236" spc="-142">
                <a:solidFill>
                  <a:srgbClr val="C6007E"/>
                </a:solidFill>
                <a:latin typeface="Open Sans 2"/>
                <a:ea typeface="Open Sans 2"/>
                <a:cs typeface="Open Sans 2"/>
                <a:sym typeface="Open Sans 2"/>
              </a:rPr>
              <a:t>MEASURING IMPACT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F3D03E"/>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715302" y="2435649"/>
            <a:ext cx="6106073" cy="0"/>
          </a:xfrm>
          <a:prstGeom prst="line">
            <a:avLst/>
          </a:prstGeom>
          <a:ln w="38100" cap="rnd">
            <a:solidFill>
              <a:srgbClr val="DC592A"/>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68D2E"/>
            </a:solidFill>
          </p:spPr>
          <p:txBody>
            <a:bodyPr/>
            <a:lstStyle/>
            <a:p>
              <a:endParaRPr lang="en-GB"/>
            </a:p>
          </p:txBody>
        </p:sp>
      </p:grpSp>
      <p:sp>
        <p:nvSpPr>
          <p:cNvPr id="10" name="TextBox 10"/>
          <p:cNvSpPr txBox="1"/>
          <p:nvPr/>
        </p:nvSpPr>
        <p:spPr>
          <a:xfrm>
            <a:off x="2644326" y="2190435"/>
            <a:ext cx="998475"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2</a:t>
            </a:r>
          </a:p>
        </p:txBody>
      </p:sp>
      <p:grpSp>
        <p:nvGrpSpPr>
          <p:cNvPr id="11" name="Group 11"/>
          <p:cNvGrpSpPr>
            <a:grpSpLocks noChangeAspect="1"/>
          </p:cNvGrpSpPr>
          <p:nvPr/>
        </p:nvGrpSpPr>
        <p:grpSpPr>
          <a:xfrm rot="5400000">
            <a:off x="1199811" y="1676075"/>
            <a:ext cx="1503736" cy="1503736"/>
            <a:chOff x="0" y="0"/>
            <a:chExt cx="6350000" cy="6350000"/>
          </a:xfrm>
        </p:grpSpPr>
        <p:sp>
          <p:nvSpPr>
            <p:cNvPr id="12" name="Freeform 12"/>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13" name="Freeform 13"/>
          <p:cNvSpPr/>
          <p:nvPr/>
        </p:nvSpPr>
        <p:spPr>
          <a:xfrm>
            <a:off x="1410659" y="1895715"/>
            <a:ext cx="1082040" cy="1064457"/>
          </a:xfrm>
          <a:custGeom>
            <a:avLst/>
            <a:gdLst/>
            <a:ahLst/>
            <a:cxnLst/>
            <a:rect l="l" t="t" r="r" b="b"/>
            <a:pathLst>
              <a:path w="1082040" h="1064457">
                <a:moveTo>
                  <a:pt x="0" y="0"/>
                </a:moveTo>
                <a:lnTo>
                  <a:pt x="1082040" y="0"/>
                </a:lnTo>
                <a:lnTo>
                  <a:pt x="1082040" y="1064456"/>
                </a:lnTo>
                <a:lnTo>
                  <a:pt x="0" y="1064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5715302" y="1664124"/>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RATING CONFIDENCE</a:t>
            </a:r>
          </a:p>
        </p:txBody>
      </p:sp>
      <p:sp>
        <p:nvSpPr>
          <p:cNvPr id="15" name="TextBox 15"/>
          <p:cNvSpPr txBox="1"/>
          <p:nvPr/>
        </p:nvSpPr>
        <p:spPr>
          <a:xfrm>
            <a:off x="5739943" y="2816613"/>
            <a:ext cx="9662876" cy="6129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Confidence is a key part of personal and social development. Here’s why measuring it is important:</a:t>
            </a:r>
          </a:p>
        </p:txBody>
      </p:sp>
      <p:grpSp>
        <p:nvGrpSpPr>
          <p:cNvPr id="16" name="Group 16"/>
          <p:cNvGrpSpPr/>
          <p:nvPr/>
        </p:nvGrpSpPr>
        <p:grpSpPr>
          <a:xfrm>
            <a:off x="5715302" y="5241144"/>
            <a:ext cx="11568111" cy="2219174"/>
            <a:chOff x="0" y="0"/>
            <a:chExt cx="15424148" cy="2958898"/>
          </a:xfrm>
        </p:grpSpPr>
        <p:sp>
          <p:nvSpPr>
            <p:cNvPr id="17" name="TextBox 17"/>
            <p:cNvSpPr txBox="1"/>
            <p:nvPr/>
          </p:nvSpPr>
          <p:spPr>
            <a:xfrm>
              <a:off x="0" y="9525"/>
              <a:ext cx="8059009" cy="521303"/>
            </a:xfrm>
            <a:prstGeom prst="rect">
              <a:avLst/>
            </a:prstGeom>
          </p:spPr>
          <p:txBody>
            <a:bodyPr lIns="0" tIns="0" rIns="0" bIns="0" rtlCol="0" anchor="t">
              <a:spAutoFit/>
            </a:bodyPr>
            <a:lstStyle/>
            <a:p>
              <a:pPr algn="l">
                <a:lnSpc>
                  <a:spcPts val="3029"/>
                </a:lnSpc>
              </a:pPr>
              <a:r>
                <a:rPr lang="en-US" sz="2634" b="1" spc="-173">
                  <a:solidFill>
                    <a:srgbClr val="DC592A"/>
                  </a:solidFill>
                  <a:latin typeface="Open Sans 1 Ultra-Bold"/>
                  <a:ea typeface="Open Sans 1 Ultra-Bold"/>
                  <a:cs typeface="Open Sans 1 Ultra-Bold"/>
                  <a:sym typeface="Open Sans 1 Ultra-Bold"/>
                </a:rPr>
                <a:t>Confidence Ratings</a:t>
              </a:r>
            </a:p>
          </p:txBody>
        </p:sp>
        <p:sp>
          <p:nvSpPr>
            <p:cNvPr id="18" name="TextBox 18"/>
            <p:cNvSpPr txBox="1"/>
            <p:nvPr/>
          </p:nvSpPr>
          <p:spPr>
            <a:xfrm>
              <a:off x="0" y="502253"/>
              <a:ext cx="15424148" cy="2456646"/>
            </a:xfrm>
            <a:prstGeom prst="rect">
              <a:avLst/>
            </a:prstGeom>
          </p:spPr>
          <p:txBody>
            <a:bodyPr lIns="0" tIns="0" rIns="0" bIns="0" rtlCol="0" anchor="t">
              <a:spAutoFit/>
            </a:bodyPr>
            <a:lstStyle/>
            <a:p>
              <a:pPr algn="l">
                <a:lnSpc>
                  <a:spcPts val="2925"/>
                </a:lnSpc>
              </a:pPr>
              <a:r>
                <a:rPr lang="en-US" sz="2199" spc="-43">
                  <a:solidFill>
                    <a:srgbClr val="000000"/>
                  </a:solidFill>
                  <a:latin typeface="Open Sans 3"/>
                  <a:ea typeface="Open Sans 3"/>
                  <a:cs typeface="Open Sans 3"/>
                  <a:sym typeface="Open Sans 3"/>
                </a:rPr>
                <a:t>1 = Very low/poor confidence</a:t>
              </a:r>
            </a:p>
            <a:p>
              <a:pPr algn="l">
                <a:lnSpc>
                  <a:spcPts val="2925"/>
                </a:lnSpc>
              </a:pPr>
              <a:r>
                <a:rPr lang="en-US" sz="2199" spc="-43">
                  <a:solidFill>
                    <a:srgbClr val="000000"/>
                  </a:solidFill>
                  <a:latin typeface="Open Sans 3"/>
                  <a:ea typeface="Open Sans 3"/>
                  <a:cs typeface="Open Sans 3"/>
                  <a:sym typeface="Open Sans 3"/>
                </a:rPr>
                <a:t>2 = Low confidence</a:t>
              </a:r>
            </a:p>
            <a:p>
              <a:pPr algn="l">
                <a:lnSpc>
                  <a:spcPts val="2925"/>
                </a:lnSpc>
              </a:pPr>
              <a:r>
                <a:rPr lang="en-US" sz="2199" spc="-43">
                  <a:solidFill>
                    <a:srgbClr val="000000"/>
                  </a:solidFill>
                  <a:latin typeface="Open Sans 3"/>
                  <a:ea typeface="Open Sans 3"/>
                  <a:cs typeface="Open Sans 3"/>
                  <a:sym typeface="Open Sans 3"/>
                </a:rPr>
                <a:t>3 = Average confidence</a:t>
              </a:r>
            </a:p>
            <a:p>
              <a:pPr algn="l">
                <a:lnSpc>
                  <a:spcPts val="2925"/>
                </a:lnSpc>
              </a:pPr>
              <a:r>
                <a:rPr lang="en-US" sz="2199" spc="-43">
                  <a:solidFill>
                    <a:srgbClr val="000000"/>
                  </a:solidFill>
                  <a:latin typeface="Open Sans 3"/>
                  <a:ea typeface="Open Sans 3"/>
                  <a:cs typeface="Open Sans 3"/>
                  <a:sym typeface="Open Sans 3"/>
                </a:rPr>
                <a:t>4 = High/good confidence</a:t>
              </a:r>
            </a:p>
            <a:p>
              <a:pPr algn="l">
                <a:lnSpc>
                  <a:spcPts val="2925"/>
                </a:lnSpc>
              </a:pPr>
              <a:r>
                <a:rPr lang="en-US" sz="2199" spc="-43">
                  <a:solidFill>
                    <a:srgbClr val="000000"/>
                  </a:solidFill>
                  <a:latin typeface="Open Sans 3"/>
                  <a:ea typeface="Open Sans 3"/>
                  <a:cs typeface="Open Sans 3"/>
                  <a:sym typeface="Open Sans 3"/>
                </a:rPr>
                <a:t>5 = Very high/excellent confidence</a:t>
              </a:r>
            </a:p>
          </p:txBody>
        </p:sp>
      </p:grpSp>
      <p:sp>
        <p:nvSpPr>
          <p:cNvPr id="19" name="TextBox 19"/>
          <p:cNvSpPr txBox="1"/>
          <p:nvPr/>
        </p:nvSpPr>
        <p:spPr>
          <a:xfrm>
            <a:off x="5715302" y="3873113"/>
            <a:ext cx="11771448" cy="943483"/>
          </a:xfrm>
          <a:prstGeom prst="rect">
            <a:avLst/>
          </a:prstGeom>
        </p:spPr>
        <p:txBody>
          <a:bodyPr lIns="0" tIns="0" rIns="0" bIns="0" rtlCol="0" anchor="t">
            <a:spAutoFit/>
          </a:bodyPr>
          <a:lstStyle/>
          <a:p>
            <a:pPr algn="l">
              <a:lnSpc>
                <a:spcPts val="2485"/>
              </a:lnSpc>
              <a:spcBef>
                <a:spcPct val="0"/>
              </a:spcBef>
            </a:pPr>
            <a:r>
              <a:rPr lang="en-US" sz="2199" spc="-43">
                <a:solidFill>
                  <a:srgbClr val="000000"/>
                </a:solidFill>
                <a:latin typeface="Open Sans 3"/>
                <a:ea typeface="Open Sans 3"/>
                <a:cs typeface="Open Sans 3"/>
                <a:sym typeface="Open Sans 3"/>
              </a:rPr>
              <a:t>Measuring confidence helps facilitators understand how young people feel about themselves and their abilities. It also allows you to track growth over the course of the KEY+ Challenge and identify areas where support might be needed.</a:t>
            </a:r>
          </a:p>
        </p:txBody>
      </p:sp>
      <p:sp>
        <p:nvSpPr>
          <p:cNvPr id="20" name="TextBox 20"/>
          <p:cNvSpPr txBox="1"/>
          <p:nvPr/>
        </p:nvSpPr>
        <p:spPr>
          <a:xfrm>
            <a:off x="5715302" y="7907993"/>
            <a:ext cx="11771448" cy="629158"/>
          </a:xfrm>
          <a:prstGeom prst="rect">
            <a:avLst/>
          </a:prstGeom>
        </p:spPr>
        <p:txBody>
          <a:bodyPr lIns="0" tIns="0" rIns="0" bIns="0" rtlCol="0" anchor="t">
            <a:spAutoFit/>
          </a:bodyPr>
          <a:lstStyle/>
          <a:p>
            <a:pPr algn="l">
              <a:lnSpc>
                <a:spcPts val="2485"/>
              </a:lnSpc>
              <a:spcBef>
                <a:spcPct val="0"/>
              </a:spcBef>
            </a:pPr>
            <a:r>
              <a:rPr lang="en-US" sz="2199" spc="-43">
                <a:solidFill>
                  <a:srgbClr val="000000"/>
                </a:solidFill>
                <a:latin typeface="Open Sans 3"/>
                <a:ea typeface="Open Sans 3"/>
                <a:cs typeface="Open Sans 3"/>
                <a:sym typeface="Open Sans 3"/>
              </a:rPr>
              <a:t>Collect scores at the start and the end of the KEY+ Challenge and compare before and after scores to see changes in confidence.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F3D03E"/>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758664" y="2511346"/>
            <a:ext cx="6106073" cy="0"/>
          </a:xfrm>
          <a:prstGeom prst="line">
            <a:avLst/>
          </a:prstGeom>
          <a:ln w="38100" cap="rnd">
            <a:solidFill>
              <a:srgbClr val="DC592A"/>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68D2E"/>
            </a:solidFill>
          </p:spPr>
          <p:txBody>
            <a:bodyPr/>
            <a:lstStyle/>
            <a:p>
              <a:endParaRPr lang="en-GB"/>
            </a:p>
          </p:txBody>
        </p:sp>
      </p:grpSp>
      <p:sp>
        <p:nvSpPr>
          <p:cNvPr id="10" name="TextBox 10"/>
          <p:cNvSpPr txBox="1"/>
          <p:nvPr/>
        </p:nvSpPr>
        <p:spPr>
          <a:xfrm>
            <a:off x="2644326" y="2190435"/>
            <a:ext cx="998475"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2</a:t>
            </a:r>
          </a:p>
        </p:txBody>
      </p:sp>
      <p:grpSp>
        <p:nvGrpSpPr>
          <p:cNvPr id="11" name="Group 11"/>
          <p:cNvGrpSpPr>
            <a:grpSpLocks noChangeAspect="1"/>
          </p:cNvGrpSpPr>
          <p:nvPr/>
        </p:nvGrpSpPr>
        <p:grpSpPr>
          <a:xfrm rot="5400000">
            <a:off x="1199811" y="1676075"/>
            <a:ext cx="1503736" cy="1503736"/>
            <a:chOff x="0" y="0"/>
            <a:chExt cx="6350000" cy="6350000"/>
          </a:xfrm>
        </p:grpSpPr>
        <p:sp>
          <p:nvSpPr>
            <p:cNvPr id="12" name="Freeform 12"/>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13" name="Freeform 13"/>
          <p:cNvSpPr/>
          <p:nvPr/>
        </p:nvSpPr>
        <p:spPr>
          <a:xfrm>
            <a:off x="1410659" y="1895715"/>
            <a:ext cx="1082040" cy="1064457"/>
          </a:xfrm>
          <a:custGeom>
            <a:avLst/>
            <a:gdLst/>
            <a:ahLst/>
            <a:cxnLst/>
            <a:rect l="l" t="t" r="r" b="b"/>
            <a:pathLst>
              <a:path w="1082040" h="1064457">
                <a:moveTo>
                  <a:pt x="0" y="0"/>
                </a:moveTo>
                <a:lnTo>
                  <a:pt x="1082040" y="0"/>
                </a:lnTo>
                <a:lnTo>
                  <a:pt x="1082040" y="1064456"/>
                </a:lnTo>
                <a:lnTo>
                  <a:pt x="0" y="1064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aphicFrame>
        <p:nvGraphicFramePr>
          <p:cNvPr id="14" name="Table 14"/>
          <p:cNvGraphicFramePr>
            <a:graphicFrameLocks noGrp="1"/>
          </p:cNvGraphicFramePr>
          <p:nvPr/>
        </p:nvGraphicFramePr>
        <p:xfrm>
          <a:off x="5758664" y="4468627"/>
          <a:ext cx="8667619" cy="3975892"/>
        </p:xfrm>
        <a:graphic>
          <a:graphicData uri="http://schemas.openxmlformats.org/drawingml/2006/table">
            <a:tbl>
              <a:tblPr/>
              <a:tblGrid>
                <a:gridCol w="6856705">
                  <a:extLst>
                    <a:ext uri="{9D8B030D-6E8A-4147-A177-3AD203B41FA5}">
                      <a16:colId xmlns:a16="http://schemas.microsoft.com/office/drawing/2014/main" val="20000"/>
                    </a:ext>
                  </a:extLst>
                </a:gridCol>
                <a:gridCol w="1810914">
                  <a:extLst>
                    <a:ext uri="{9D8B030D-6E8A-4147-A177-3AD203B41FA5}">
                      <a16:colId xmlns:a16="http://schemas.microsoft.com/office/drawing/2014/main" val="20001"/>
                    </a:ext>
                  </a:extLst>
                </a:gridCol>
              </a:tblGrid>
              <a:tr h="794432">
                <a:tc>
                  <a:txBody>
                    <a:bodyPr/>
                    <a:lstStyle/>
                    <a:p>
                      <a:pPr algn="l">
                        <a:lnSpc>
                          <a:spcPts val="2520"/>
                        </a:lnSpc>
                        <a:defRPr/>
                      </a:pPr>
                      <a:r>
                        <a:rPr lang="en-US" sz="1800">
                          <a:solidFill>
                            <a:srgbClr val="000000"/>
                          </a:solidFill>
                          <a:latin typeface="Open Sans 3"/>
                          <a:ea typeface="Open Sans 3"/>
                          <a:cs typeface="Open Sans 3"/>
                          <a:sym typeface="Open Sans 3"/>
                        </a:rPr>
                        <a:t>Talking to someone I don’t know on the phone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4432">
                <a:tc>
                  <a:txBody>
                    <a:bodyPr/>
                    <a:lstStyle/>
                    <a:p>
                      <a:pPr algn="l">
                        <a:lnSpc>
                          <a:spcPts val="2520"/>
                        </a:lnSpc>
                        <a:defRPr/>
                      </a:pPr>
                      <a:r>
                        <a:rPr lang="en-US" sz="1800">
                          <a:solidFill>
                            <a:srgbClr val="000000"/>
                          </a:solidFill>
                          <a:latin typeface="Open Sans 3"/>
                          <a:ea typeface="Open Sans 3"/>
                          <a:cs typeface="Open Sans 3"/>
                          <a:sym typeface="Open Sans 3"/>
                        </a:rPr>
                        <a:t>Talking to someone in a position of power and authority</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8164">
                <a:tc>
                  <a:txBody>
                    <a:bodyPr/>
                    <a:lstStyle/>
                    <a:p>
                      <a:pPr algn="l">
                        <a:lnSpc>
                          <a:spcPts val="2520"/>
                        </a:lnSpc>
                        <a:defRPr/>
                      </a:pPr>
                      <a:r>
                        <a:rPr lang="en-US" sz="1800">
                          <a:solidFill>
                            <a:srgbClr val="000000"/>
                          </a:solidFill>
                          <a:latin typeface="Open Sans 3"/>
                          <a:ea typeface="Open Sans 3"/>
                          <a:cs typeface="Open Sans 3"/>
                          <a:sym typeface="Open Sans 3"/>
                        </a:rPr>
                        <a:t>Doing a presentation in front of 2-3 people I don’t know</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4432">
                <a:tc>
                  <a:txBody>
                    <a:bodyPr/>
                    <a:lstStyle/>
                    <a:p>
                      <a:pPr algn="l">
                        <a:lnSpc>
                          <a:spcPts val="2520"/>
                        </a:lnSpc>
                        <a:defRPr/>
                      </a:pPr>
                      <a:r>
                        <a:rPr lang="en-US" sz="1800">
                          <a:solidFill>
                            <a:srgbClr val="000000"/>
                          </a:solidFill>
                          <a:latin typeface="Open Sans 3"/>
                          <a:ea typeface="Open Sans 3"/>
                          <a:cs typeface="Open Sans 3"/>
                          <a:sym typeface="Open Sans 3"/>
                        </a:rPr>
                        <a:t>Going somewhere I’ve never been before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4432">
                <a:tc>
                  <a:txBody>
                    <a:bodyPr/>
                    <a:lstStyle/>
                    <a:p>
                      <a:pPr algn="l">
                        <a:lnSpc>
                          <a:spcPts val="2520"/>
                        </a:lnSpc>
                        <a:defRPr/>
                      </a:pPr>
                      <a:r>
                        <a:rPr lang="en-US" sz="1800">
                          <a:solidFill>
                            <a:srgbClr val="000000"/>
                          </a:solidFill>
                          <a:latin typeface="Open Sans 3"/>
                          <a:ea typeface="Open Sans 3"/>
                          <a:cs typeface="Open Sans 3"/>
                          <a:sym typeface="Open Sans 3"/>
                        </a:rPr>
                        <a:t>Doing something I’ve never done before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Box 15"/>
          <p:cNvSpPr txBox="1"/>
          <p:nvPr/>
        </p:nvSpPr>
        <p:spPr>
          <a:xfrm>
            <a:off x="5758664" y="1739821"/>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CONFIDENCE SCALES</a:t>
            </a:r>
          </a:p>
        </p:txBody>
      </p:sp>
      <p:sp>
        <p:nvSpPr>
          <p:cNvPr id="16" name="TextBox 16"/>
          <p:cNvSpPr txBox="1"/>
          <p:nvPr/>
        </p:nvSpPr>
        <p:spPr>
          <a:xfrm>
            <a:off x="5783305" y="2892310"/>
            <a:ext cx="9662876" cy="6129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Thinking about these situations, rate your confidence on a scale of 1-5, where 1 is very low and 5 is very high.</a:t>
            </a:r>
          </a:p>
        </p:txBody>
      </p:sp>
      <p:grpSp>
        <p:nvGrpSpPr>
          <p:cNvPr id="17" name="Group 17"/>
          <p:cNvGrpSpPr/>
          <p:nvPr/>
        </p:nvGrpSpPr>
        <p:grpSpPr>
          <a:xfrm>
            <a:off x="5783305" y="4035089"/>
            <a:ext cx="11568111" cy="733274"/>
            <a:chOff x="0" y="0"/>
            <a:chExt cx="15424148" cy="977698"/>
          </a:xfrm>
        </p:grpSpPr>
        <p:sp>
          <p:nvSpPr>
            <p:cNvPr id="18" name="TextBox 18"/>
            <p:cNvSpPr txBox="1"/>
            <p:nvPr/>
          </p:nvSpPr>
          <p:spPr>
            <a:xfrm>
              <a:off x="0" y="9525"/>
              <a:ext cx="8059009" cy="521303"/>
            </a:xfrm>
            <a:prstGeom prst="rect">
              <a:avLst/>
            </a:prstGeom>
          </p:spPr>
          <p:txBody>
            <a:bodyPr lIns="0" tIns="0" rIns="0" bIns="0" rtlCol="0" anchor="t">
              <a:spAutoFit/>
            </a:bodyPr>
            <a:lstStyle/>
            <a:p>
              <a:pPr algn="l">
                <a:lnSpc>
                  <a:spcPts val="3029"/>
                </a:lnSpc>
              </a:pPr>
              <a:r>
                <a:rPr lang="en-US" sz="2634" b="1" spc="-173">
                  <a:solidFill>
                    <a:srgbClr val="DC592A"/>
                  </a:solidFill>
                  <a:latin typeface="Open Sans 1 Ultra-Bold"/>
                  <a:ea typeface="Open Sans 1 Ultra-Bold"/>
                  <a:cs typeface="Open Sans 1 Ultra-Bold"/>
                  <a:sym typeface="Open Sans 1 Ultra-Bold"/>
                </a:rPr>
                <a:t>Situations</a:t>
              </a:r>
            </a:p>
          </p:txBody>
        </p:sp>
        <p:sp>
          <p:nvSpPr>
            <p:cNvPr id="19" name="TextBox 19"/>
            <p:cNvSpPr txBox="1"/>
            <p:nvPr/>
          </p:nvSpPr>
          <p:spPr>
            <a:xfrm>
              <a:off x="0" y="502253"/>
              <a:ext cx="15424148" cy="475446"/>
            </a:xfrm>
            <a:prstGeom prst="rect">
              <a:avLst/>
            </a:prstGeom>
          </p:spPr>
          <p:txBody>
            <a:bodyPr lIns="0" tIns="0" rIns="0" bIns="0" rtlCol="0" anchor="t">
              <a:spAutoFit/>
            </a:bodyPr>
            <a:lstStyle/>
            <a:p>
              <a:pPr algn="l">
                <a:lnSpc>
                  <a:spcPts val="2925"/>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77240"/>
            <a:ext cx="8633297" cy="0"/>
          </a:xfrm>
          <a:prstGeom prst="line">
            <a:avLst/>
          </a:prstGeom>
          <a:ln w="47625" cap="rnd">
            <a:solidFill>
              <a:srgbClr val="DC592A"/>
            </a:solidFill>
            <a:prstDash val="solid"/>
            <a:headEnd type="none" w="sm" len="sm"/>
            <a:tailEnd type="arrow" w="med" len="sm"/>
          </a:ln>
        </p:spPr>
        <p:txBody>
          <a:bodyPr/>
          <a:lstStyle/>
          <a:p>
            <a:endParaRPr lang="en-GB"/>
          </a:p>
        </p:txBody>
      </p:sp>
      <p:grpSp>
        <p:nvGrpSpPr>
          <p:cNvPr id="3" name="Group 3"/>
          <p:cNvGrpSpPr>
            <a:grpSpLocks noChangeAspect="1"/>
          </p:cNvGrpSpPr>
          <p:nvPr/>
        </p:nvGrpSpPr>
        <p:grpSpPr>
          <a:xfrm rot="-3999992">
            <a:off x="-925014" y="8198368"/>
            <a:ext cx="1422064" cy="1422064"/>
            <a:chOff x="0" y="0"/>
            <a:chExt cx="6350000" cy="6350000"/>
          </a:xfrm>
        </p:grpSpPr>
        <p:sp>
          <p:nvSpPr>
            <p:cNvPr id="4" name="Freeform 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5" name="Freeform 5"/>
          <p:cNvSpPr/>
          <p:nvPr/>
        </p:nvSpPr>
        <p:spPr>
          <a:xfrm rot="-3999992">
            <a:off x="-1083069" y="9203931"/>
            <a:ext cx="2166137" cy="2166137"/>
          </a:xfrm>
          <a:custGeom>
            <a:avLst/>
            <a:gdLst/>
            <a:ahLst/>
            <a:cxnLst/>
            <a:rect l="l" t="t" r="r" b="b"/>
            <a:pathLst>
              <a:path w="2166137" h="2166137">
                <a:moveTo>
                  <a:pt x="0" y="0"/>
                </a:moveTo>
                <a:lnTo>
                  <a:pt x="2166138" y="0"/>
                </a:lnTo>
                <a:lnTo>
                  <a:pt x="2166138" y="2166138"/>
                </a:lnTo>
                <a:lnTo>
                  <a:pt x="0" y="216613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6" name="Group 6"/>
          <p:cNvGrpSpPr>
            <a:grpSpLocks noChangeAspect="1"/>
          </p:cNvGrpSpPr>
          <p:nvPr/>
        </p:nvGrpSpPr>
        <p:grpSpPr>
          <a:xfrm rot="-3999992">
            <a:off x="266033" y="8375292"/>
            <a:ext cx="577691" cy="577691"/>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3D03E"/>
            </a:solidFill>
          </p:spPr>
          <p:txBody>
            <a:bodyPr/>
            <a:lstStyle/>
            <a:p>
              <a:endParaRPr lang="en-GB"/>
            </a:p>
          </p:txBody>
        </p:sp>
      </p:grpSp>
      <p:sp>
        <p:nvSpPr>
          <p:cNvPr id="8" name="Freeform 8"/>
          <p:cNvSpPr/>
          <p:nvPr/>
        </p:nvSpPr>
        <p:spPr>
          <a:xfrm>
            <a:off x="7931478" y="4700851"/>
            <a:ext cx="3349248" cy="1808001"/>
          </a:xfrm>
          <a:custGeom>
            <a:avLst/>
            <a:gdLst/>
            <a:ahLst/>
            <a:cxnLst/>
            <a:rect l="l" t="t" r="r" b="b"/>
            <a:pathLst>
              <a:path w="3349248" h="1808001">
                <a:moveTo>
                  <a:pt x="0" y="0"/>
                </a:moveTo>
                <a:lnTo>
                  <a:pt x="3349248" y="0"/>
                </a:lnTo>
                <a:lnTo>
                  <a:pt x="3349248" y="1808001"/>
                </a:lnTo>
                <a:lnTo>
                  <a:pt x="0" y="1808001"/>
                </a:lnTo>
                <a:lnTo>
                  <a:pt x="0" y="0"/>
                </a:lnTo>
                <a:close/>
              </a:path>
            </a:pathLst>
          </a:custGeom>
          <a:blipFill>
            <a:blip r:embed="rId5"/>
            <a:stretch>
              <a:fillRect/>
            </a:stretch>
          </a:blipFill>
        </p:spPr>
        <p:txBody>
          <a:bodyPr/>
          <a:lstStyle/>
          <a:p>
            <a:endParaRPr lang="en-GB"/>
          </a:p>
        </p:txBody>
      </p:sp>
      <p:sp>
        <p:nvSpPr>
          <p:cNvPr id="9" name="Freeform 9"/>
          <p:cNvSpPr/>
          <p:nvPr/>
        </p:nvSpPr>
        <p:spPr>
          <a:xfrm>
            <a:off x="1028700" y="4700851"/>
            <a:ext cx="6638509" cy="3987925"/>
          </a:xfrm>
          <a:custGeom>
            <a:avLst/>
            <a:gdLst/>
            <a:ahLst/>
            <a:cxnLst/>
            <a:rect l="l" t="t" r="r" b="b"/>
            <a:pathLst>
              <a:path w="6638509" h="3987925">
                <a:moveTo>
                  <a:pt x="0" y="0"/>
                </a:moveTo>
                <a:lnTo>
                  <a:pt x="6638509" y="0"/>
                </a:lnTo>
                <a:lnTo>
                  <a:pt x="6638509" y="3987925"/>
                </a:lnTo>
                <a:lnTo>
                  <a:pt x="0" y="3987925"/>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000125" y="715240"/>
            <a:ext cx="8913179"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EXAMPLE CONFIDENCE SCORES</a:t>
            </a:r>
          </a:p>
        </p:txBody>
      </p:sp>
      <p:sp>
        <p:nvSpPr>
          <p:cNvPr id="11" name="TextBox 11"/>
          <p:cNvSpPr txBox="1"/>
          <p:nvPr/>
        </p:nvSpPr>
        <p:spPr>
          <a:xfrm>
            <a:off x="1000125" y="1878149"/>
            <a:ext cx="16230600" cy="2441702"/>
          </a:xfrm>
          <a:prstGeom prst="rect">
            <a:avLst/>
          </a:prstGeom>
        </p:spPr>
        <p:txBody>
          <a:bodyPr lIns="0" tIns="0" rIns="0" bIns="0" rtlCol="0" anchor="t">
            <a:spAutoFit/>
          </a:bodyPr>
          <a:lstStyle/>
          <a:p>
            <a:pPr algn="l">
              <a:lnSpc>
                <a:spcPts val="2463"/>
              </a:lnSpc>
            </a:pPr>
            <a:r>
              <a:rPr lang="en-US" sz="2199" spc="-87">
                <a:solidFill>
                  <a:srgbClr val="000000"/>
                </a:solidFill>
                <a:latin typeface="Open Sans 1"/>
                <a:ea typeface="Open Sans 1"/>
                <a:cs typeface="Open Sans 1"/>
                <a:sym typeface="Open Sans 1"/>
              </a:rPr>
              <a:t>Using the data:</a:t>
            </a:r>
          </a:p>
          <a:p>
            <a:pPr marL="474979" lvl="1" indent="-237490" algn="l">
              <a:lnSpc>
                <a:spcPts val="2463"/>
              </a:lnSpc>
              <a:buAutoNum type="arabicPeriod"/>
            </a:pPr>
            <a:r>
              <a:rPr lang="en-US" sz="2199" spc="-87">
                <a:solidFill>
                  <a:srgbClr val="000000"/>
                </a:solidFill>
                <a:latin typeface="Open Sans 1"/>
                <a:ea typeface="Open Sans 1"/>
                <a:cs typeface="Open Sans 1"/>
                <a:sym typeface="Open Sans 1"/>
              </a:rPr>
              <a:t> Take all the Before scores for each individual young person and sum them.</a:t>
            </a:r>
          </a:p>
          <a:p>
            <a:pPr marL="474979" lvl="1" indent="-237490" algn="l">
              <a:lnSpc>
                <a:spcPts val="2463"/>
              </a:lnSpc>
              <a:buAutoNum type="arabicPeriod"/>
            </a:pPr>
            <a:r>
              <a:rPr lang="en-US" sz="2199" spc="-87">
                <a:solidFill>
                  <a:srgbClr val="000000"/>
                </a:solidFill>
                <a:latin typeface="Open Sans 1"/>
                <a:ea typeface="Open Sans 1"/>
                <a:cs typeface="Open Sans 1"/>
                <a:sym typeface="Open Sans 1"/>
              </a:rPr>
              <a:t> Take all the After scores for each individual young person and sum them.</a:t>
            </a:r>
          </a:p>
          <a:p>
            <a:pPr marL="474979" lvl="1" indent="-237490" algn="l">
              <a:lnSpc>
                <a:spcPts val="2463"/>
              </a:lnSpc>
              <a:buAutoNum type="arabicPeriod"/>
            </a:pPr>
            <a:r>
              <a:rPr lang="en-US" sz="2199" spc="-87">
                <a:solidFill>
                  <a:srgbClr val="000000"/>
                </a:solidFill>
                <a:latin typeface="Open Sans 1"/>
                <a:ea typeface="Open Sans 1"/>
                <a:cs typeface="Open Sans 1"/>
                <a:sym typeface="Open Sans 1"/>
              </a:rPr>
              <a:t> Use a bar chart (side-by-side bar chart) to give a quick visual snapshot of progress.</a:t>
            </a:r>
          </a:p>
          <a:p>
            <a:pPr algn="l">
              <a:lnSpc>
                <a:spcPts val="2463"/>
              </a:lnSpc>
            </a:pPr>
            <a:endParaRPr lang="en-US" sz="2199" spc="-87">
              <a:solidFill>
                <a:srgbClr val="000000"/>
              </a:solidFill>
              <a:latin typeface="Open Sans 1"/>
              <a:ea typeface="Open Sans 1"/>
              <a:cs typeface="Open Sans 1"/>
              <a:sym typeface="Open Sans 1"/>
            </a:endParaRPr>
          </a:p>
          <a:p>
            <a:pPr algn="l">
              <a:lnSpc>
                <a:spcPts val="2463"/>
              </a:lnSpc>
            </a:pPr>
            <a:r>
              <a:rPr lang="en-US" sz="2199" spc="-87">
                <a:solidFill>
                  <a:srgbClr val="000000"/>
                </a:solidFill>
                <a:latin typeface="Open Sans 1"/>
                <a:ea typeface="Open Sans 1"/>
                <a:cs typeface="Open Sans 1"/>
                <a:sym typeface="Open Sans 1"/>
              </a:rPr>
              <a:t>This method of analysing the data is the best option because it a general overview into confidence growth over the course of the project.</a:t>
            </a:r>
          </a:p>
          <a:p>
            <a:pPr algn="l">
              <a:lnSpc>
                <a:spcPts val="2463"/>
              </a:lnSpc>
            </a:pPr>
            <a:endParaRPr lang="en-US" sz="2199" spc="-87">
              <a:solidFill>
                <a:srgbClr val="000000"/>
              </a:solidFill>
              <a:latin typeface="Open Sans 1"/>
              <a:ea typeface="Open Sans 1"/>
              <a:cs typeface="Open Sans 1"/>
              <a:sym typeface="Open Sans 1"/>
            </a:endParaRPr>
          </a:p>
          <a:p>
            <a:pPr algn="l">
              <a:lnSpc>
                <a:spcPts val="2463"/>
              </a:lnSpc>
            </a:pPr>
            <a:r>
              <a:rPr lang="en-US" sz="2199" i="1" spc="-87">
                <a:solidFill>
                  <a:srgbClr val="000000"/>
                </a:solidFill>
                <a:latin typeface="Open Sans 1 Italics"/>
                <a:ea typeface="Open Sans 1 Italics"/>
                <a:cs typeface="Open Sans 1 Italics"/>
                <a:sym typeface="Open Sans 1 Italics"/>
              </a:rPr>
              <a:t>Example Graph with data from 5 Young People- Before and After:</a:t>
            </a:r>
          </a:p>
        </p:txBody>
      </p:sp>
      <p:sp>
        <p:nvSpPr>
          <p:cNvPr id="12" name="TextBox 12"/>
          <p:cNvSpPr txBox="1"/>
          <p:nvPr/>
        </p:nvSpPr>
        <p:spPr>
          <a:xfrm>
            <a:off x="1028700" y="9241433"/>
            <a:ext cx="9204573" cy="254127"/>
          </a:xfrm>
          <a:prstGeom prst="rect">
            <a:avLst/>
          </a:prstGeom>
        </p:spPr>
        <p:txBody>
          <a:bodyPr lIns="0" tIns="0" rIns="0" bIns="0" rtlCol="0" anchor="t">
            <a:spAutoFit/>
          </a:bodyPr>
          <a:lstStyle/>
          <a:p>
            <a:pPr algn="ctr">
              <a:lnSpc>
                <a:spcPts val="2034"/>
              </a:lnSpc>
              <a:spcBef>
                <a:spcPct val="0"/>
              </a:spcBef>
            </a:pPr>
            <a:r>
              <a:rPr lang="en-US" sz="1800" i="1" spc="-36">
                <a:solidFill>
                  <a:srgbClr val="000000"/>
                </a:solidFill>
                <a:latin typeface="Open Sans 3 Italics"/>
                <a:ea typeface="Open Sans 3 Italics"/>
                <a:cs typeface="Open Sans 3 Italics"/>
                <a:sym typeface="Open Sans 3 Italics"/>
              </a:rPr>
              <a:t>*You can use the names of the young people, or make the data anonymous by numbering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2597323">
            <a:off x="4010477" y="5854688"/>
            <a:ext cx="1696519" cy="1696519"/>
            <a:chOff x="0" y="0"/>
            <a:chExt cx="6350000" cy="6350000"/>
          </a:xfrm>
        </p:grpSpPr>
        <p:sp>
          <p:nvSpPr>
            <p:cNvPr id="3" name="Freeform 3"/>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grpSp>
        <p:nvGrpSpPr>
          <p:cNvPr id="4" name="Group 4"/>
          <p:cNvGrpSpPr>
            <a:grpSpLocks noChangeAspect="1"/>
          </p:cNvGrpSpPr>
          <p:nvPr/>
        </p:nvGrpSpPr>
        <p:grpSpPr>
          <a:xfrm rot="1032521">
            <a:off x="12079507" y="2752190"/>
            <a:ext cx="1696519" cy="1696519"/>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6" name="Freeform 6"/>
          <p:cNvSpPr/>
          <p:nvPr/>
        </p:nvSpPr>
        <p:spPr>
          <a:xfrm rot="2334797">
            <a:off x="11440725" y="3302308"/>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p:nvPr/>
        </p:nvGrpSpPr>
        <p:grpSpPr>
          <a:xfrm>
            <a:off x="3455289" y="3600450"/>
            <a:ext cx="11377422" cy="3086100"/>
            <a:chOff x="0" y="0"/>
            <a:chExt cx="2996523" cy="812800"/>
          </a:xfrm>
        </p:grpSpPr>
        <p:sp>
          <p:nvSpPr>
            <p:cNvPr id="8" name="Freeform 8"/>
            <p:cNvSpPr/>
            <p:nvPr/>
          </p:nvSpPr>
          <p:spPr>
            <a:xfrm>
              <a:off x="0" y="0"/>
              <a:ext cx="2996523" cy="812800"/>
            </a:xfrm>
            <a:custGeom>
              <a:avLst/>
              <a:gdLst/>
              <a:ahLst/>
              <a:cxnLst/>
              <a:rect l="l" t="t" r="r" b="b"/>
              <a:pathLst>
                <a:path w="2996523" h="812800">
                  <a:moveTo>
                    <a:pt x="0" y="0"/>
                  </a:moveTo>
                  <a:lnTo>
                    <a:pt x="2996523" y="0"/>
                  </a:lnTo>
                  <a:lnTo>
                    <a:pt x="2996523" y="812800"/>
                  </a:lnTo>
                  <a:lnTo>
                    <a:pt x="0" y="812800"/>
                  </a:lnTo>
                  <a:close/>
                </a:path>
              </a:pathLst>
            </a:custGeom>
            <a:solidFill>
              <a:srgbClr val="385E9D"/>
            </a:solidFill>
          </p:spPr>
          <p:txBody>
            <a:bodyPr/>
            <a:lstStyle/>
            <a:p>
              <a:endParaRPr lang="en-GB"/>
            </a:p>
          </p:txBody>
        </p:sp>
        <p:sp>
          <p:nvSpPr>
            <p:cNvPr id="9" name="TextBox 9"/>
            <p:cNvSpPr txBox="1"/>
            <p:nvPr/>
          </p:nvSpPr>
          <p:spPr>
            <a:xfrm>
              <a:off x="0" y="57150"/>
              <a:ext cx="2996523" cy="755650"/>
            </a:xfrm>
            <a:prstGeom prst="rect">
              <a:avLst/>
            </a:prstGeom>
          </p:spPr>
          <p:txBody>
            <a:bodyPr lIns="50800" tIns="50800" rIns="50800" bIns="50800" rtlCol="0" anchor="ctr"/>
            <a:lstStyle/>
            <a:p>
              <a:pPr algn="ctr">
                <a:lnSpc>
                  <a:spcPts val="2482"/>
                </a:lnSpc>
              </a:pPr>
              <a:endParaRPr/>
            </a:p>
          </p:txBody>
        </p:sp>
      </p:grpSp>
      <p:sp>
        <p:nvSpPr>
          <p:cNvPr id="10" name="Freeform 10"/>
          <p:cNvSpPr/>
          <p:nvPr/>
        </p:nvSpPr>
        <p:spPr>
          <a:xfrm rot="3899599">
            <a:off x="3352920" y="5969373"/>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11" name="TextBox 11"/>
          <p:cNvSpPr txBox="1"/>
          <p:nvPr/>
        </p:nvSpPr>
        <p:spPr>
          <a:xfrm>
            <a:off x="3368300" y="4077503"/>
            <a:ext cx="11551400" cy="2589997"/>
          </a:xfrm>
          <a:prstGeom prst="rect">
            <a:avLst/>
          </a:prstGeom>
        </p:spPr>
        <p:txBody>
          <a:bodyPr lIns="0" tIns="0" rIns="0" bIns="0" rtlCol="0" anchor="t">
            <a:spAutoFit/>
          </a:bodyPr>
          <a:lstStyle/>
          <a:p>
            <a:pPr algn="ctr">
              <a:lnSpc>
                <a:spcPts val="9847"/>
              </a:lnSpc>
            </a:pPr>
            <a:r>
              <a:rPr lang="en-US" sz="10703" spc="-470" dirty="0">
                <a:solidFill>
                  <a:srgbClr val="FFFFFF"/>
                </a:solidFill>
                <a:latin typeface="Open Sans 2"/>
                <a:ea typeface="Open Sans 2"/>
                <a:cs typeface="Open Sans 2"/>
                <a:sym typeface="Open Sans 2"/>
              </a:rPr>
              <a:t>CHECK IN/</a:t>
            </a:r>
          </a:p>
          <a:p>
            <a:pPr algn="ctr">
              <a:lnSpc>
                <a:spcPts val="9847"/>
              </a:lnSpc>
            </a:pPr>
            <a:r>
              <a:rPr lang="en-US" sz="10703" spc="-470" dirty="0">
                <a:solidFill>
                  <a:srgbClr val="FFFFFF"/>
                </a:solidFill>
                <a:latin typeface="Open Sans 2"/>
                <a:ea typeface="Open Sans 2"/>
                <a:cs typeface="Open Sans 2"/>
                <a:sym typeface="Open Sans 2"/>
              </a:rPr>
              <a:t>OUT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DC592A"/>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00A7B5"/>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693215" y="1181100"/>
            <a:ext cx="10461185" cy="0"/>
          </a:xfrm>
          <a:prstGeom prst="line">
            <a:avLst/>
          </a:prstGeom>
          <a:ln w="38100" cap="rnd">
            <a:solidFill>
              <a:srgbClr val="00A7B5"/>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10" name="TextBox 10"/>
          <p:cNvSpPr txBox="1"/>
          <p:nvPr/>
        </p:nvSpPr>
        <p:spPr>
          <a:xfrm>
            <a:off x="2644326" y="2190435"/>
            <a:ext cx="998475"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3</a:t>
            </a:r>
          </a:p>
        </p:txBody>
      </p:sp>
      <p:grpSp>
        <p:nvGrpSpPr>
          <p:cNvPr id="11" name="Group 11"/>
          <p:cNvGrpSpPr>
            <a:grpSpLocks noChangeAspect="1"/>
          </p:cNvGrpSpPr>
          <p:nvPr/>
        </p:nvGrpSpPr>
        <p:grpSpPr>
          <a:xfrm rot="5400000">
            <a:off x="1199811" y="1676075"/>
            <a:ext cx="1503736" cy="1503736"/>
            <a:chOff x="0" y="0"/>
            <a:chExt cx="6350000" cy="6350000"/>
          </a:xfrm>
        </p:grpSpPr>
        <p:sp>
          <p:nvSpPr>
            <p:cNvPr id="12" name="Freeform 12"/>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00A7B5"/>
            </a:solidFill>
          </p:spPr>
          <p:txBody>
            <a:bodyPr/>
            <a:lstStyle/>
            <a:p>
              <a:endParaRPr lang="en-GB"/>
            </a:p>
          </p:txBody>
        </p:sp>
      </p:grpSp>
      <p:sp>
        <p:nvSpPr>
          <p:cNvPr id="13" name="Freeform 13"/>
          <p:cNvSpPr/>
          <p:nvPr/>
        </p:nvSpPr>
        <p:spPr>
          <a:xfrm>
            <a:off x="1515161" y="2000702"/>
            <a:ext cx="873035" cy="854483"/>
          </a:xfrm>
          <a:custGeom>
            <a:avLst/>
            <a:gdLst/>
            <a:ahLst/>
            <a:cxnLst/>
            <a:rect l="l" t="t" r="r" b="b"/>
            <a:pathLst>
              <a:path w="873035" h="854483">
                <a:moveTo>
                  <a:pt x="0" y="0"/>
                </a:moveTo>
                <a:lnTo>
                  <a:pt x="873035" y="0"/>
                </a:lnTo>
                <a:lnTo>
                  <a:pt x="873035" y="854482"/>
                </a:lnTo>
                <a:lnTo>
                  <a:pt x="0" y="854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5691189" y="437562"/>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CHECK IN AND CHECK OUT - NUMBERS</a:t>
            </a:r>
          </a:p>
        </p:txBody>
      </p:sp>
      <p:sp>
        <p:nvSpPr>
          <p:cNvPr id="15" name="TextBox 15"/>
          <p:cNvSpPr txBox="1"/>
          <p:nvPr/>
        </p:nvSpPr>
        <p:spPr>
          <a:xfrm>
            <a:off x="5647827" y="1518119"/>
            <a:ext cx="10479906" cy="18321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The purpose of checking in and checking out is to help young people reflect on how they are feeling at the start and end of each session, notice any changes, and consider what influences their mood and how they might improve it.</a:t>
            </a:r>
          </a:p>
          <a:p>
            <a:pPr algn="l">
              <a:lnSpc>
                <a:spcPts val="2463"/>
              </a:lnSpc>
            </a:pPr>
            <a:endParaRPr lang="en-US" sz="2199" b="1" spc="-87">
              <a:solidFill>
                <a:srgbClr val="000000"/>
              </a:solidFill>
              <a:latin typeface="Open Sans 1 Bold"/>
              <a:ea typeface="Open Sans 1 Bold"/>
              <a:cs typeface="Open Sans 1 Bold"/>
              <a:sym typeface="Open Sans 1 Bold"/>
            </a:endParaRPr>
          </a:p>
          <a:p>
            <a:pPr algn="l">
              <a:lnSpc>
                <a:spcPts val="2463"/>
              </a:lnSpc>
            </a:pPr>
            <a:r>
              <a:rPr lang="en-US" sz="2199" b="1" spc="-87">
                <a:solidFill>
                  <a:srgbClr val="000000"/>
                </a:solidFill>
                <a:latin typeface="Open Sans 1 Bold"/>
                <a:ea typeface="Open Sans 1 Bold"/>
                <a:cs typeface="Open Sans 1 Bold"/>
                <a:sym typeface="Open Sans 1 Bold"/>
              </a:rPr>
              <a:t>The check in/out tool is also  useful to support facilitators to be mindful in how to deliver a session.</a:t>
            </a:r>
          </a:p>
        </p:txBody>
      </p:sp>
      <p:grpSp>
        <p:nvGrpSpPr>
          <p:cNvPr id="16" name="Group 16"/>
          <p:cNvGrpSpPr/>
          <p:nvPr/>
        </p:nvGrpSpPr>
        <p:grpSpPr>
          <a:xfrm>
            <a:off x="5647827" y="3645496"/>
            <a:ext cx="11568111" cy="1476224"/>
            <a:chOff x="0" y="0"/>
            <a:chExt cx="15424148" cy="1968298"/>
          </a:xfrm>
        </p:grpSpPr>
        <p:sp>
          <p:nvSpPr>
            <p:cNvPr id="17" name="TextBox 17"/>
            <p:cNvSpPr txBox="1"/>
            <p:nvPr/>
          </p:nvSpPr>
          <p:spPr>
            <a:xfrm>
              <a:off x="0" y="9525"/>
              <a:ext cx="8059009" cy="521303"/>
            </a:xfrm>
            <a:prstGeom prst="rect">
              <a:avLst/>
            </a:prstGeom>
          </p:spPr>
          <p:txBody>
            <a:bodyPr lIns="0" tIns="0" rIns="0" bIns="0" rtlCol="0" anchor="t">
              <a:spAutoFit/>
            </a:bodyPr>
            <a:lstStyle/>
            <a:p>
              <a:pPr algn="l">
                <a:lnSpc>
                  <a:spcPts val="3029"/>
                </a:lnSpc>
              </a:pPr>
              <a:r>
                <a:rPr lang="en-US" sz="2634" b="1" spc="-173">
                  <a:solidFill>
                    <a:srgbClr val="00A7B5"/>
                  </a:solidFill>
                  <a:latin typeface="Open Sans 1 Ultra-Bold"/>
                  <a:ea typeface="Open Sans 1 Ultra-Bold"/>
                  <a:cs typeface="Open Sans 1 Ultra-Bold"/>
                  <a:sym typeface="Open Sans 1 Ultra-Bold"/>
                </a:rPr>
                <a:t>Check-In (Start of Every Session)</a:t>
              </a:r>
            </a:p>
          </p:txBody>
        </p:sp>
        <p:sp>
          <p:nvSpPr>
            <p:cNvPr id="18" name="TextBox 18"/>
            <p:cNvSpPr txBox="1"/>
            <p:nvPr/>
          </p:nvSpPr>
          <p:spPr>
            <a:xfrm>
              <a:off x="0" y="502253"/>
              <a:ext cx="15424148" cy="1466046"/>
            </a:xfrm>
            <a:prstGeom prst="rect">
              <a:avLst/>
            </a:prstGeom>
          </p:spPr>
          <p:txBody>
            <a:bodyPr lIns="0" tIns="0" rIns="0" bIns="0" rtlCol="0" anchor="t">
              <a:spAutoFit/>
            </a:bodyPr>
            <a:lstStyle/>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Ask young people to rate how they are feeling in that moment on a number scale 1-10 (1 = worst ever, 10 = best ever)</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Encourage the young people to think about why they feel that way.</a:t>
              </a:r>
            </a:p>
          </p:txBody>
        </p:sp>
      </p:grpSp>
      <p:grpSp>
        <p:nvGrpSpPr>
          <p:cNvPr id="19" name="Group 19"/>
          <p:cNvGrpSpPr/>
          <p:nvPr/>
        </p:nvGrpSpPr>
        <p:grpSpPr>
          <a:xfrm>
            <a:off x="5691189" y="5597970"/>
            <a:ext cx="11568111" cy="2590649"/>
            <a:chOff x="0" y="0"/>
            <a:chExt cx="15424148" cy="3454198"/>
          </a:xfrm>
        </p:grpSpPr>
        <p:sp>
          <p:nvSpPr>
            <p:cNvPr id="20" name="TextBox 20"/>
            <p:cNvSpPr txBox="1"/>
            <p:nvPr/>
          </p:nvSpPr>
          <p:spPr>
            <a:xfrm>
              <a:off x="0" y="9525"/>
              <a:ext cx="8059009" cy="521303"/>
            </a:xfrm>
            <a:prstGeom prst="rect">
              <a:avLst/>
            </a:prstGeom>
          </p:spPr>
          <p:txBody>
            <a:bodyPr lIns="0" tIns="0" rIns="0" bIns="0" rtlCol="0" anchor="t">
              <a:spAutoFit/>
            </a:bodyPr>
            <a:lstStyle/>
            <a:p>
              <a:pPr algn="l">
                <a:lnSpc>
                  <a:spcPts val="3029"/>
                </a:lnSpc>
              </a:pPr>
              <a:r>
                <a:rPr lang="en-US" sz="2634" b="1" spc="-173">
                  <a:solidFill>
                    <a:srgbClr val="00A7B5"/>
                  </a:solidFill>
                  <a:latin typeface="Open Sans 1 Ultra-Bold"/>
                  <a:ea typeface="Open Sans 1 Ultra-Bold"/>
                  <a:cs typeface="Open Sans 1 Ultra-Bold"/>
                  <a:sym typeface="Open Sans 1 Ultra-Bold"/>
                </a:rPr>
                <a:t>Check-Out (End of Every Session)</a:t>
              </a:r>
            </a:p>
          </p:txBody>
        </p:sp>
        <p:sp>
          <p:nvSpPr>
            <p:cNvPr id="21" name="TextBox 21"/>
            <p:cNvSpPr txBox="1"/>
            <p:nvPr/>
          </p:nvSpPr>
          <p:spPr>
            <a:xfrm>
              <a:off x="0" y="502253"/>
              <a:ext cx="15424148" cy="2951946"/>
            </a:xfrm>
            <a:prstGeom prst="rect">
              <a:avLst/>
            </a:prstGeom>
          </p:spPr>
          <p:txBody>
            <a:bodyPr lIns="0" tIns="0" rIns="0" bIns="0" rtlCol="0" anchor="t">
              <a:spAutoFit/>
            </a:bodyPr>
            <a:lstStyle/>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Repeat the rating at the end of the session.</a:t>
              </a:r>
            </a:p>
            <a:p>
              <a:pPr algn="l">
                <a:lnSpc>
                  <a:spcPts val="2925"/>
                </a:lnSpc>
              </a:pPr>
              <a:endParaRPr lang="en-US" sz="2199" spc="-43">
                <a:solidFill>
                  <a:srgbClr val="000000"/>
                </a:solidFill>
                <a:latin typeface="Open Sans 3"/>
                <a:ea typeface="Open Sans 3"/>
                <a:cs typeface="Open Sans 3"/>
                <a:sym typeface="Open Sans 3"/>
              </a:endParaRPr>
            </a:p>
            <a:p>
              <a:pPr algn="l">
                <a:lnSpc>
                  <a:spcPts val="2925"/>
                </a:lnSpc>
              </a:pPr>
              <a:r>
                <a:rPr lang="en-US" sz="2199" spc="-43">
                  <a:solidFill>
                    <a:srgbClr val="000000"/>
                  </a:solidFill>
                  <a:latin typeface="Open Sans 3"/>
                  <a:ea typeface="Open Sans 3"/>
                  <a:cs typeface="Open Sans 3"/>
                  <a:sym typeface="Open Sans 3"/>
                </a:rPr>
                <a:t>Encourage reflection:</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Has the score increased, decreased, or stayed the same?</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Why do they feel this way?</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If the score is still low, what could they do to increase it?</a:t>
              </a:r>
            </a:p>
          </p:txBody>
        </p:sp>
      </p:grpSp>
      <p:grpSp>
        <p:nvGrpSpPr>
          <p:cNvPr id="22" name="Group 22"/>
          <p:cNvGrpSpPr/>
          <p:nvPr/>
        </p:nvGrpSpPr>
        <p:grpSpPr>
          <a:xfrm>
            <a:off x="5691189" y="8483893"/>
            <a:ext cx="10461185" cy="1279820"/>
            <a:chOff x="0" y="0"/>
            <a:chExt cx="13948247" cy="1706427"/>
          </a:xfrm>
        </p:grpSpPr>
        <p:sp>
          <p:nvSpPr>
            <p:cNvPr id="23" name="AutoShape 23"/>
            <p:cNvSpPr/>
            <p:nvPr/>
          </p:nvSpPr>
          <p:spPr>
            <a:xfrm>
              <a:off x="57" y="546159"/>
              <a:ext cx="13895963" cy="22970"/>
            </a:xfrm>
            <a:prstGeom prst="line">
              <a:avLst/>
            </a:prstGeom>
            <a:ln w="45939" cap="flat">
              <a:solidFill>
                <a:srgbClr val="000000"/>
              </a:solidFill>
              <a:prstDash val="solid"/>
              <a:headEnd type="none" w="sm" len="sm"/>
              <a:tailEnd type="none" w="sm" len="sm"/>
            </a:ln>
          </p:spPr>
          <p:txBody>
            <a:bodyPr/>
            <a:lstStyle/>
            <a:p>
              <a:endParaRPr lang="en-GB"/>
            </a:p>
          </p:txBody>
        </p:sp>
        <p:sp>
          <p:nvSpPr>
            <p:cNvPr id="24" name="TextBox 24"/>
            <p:cNvSpPr txBox="1"/>
            <p:nvPr/>
          </p:nvSpPr>
          <p:spPr>
            <a:xfrm>
              <a:off x="0" y="9525"/>
              <a:ext cx="169042"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1</a:t>
              </a:r>
            </a:p>
          </p:txBody>
        </p:sp>
        <p:sp>
          <p:nvSpPr>
            <p:cNvPr id="25" name="TextBox 25"/>
            <p:cNvSpPr txBox="1"/>
            <p:nvPr/>
          </p:nvSpPr>
          <p:spPr>
            <a:xfrm>
              <a:off x="13514390" y="9525"/>
              <a:ext cx="381573"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10</a:t>
              </a:r>
            </a:p>
          </p:txBody>
        </p:sp>
        <p:sp>
          <p:nvSpPr>
            <p:cNvPr id="26" name="TextBox 26"/>
            <p:cNvSpPr txBox="1"/>
            <p:nvPr/>
          </p:nvSpPr>
          <p:spPr>
            <a:xfrm>
              <a:off x="6772376"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5</a:t>
              </a:r>
            </a:p>
          </p:txBody>
        </p:sp>
        <p:sp>
          <p:nvSpPr>
            <p:cNvPr id="27" name="TextBox 27"/>
            <p:cNvSpPr txBox="1"/>
            <p:nvPr/>
          </p:nvSpPr>
          <p:spPr>
            <a:xfrm>
              <a:off x="1658050"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2</a:t>
              </a:r>
            </a:p>
          </p:txBody>
        </p:sp>
        <p:sp>
          <p:nvSpPr>
            <p:cNvPr id="28" name="TextBox 28"/>
            <p:cNvSpPr txBox="1"/>
            <p:nvPr/>
          </p:nvSpPr>
          <p:spPr>
            <a:xfrm>
              <a:off x="3402983"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3</a:t>
              </a:r>
            </a:p>
          </p:txBody>
        </p:sp>
        <p:sp>
          <p:nvSpPr>
            <p:cNvPr id="29" name="TextBox 29"/>
            <p:cNvSpPr txBox="1"/>
            <p:nvPr/>
          </p:nvSpPr>
          <p:spPr>
            <a:xfrm>
              <a:off x="5147917"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4</a:t>
              </a:r>
            </a:p>
          </p:txBody>
        </p:sp>
        <p:sp>
          <p:nvSpPr>
            <p:cNvPr id="30" name="TextBox 30"/>
            <p:cNvSpPr txBox="1"/>
            <p:nvPr/>
          </p:nvSpPr>
          <p:spPr>
            <a:xfrm>
              <a:off x="8392591"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6</a:t>
              </a:r>
            </a:p>
          </p:txBody>
        </p:sp>
        <p:sp>
          <p:nvSpPr>
            <p:cNvPr id="31" name="TextBox 31"/>
            <p:cNvSpPr txBox="1"/>
            <p:nvPr/>
          </p:nvSpPr>
          <p:spPr>
            <a:xfrm>
              <a:off x="10137525"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7</a:t>
              </a:r>
            </a:p>
          </p:txBody>
        </p:sp>
        <p:sp>
          <p:nvSpPr>
            <p:cNvPr id="32" name="TextBox 32"/>
            <p:cNvSpPr txBox="1"/>
            <p:nvPr/>
          </p:nvSpPr>
          <p:spPr>
            <a:xfrm>
              <a:off x="11882458" y="9525"/>
              <a:ext cx="138681" cy="384938"/>
            </a:xfrm>
            <a:prstGeom prst="rect">
              <a:avLst/>
            </a:prstGeom>
          </p:spPr>
          <p:txBody>
            <a:bodyPr lIns="0" tIns="0" rIns="0" bIns="0" rtlCol="0" anchor="t">
              <a:spAutoFit/>
            </a:bodyPr>
            <a:lstStyle/>
            <a:p>
              <a:pPr algn="l">
                <a:lnSpc>
                  <a:spcPts val="2228"/>
                </a:lnSpc>
              </a:pPr>
              <a:r>
                <a:rPr lang="en-US" sz="1989" spc="-79">
                  <a:solidFill>
                    <a:srgbClr val="000000"/>
                  </a:solidFill>
                  <a:latin typeface="Open Sans 1"/>
                  <a:ea typeface="Open Sans 1"/>
                  <a:cs typeface="Open Sans 1"/>
                  <a:sym typeface="Open Sans 1"/>
                </a:rPr>
                <a:t>8</a:t>
              </a:r>
            </a:p>
          </p:txBody>
        </p:sp>
        <p:sp>
          <p:nvSpPr>
            <p:cNvPr id="33" name="TextBox 33"/>
            <p:cNvSpPr txBox="1"/>
            <p:nvPr/>
          </p:nvSpPr>
          <p:spPr>
            <a:xfrm>
              <a:off x="57" y="737481"/>
              <a:ext cx="1520129" cy="647373"/>
            </a:xfrm>
            <a:prstGeom prst="rect">
              <a:avLst/>
            </a:prstGeom>
          </p:spPr>
          <p:txBody>
            <a:bodyPr lIns="0" tIns="0" rIns="0" bIns="0" rtlCol="0" anchor="t">
              <a:spAutoFit/>
            </a:bodyPr>
            <a:lstStyle/>
            <a:p>
              <a:pPr algn="l">
                <a:lnSpc>
                  <a:spcPts val="1924"/>
                </a:lnSpc>
              </a:pPr>
              <a:r>
                <a:rPr lang="en-US" sz="1718" spc="-68">
                  <a:solidFill>
                    <a:srgbClr val="000000"/>
                  </a:solidFill>
                  <a:latin typeface="Open Sans 1"/>
                  <a:ea typeface="Open Sans 1"/>
                  <a:cs typeface="Open Sans 1"/>
                  <a:sym typeface="Open Sans 1"/>
                </a:rPr>
                <a:t>Really bad</a:t>
              </a:r>
            </a:p>
            <a:p>
              <a:pPr algn="l">
                <a:lnSpc>
                  <a:spcPts val="1924"/>
                </a:lnSpc>
              </a:pPr>
              <a:r>
                <a:rPr lang="en-US" sz="1718" spc="-68">
                  <a:solidFill>
                    <a:srgbClr val="000000"/>
                  </a:solidFill>
                  <a:latin typeface="Open Sans 1"/>
                  <a:ea typeface="Open Sans 1"/>
                  <a:cs typeface="Open Sans 1"/>
                  <a:sym typeface="Open Sans 1"/>
                </a:rPr>
                <a:t>Meh</a:t>
              </a:r>
            </a:p>
          </p:txBody>
        </p:sp>
        <p:sp>
          <p:nvSpPr>
            <p:cNvPr id="34" name="TextBox 34"/>
            <p:cNvSpPr txBox="1"/>
            <p:nvPr/>
          </p:nvSpPr>
          <p:spPr>
            <a:xfrm>
              <a:off x="3627788" y="737481"/>
              <a:ext cx="1520129" cy="647373"/>
            </a:xfrm>
            <a:prstGeom prst="rect">
              <a:avLst/>
            </a:prstGeom>
          </p:spPr>
          <p:txBody>
            <a:bodyPr lIns="0" tIns="0" rIns="0" bIns="0" rtlCol="0" anchor="t">
              <a:spAutoFit/>
            </a:bodyPr>
            <a:lstStyle/>
            <a:p>
              <a:pPr algn="ctr">
                <a:lnSpc>
                  <a:spcPts val="1924"/>
                </a:lnSpc>
              </a:pPr>
              <a:r>
                <a:rPr lang="en-US" sz="1718" spc="-68">
                  <a:solidFill>
                    <a:srgbClr val="000000"/>
                  </a:solidFill>
                  <a:latin typeface="Open Sans 1"/>
                  <a:ea typeface="Open Sans 1"/>
                  <a:cs typeface="Open Sans 1"/>
                  <a:sym typeface="Open Sans 1"/>
                </a:rPr>
                <a:t>Not great but hopeful</a:t>
              </a:r>
            </a:p>
          </p:txBody>
        </p:sp>
        <p:sp>
          <p:nvSpPr>
            <p:cNvPr id="35" name="TextBox 35"/>
            <p:cNvSpPr txBox="1"/>
            <p:nvPr/>
          </p:nvSpPr>
          <p:spPr>
            <a:xfrm>
              <a:off x="6974123" y="737481"/>
              <a:ext cx="1520129" cy="968946"/>
            </a:xfrm>
            <a:prstGeom prst="rect">
              <a:avLst/>
            </a:prstGeom>
          </p:spPr>
          <p:txBody>
            <a:bodyPr lIns="0" tIns="0" rIns="0" bIns="0" rtlCol="0" anchor="t">
              <a:spAutoFit/>
            </a:bodyPr>
            <a:lstStyle/>
            <a:p>
              <a:pPr algn="ctr">
                <a:lnSpc>
                  <a:spcPts val="1924"/>
                </a:lnSpc>
              </a:pPr>
              <a:r>
                <a:rPr lang="en-US" sz="1718" spc="-68">
                  <a:solidFill>
                    <a:srgbClr val="000000"/>
                  </a:solidFill>
                  <a:latin typeface="Open Sans 1"/>
                  <a:ea typeface="Open Sans 1"/>
                  <a:cs typeface="Open Sans 1"/>
                  <a:sym typeface="Open Sans 1"/>
                </a:rPr>
                <a:t>Okay but could be better</a:t>
              </a:r>
            </a:p>
          </p:txBody>
        </p:sp>
        <p:sp>
          <p:nvSpPr>
            <p:cNvPr id="36" name="TextBox 36"/>
            <p:cNvSpPr txBox="1"/>
            <p:nvPr/>
          </p:nvSpPr>
          <p:spPr>
            <a:xfrm>
              <a:off x="10320330" y="737481"/>
              <a:ext cx="1520129" cy="325799"/>
            </a:xfrm>
            <a:prstGeom prst="rect">
              <a:avLst/>
            </a:prstGeom>
          </p:spPr>
          <p:txBody>
            <a:bodyPr lIns="0" tIns="0" rIns="0" bIns="0" rtlCol="0" anchor="t">
              <a:spAutoFit/>
            </a:bodyPr>
            <a:lstStyle/>
            <a:p>
              <a:pPr algn="ctr">
                <a:lnSpc>
                  <a:spcPts val="1924"/>
                </a:lnSpc>
              </a:pPr>
              <a:r>
                <a:rPr lang="en-US" sz="1718" spc="-68">
                  <a:solidFill>
                    <a:srgbClr val="000000"/>
                  </a:solidFill>
                  <a:latin typeface="Open Sans 1"/>
                  <a:ea typeface="Open Sans 1"/>
                  <a:cs typeface="Open Sans 1"/>
                  <a:sym typeface="Open Sans 1"/>
                </a:rPr>
                <a:t>Pretty good</a:t>
              </a:r>
            </a:p>
          </p:txBody>
        </p:sp>
        <p:sp>
          <p:nvSpPr>
            <p:cNvPr id="37" name="TextBox 37"/>
            <p:cNvSpPr txBox="1"/>
            <p:nvPr/>
          </p:nvSpPr>
          <p:spPr>
            <a:xfrm>
              <a:off x="12762094" y="737481"/>
              <a:ext cx="1186152" cy="325799"/>
            </a:xfrm>
            <a:prstGeom prst="rect">
              <a:avLst/>
            </a:prstGeom>
          </p:spPr>
          <p:txBody>
            <a:bodyPr lIns="0" tIns="0" rIns="0" bIns="0" rtlCol="0" anchor="t">
              <a:spAutoFit/>
            </a:bodyPr>
            <a:lstStyle/>
            <a:p>
              <a:pPr algn="ctr">
                <a:lnSpc>
                  <a:spcPts val="1924"/>
                </a:lnSpc>
              </a:pPr>
              <a:r>
                <a:rPr lang="en-US" sz="1718" spc="-68">
                  <a:solidFill>
                    <a:srgbClr val="000000"/>
                  </a:solidFill>
                  <a:latin typeface="Open Sans 1"/>
                  <a:ea typeface="Open Sans 1"/>
                  <a:cs typeface="Open Sans 1"/>
                  <a:sym typeface="Open Sans 1"/>
                </a:rPr>
                <a:t>The best!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77240"/>
            <a:ext cx="9204573" cy="0"/>
          </a:xfrm>
          <a:prstGeom prst="line">
            <a:avLst/>
          </a:prstGeom>
          <a:ln w="47625" cap="rnd">
            <a:solidFill>
              <a:srgbClr val="00A7B5"/>
            </a:solidFill>
            <a:prstDash val="solid"/>
            <a:headEnd type="none" w="sm" len="sm"/>
            <a:tailEnd type="arrow" w="med" len="sm"/>
          </a:ln>
        </p:spPr>
        <p:txBody>
          <a:bodyPr/>
          <a:lstStyle/>
          <a:p>
            <a:endParaRPr lang="en-GB"/>
          </a:p>
        </p:txBody>
      </p:sp>
      <p:grpSp>
        <p:nvGrpSpPr>
          <p:cNvPr id="3" name="Group 3"/>
          <p:cNvGrpSpPr>
            <a:grpSpLocks noChangeAspect="1"/>
          </p:cNvGrpSpPr>
          <p:nvPr/>
        </p:nvGrpSpPr>
        <p:grpSpPr>
          <a:xfrm rot="-3999992">
            <a:off x="-925014" y="8198368"/>
            <a:ext cx="1422064" cy="1422064"/>
            <a:chOff x="0" y="0"/>
            <a:chExt cx="6350000" cy="6350000"/>
          </a:xfrm>
        </p:grpSpPr>
        <p:sp>
          <p:nvSpPr>
            <p:cNvPr id="4" name="Freeform 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00A7B5"/>
            </a:solidFill>
          </p:spPr>
          <p:txBody>
            <a:bodyPr/>
            <a:lstStyle/>
            <a:p>
              <a:endParaRPr lang="en-GB"/>
            </a:p>
          </p:txBody>
        </p:sp>
      </p:grpSp>
      <p:sp>
        <p:nvSpPr>
          <p:cNvPr id="5" name="Freeform 5"/>
          <p:cNvSpPr/>
          <p:nvPr/>
        </p:nvSpPr>
        <p:spPr>
          <a:xfrm rot="-3999992">
            <a:off x="-1083069" y="9203931"/>
            <a:ext cx="2166137" cy="2166137"/>
          </a:xfrm>
          <a:custGeom>
            <a:avLst/>
            <a:gdLst/>
            <a:ahLst/>
            <a:cxnLst/>
            <a:rect l="l" t="t" r="r" b="b"/>
            <a:pathLst>
              <a:path w="2166137" h="2166137">
                <a:moveTo>
                  <a:pt x="0" y="0"/>
                </a:moveTo>
                <a:lnTo>
                  <a:pt x="2166138" y="0"/>
                </a:lnTo>
                <a:lnTo>
                  <a:pt x="2166138" y="2166138"/>
                </a:lnTo>
                <a:lnTo>
                  <a:pt x="0" y="216613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6" name="Group 6"/>
          <p:cNvGrpSpPr>
            <a:grpSpLocks noChangeAspect="1"/>
          </p:cNvGrpSpPr>
          <p:nvPr/>
        </p:nvGrpSpPr>
        <p:grpSpPr>
          <a:xfrm rot="-3999992">
            <a:off x="266033" y="8375292"/>
            <a:ext cx="577691" cy="577691"/>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8" name="Freeform 8"/>
          <p:cNvSpPr/>
          <p:nvPr/>
        </p:nvSpPr>
        <p:spPr>
          <a:xfrm>
            <a:off x="10370280" y="3462601"/>
            <a:ext cx="6195166" cy="2076789"/>
          </a:xfrm>
          <a:custGeom>
            <a:avLst/>
            <a:gdLst/>
            <a:ahLst/>
            <a:cxnLst/>
            <a:rect l="l" t="t" r="r" b="b"/>
            <a:pathLst>
              <a:path w="6195166" h="2076789">
                <a:moveTo>
                  <a:pt x="0" y="0"/>
                </a:moveTo>
                <a:lnTo>
                  <a:pt x="6195166" y="0"/>
                </a:lnTo>
                <a:lnTo>
                  <a:pt x="6195166" y="2076789"/>
                </a:lnTo>
                <a:lnTo>
                  <a:pt x="0" y="2076789"/>
                </a:lnTo>
                <a:lnTo>
                  <a:pt x="0" y="0"/>
                </a:lnTo>
                <a:close/>
              </a:path>
            </a:pathLst>
          </a:custGeom>
          <a:blipFill>
            <a:blip r:embed="rId5"/>
            <a:stretch>
              <a:fillRect/>
            </a:stretch>
          </a:blipFill>
        </p:spPr>
        <p:txBody>
          <a:bodyPr/>
          <a:lstStyle/>
          <a:p>
            <a:endParaRPr lang="en-GB"/>
          </a:p>
        </p:txBody>
      </p:sp>
      <p:sp>
        <p:nvSpPr>
          <p:cNvPr id="9" name="Freeform 9"/>
          <p:cNvSpPr/>
          <p:nvPr/>
        </p:nvSpPr>
        <p:spPr>
          <a:xfrm>
            <a:off x="1028700" y="3462601"/>
            <a:ext cx="8982828" cy="5400925"/>
          </a:xfrm>
          <a:custGeom>
            <a:avLst/>
            <a:gdLst/>
            <a:ahLst/>
            <a:cxnLst/>
            <a:rect l="l" t="t" r="r" b="b"/>
            <a:pathLst>
              <a:path w="8982828" h="5400925">
                <a:moveTo>
                  <a:pt x="0" y="0"/>
                </a:moveTo>
                <a:lnTo>
                  <a:pt x="8982828" y="0"/>
                </a:lnTo>
                <a:lnTo>
                  <a:pt x="8982828" y="5400925"/>
                </a:lnTo>
                <a:lnTo>
                  <a:pt x="0" y="5400925"/>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000125" y="715240"/>
            <a:ext cx="8913179"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EXAMPLE CHECK IN/OUT SCORES</a:t>
            </a:r>
          </a:p>
        </p:txBody>
      </p:sp>
      <p:sp>
        <p:nvSpPr>
          <p:cNvPr id="11" name="TextBox 11"/>
          <p:cNvSpPr txBox="1"/>
          <p:nvPr/>
        </p:nvSpPr>
        <p:spPr>
          <a:xfrm>
            <a:off x="1000125" y="1878149"/>
            <a:ext cx="16230600" cy="1222502"/>
          </a:xfrm>
          <a:prstGeom prst="rect">
            <a:avLst/>
          </a:prstGeom>
        </p:spPr>
        <p:txBody>
          <a:bodyPr lIns="0" tIns="0" rIns="0" bIns="0" rtlCol="0" anchor="t">
            <a:spAutoFit/>
          </a:bodyPr>
          <a:lstStyle/>
          <a:p>
            <a:pPr algn="l">
              <a:lnSpc>
                <a:spcPts val="2463"/>
              </a:lnSpc>
            </a:pPr>
            <a:r>
              <a:rPr lang="en-US" sz="2199" spc="-87">
                <a:solidFill>
                  <a:srgbClr val="000000"/>
                </a:solidFill>
                <a:latin typeface="Open Sans 1"/>
                <a:ea typeface="Open Sans 1"/>
                <a:cs typeface="Open Sans 1"/>
                <a:sym typeface="Open Sans 1"/>
              </a:rPr>
              <a:t>Using the data: This graph will show that, for example, some sessions may start lower and end higher, showing growth and impact of the specific session activities.</a:t>
            </a:r>
          </a:p>
          <a:p>
            <a:pPr algn="l">
              <a:lnSpc>
                <a:spcPts val="2463"/>
              </a:lnSpc>
            </a:pPr>
            <a:endParaRPr lang="en-US" sz="2199" spc="-87">
              <a:solidFill>
                <a:srgbClr val="000000"/>
              </a:solidFill>
              <a:latin typeface="Open Sans 1"/>
              <a:ea typeface="Open Sans 1"/>
              <a:cs typeface="Open Sans 1"/>
              <a:sym typeface="Open Sans 1"/>
            </a:endParaRPr>
          </a:p>
          <a:p>
            <a:pPr algn="l">
              <a:lnSpc>
                <a:spcPts val="2463"/>
              </a:lnSpc>
            </a:pPr>
            <a:r>
              <a:rPr lang="en-US" sz="2199" i="1" spc="-87">
                <a:solidFill>
                  <a:srgbClr val="000000"/>
                </a:solidFill>
                <a:latin typeface="Open Sans 1 Italics"/>
                <a:ea typeface="Open Sans 1 Italics"/>
                <a:cs typeface="Open Sans 1 Italics"/>
                <a:sym typeface="Open Sans 1 Italics"/>
              </a:rPr>
              <a:t>Example Graph with data from one young person:</a:t>
            </a:r>
          </a:p>
        </p:txBody>
      </p:sp>
      <p:sp>
        <p:nvSpPr>
          <p:cNvPr id="12" name="TextBox 12"/>
          <p:cNvSpPr txBox="1"/>
          <p:nvPr/>
        </p:nvSpPr>
        <p:spPr>
          <a:xfrm>
            <a:off x="1028700" y="9277350"/>
            <a:ext cx="13881503" cy="511302"/>
          </a:xfrm>
          <a:prstGeom prst="rect">
            <a:avLst/>
          </a:prstGeom>
        </p:spPr>
        <p:txBody>
          <a:bodyPr lIns="0" tIns="0" rIns="0" bIns="0" rtlCol="0" anchor="t">
            <a:spAutoFit/>
          </a:bodyPr>
          <a:lstStyle/>
          <a:p>
            <a:pPr algn="l">
              <a:lnSpc>
                <a:spcPts val="2034"/>
              </a:lnSpc>
              <a:spcBef>
                <a:spcPct val="0"/>
              </a:spcBef>
            </a:pPr>
            <a:r>
              <a:rPr lang="en-US" sz="1800" i="1" spc="-36">
                <a:solidFill>
                  <a:srgbClr val="000000"/>
                </a:solidFill>
                <a:latin typeface="Open Sans 3 Italics"/>
                <a:ea typeface="Open Sans 3 Italics"/>
                <a:cs typeface="Open Sans 3 Italics"/>
                <a:sym typeface="Open Sans 3 Italics"/>
              </a:rPr>
              <a:t>*You can use the names of the young people, or make the data anonymous by numbering them but it is important this information is kept personal and private to the facilitator and the young person - it must not be shared.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3749083" cy="10286997"/>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DC592A"/>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00A7B5"/>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691189" y="2071735"/>
            <a:ext cx="10036963" cy="0"/>
          </a:xfrm>
          <a:prstGeom prst="line">
            <a:avLst/>
          </a:prstGeom>
          <a:ln w="38100" cap="rnd">
            <a:solidFill>
              <a:srgbClr val="00A7B5"/>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10" name="TextBox 10"/>
          <p:cNvSpPr txBox="1"/>
          <p:nvPr/>
        </p:nvSpPr>
        <p:spPr>
          <a:xfrm>
            <a:off x="2644326" y="2190435"/>
            <a:ext cx="998475"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3</a:t>
            </a:r>
          </a:p>
        </p:txBody>
      </p:sp>
      <p:grpSp>
        <p:nvGrpSpPr>
          <p:cNvPr id="11" name="Group 11"/>
          <p:cNvGrpSpPr>
            <a:grpSpLocks noChangeAspect="1"/>
          </p:cNvGrpSpPr>
          <p:nvPr/>
        </p:nvGrpSpPr>
        <p:grpSpPr>
          <a:xfrm rot="5400000">
            <a:off x="1199811" y="1676075"/>
            <a:ext cx="1503736" cy="1503736"/>
            <a:chOff x="0" y="0"/>
            <a:chExt cx="6350000" cy="6350000"/>
          </a:xfrm>
        </p:grpSpPr>
        <p:sp>
          <p:nvSpPr>
            <p:cNvPr id="12" name="Freeform 12"/>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00A7B5"/>
            </a:solidFill>
          </p:spPr>
          <p:txBody>
            <a:bodyPr/>
            <a:lstStyle/>
            <a:p>
              <a:endParaRPr lang="en-GB"/>
            </a:p>
          </p:txBody>
        </p:sp>
      </p:grpSp>
      <p:sp>
        <p:nvSpPr>
          <p:cNvPr id="13" name="Freeform 13"/>
          <p:cNvSpPr/>
          <p:nvPr/>
        </p:nvSpPr>
        <p:spPr>
          <a:xfrm>
            <a:off x="1515161" y="2000702"/>
            <a:ext cx="873035" cy="854483"/>
          </a:xfrm>
          <a:custGeom>
            <a:avLst/>
            <a:gdLst/>
            <a:ahLst/>
            <a:cxnLst/>
            <a:rect l="l" t="t" r="r" b="b"/>
            <a:pathLst>
              <a:path w="873035" h="854483">
                <a:moveTo>
                  <a:pt x="0" y="0"/>
                </a:moveTo>
                <a:lnTo>
                  <a:pt x="873035" y="0"/>
                </a:lnTo>
                <a:lnTo>
                  <a:pt x="873035" y="854482"/>
                </a:lnTo>
                <a:lnTo>
                  <a:pt x="0" y="854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Freeform 14"/>
          <p:cNvSpPr/>
          <p:nvPr/>
        </p:nvSpPr>
        <p:spPr>
          <a:xfrm>
            <a:off x="5647827" y="3581622"/>
            <a:ext cx="12064134" cy="1659070"/>
          </a:xfrm>
          <a:custGeom>
            <a:avLst/>
            <a:gdLst/>
            <a:ahLst/>
            <a:cxnLst/>
            <a:rect l="l" t="t" r="r" b="b"/>
            <a:pathLst>
              <a:path w="12064134" h="1659070">
                <a:moveTo>
                  <a:pt x="0" y="0"/>
                </a:moveTo>
                <a:lnTo>
                  <a:pt x="12064134" y="0"/>
                </a:lnTo>
                <a:lnTo>
                  <a:pt x="12064134" y="1659070"/>
                </a:lnTo>
                <a:lnTo>
                  <a:pt x="0" y="1659070"/>
                </a:lnTo>
                <a:lnTo>
                  <a:pt x="0" y="0"/>
                </a:lnTo>
                <a:close/>
              </a:path>
            </a:pathLst>
          </a:custGeom>
          <a:blipFill>
            <a:blip r:embed="rId7"/>
            <a:stretch>
              <a:fillRect b="-169959"/>
            </a:stretch>
          </a:blipFill>
        </p:spPr>
        <p:txBody>
          <a:bodyPr/>
          <a:lstStyle/>
          <a:p>
            <a:endParaRPr lang="en-GB"/>
          </a:p>
        </p:txBody>
      </p:sp>
      <p:sp>
        <p:nvSpPr>
          <p:cNvPr id="15" name="Freeform 15"/>
          <p:cNvSpPr/>
          <p:nvPr/>
        </p:nvSpPr>
        <p:spPr>
          <a:xfrm>
            <a:off x="5647827" y="6988506"/>
            <a:ext cx="12064134" cy="1912559"/>
          </a:xfrm>
          <a:custGeom>
            <a:avLst/>
            <a:gdLst/>
            <a:ahLst/>
            <a:cxnLst/>
            <a:rect l="l" t="t" r="r" b="b"/>
            <a:pathLst>
              <a:path w="12064134" h="1912559">
                <a:moveTo>
                  <a:pt x="0" y="0"/>
                </a:moveTo>
                <a:lnTo>
                  <a:pt x="12064134" y="0"/>
                </a:lnTo>
                <a:lnTo>
                  <a:pt x="12064134" y="1912559"/>
                </a:lnTo>
                <a:lnTo>
                  <a:pt x="0" y="1912559"/>
                </a:lnTo>
                <a:lnTo>
                  <a:pt x="0" y="0"/>
                </a:lnTo>
                <a:close/>
              </a:path>
            </a:pathLst>
          </a:custGeom>
          <a:blipFill>
            <a:blip r:embed="rId8"/>
            <a:stretch>
              <a:fillRect t="-134178"/>
            </a:stretch>
          </a:blipFill>
        </p:spPr>
        <p:txBody>
          <a:bodyPr/>
          <a:lstStyle/>
          <a:p>
            <a:endParaRPr lang="en-GB"/>
          </a:p>
        </p:txBody>
      </p:sp>
      <p:sp>
        <p:nvSpPr>
          <p:cNvPr id="16" name="Freeform 16"/>
          <p:cNvSpPr/>
          <p:nvPr/>
        </p:nvSpPr>
        <p:spPr>
          <a:xfrm>
            <a:off x="9973814" y="5432329"/>
            <a:ext cx="1416486" cy="1416486"/>
          </a:xfrm>
          <a:custGeom>
            <a:avLst/>
            <a:gdLst/>
            <a:ahLst/>
            <a:cxnLst/>
            <a:rect l="l" t="t" r="r" b="b"/>
            <a:pathLst>
              <a:path w="1416486" h="1416486">
                <a:moveTo>
                  <a:pt x="0" y="0"/>
                </a:moveTo>
                <a:lnTo>
                  <a:pt x="1416486" y="0"/>
                </a:lnTo>
                <a:lnTo>
                  <a:pt x="1416486" y="1416486"/>
                </a:lnTo>
                <a:lnTo>
                  <a:pt x="0" y="14164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Freeform 17"/>
          <p:cNvSpPr/>
          <p:nvPr/>
        </p:nvSpPr>
        <p:spPr>
          <a:xfrm>
            <a:off x="11914175" y="5398458"/>
            <a:ext cx="1416486" cy="1416486"/>
          </a:xfrm>
          <a:custGeom>
            <a:avLst/>
            <a:gdLst/>
            <a:ahLst/>
            <a:cxnLst/>
            <a:rect l="l" t="t" r="r" b="b"/>
            <a:pathLst>
              <a:path w="1416486" h="1416486">
                <a:moveTo>
                  <a:pt x="0" y="0"/>
                </a:moveTo>
                <a:lnTo>
                  <a:pt x="1416486" y="0"/>
                </a:lnTo>
                <a:lnTo>
                  <a:pt x="1416486" y="1416486"/>
                </a:lnTo>
                <a:lnTo>
                  <a:pt x="0" y="14164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8" name="Freeform 18"/>
          <p:cNvSpPr/>
          <p:nvPr/>
        </p:nvSpPr>
        <p:spPr>
          <a:xfrm>
            <a:off x="8011843" y="5410718"/>
            <a:ext cx="1438096" cy="1438096"/>
          </a:xfrm>
          <a:custGeom>
            <a:avLst/>
            <a:gdLst/>
            <a:ahLst/>
            <a:cxnLst/>
            <a:rect l="l" t="t" r="r" b="b"/>
            <a:pathLst>
              <a:path w="1438096" h="1438096">
                <a:moveTo>
                  <a:pt x="0" y="0"/>
                </a:moveTo>
                <a:lnTo>
                  <a:pt x="1438096" y="0"/>
                </a:lnTo>
                <a:lnTo>
                  <a:pt x="1438096" y="1438097"/>
                </a:lnTo>
                <a:lnTo>
                  <a:pt x="0" y="14380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9" name="Freeform 19"/>
          <p:cNvSpPr/>
          <p:nvPr/>
        </p:nvSpPr>
        <p:spPr>
          <a:xfrm>
            <a:off x="6043389" y="5386199"/>
            <a:ext cx="1441005" cy="1441005"/>
          </a:xfrm>
          <a:custGeom>
            <a:avLst/>
            <a:gdLst/>
            <a:ahLst/>
            <a:cxnLst/>
            <a:rect l="l" t="t" r="r" b="b"/>
            <a:pathLst>
              <a:path w="1441005" h="1441005">
                <a:moveTo>
                  <a:pt x="0" y="0"/>
                </a:moveTo>
                <a:lnTo>
                  <a:pt x="1441005" y="0"/>
                </a:lnTo>
                <a:lnTo>
                  <a:pt x="1441005" y="1441005"/>
                </a:lnTo>
                <a:lnTo>
                  <a:pt x="0" y="144100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0" name="Freeform 20"/>
          <p:cNvSpPr/>
          <p:nvPr/>
        </p:nvSpPr>
        <p:spPr>
          <a:xfrm>
            <a:off x="13854536" y="5325962"/>
            <a:ext cx="1568816" cy="1522853"/>
          </a:xfrm>
          <a:custGeom>
            <a:avLst/>
            <a:gdLst/>
            <a:ahLst/>
            <a:cxnLst/>
            <a:rect l="l" t="t" r="r" b="b"/>
            <a:pathLst>
              <a:path w="1568816" h="1522853">
                <a:moveTo>
                  <a:pt x="0" y="0"/>
                </a:moveTo>
                <a:lnTo>
                  <a:pt x="1568816" y="0"/>
                </a:lnTo>
                <a:lnTo>
                  <a:pt x="1568816" y="1522853"/>
                </a:lnTo>
                <a:lnTo>
                  <a:pt x="0" y="1522853"/>
                </a:lnTo>
                <a:lnTo>
                  <a:pt x="0" y="0"/>
                </a:lnTo>
                <a:close/>
              </a:path>
            </a:pathLst>
          </a:custGeom>
          <a:blipFill>
            <a:blip r:embed="rId17"/>
            <a:stretch>
              <a:fillRect l="-37131" r="-35437"/>
            </a:stretch>
          </a:blipFill>
        </p:spPr>
        <p:txBody>
          <a:bodyPr/>
          <a:lstStyle/>
          <a:p>
            <a:endParaRPr lang="en-GB"/>
          </a:p>
        </p:txBody>
      </p:sp>
      <p:sp>
        <p:nvSpPr>
          <p:cNvPr id="21" name="Freeform 21"/>
          <p:cNvSpPr/>
          <p:nvPr/>
        </p:nvSpPr>
        <p:spPr>
          <a:xfrm>
            <a:off x="15947227" y="5410718"/>
            <a:ext cx="1416486" cy="1416486"/>
          </a:xfrm>
          <a:custGeom>
            <a:avLst/>
            <a:gdLst/>
            <a:ahLst/>
            <a:cxnLst/>
            <a:rect l="l" t="t" r="r" b="b"/>
            <a:pathLst>
              <a:path w="1416486" h="1416486">
                <a:moveTo>
                  <a:pt x="0" y="0"/>
                </a:moveTo>
                <a:lnTo>
                  <a:pt x="1416486" y="0"/>
                </a:lnTo>
                <a:lnTo>
                  <a:pt x="1416486" y="1416486"/>
                </a:lnTo>
                <a:lnTo>
                  <a:pt x="0" y="14164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22" name="TextBox 22"/>
          <p:cNvSpPr txBox="1"/>
          <p:nvPr/>
        </p:nvSpPr>
        <p:spPr>
          <a:xfrm>
            <a:off x="5691189" y="1300210"/>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CHECK IN AND CHECK OUT - EMOJIS</a:t>
            </a:r>
          </a:p>
        </p:txBody>
      </p:sp>
      <p:sp>
        <p:nvSpPr>
          <p:cNvPr id="23" name="TextBox 23"/>
          <p:cNvSpPr txBox="1"/>
          <p:nvPr/>
        </p:nvSpPr>
        <p:spPr>
          <a:xfrm>
            <a:off x="5647827" y="2466492"/>
            <a:ext cx="10479906" cy="6129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Some young people find pictures and descriptions easier to process. You can use the same methods from the number check-in/out but with emojis instead!</a:t>
            </a:r>
          </a:p>
        </p:txBody>
      </p:sp>
      <p:sp>
        <p:nvSpPr>
          <p:cNvPr id="24" name="Freeform 24"/>
          <p:cNvSpPr/>
          <p:nvPr/>
        </p:nvSpPr>
        <p:spPr>
          <a:xfrm>
            <a:off x="7442946" y="4056787"/>
            <a:ext cx="444846" cy="444846"/>
          </a:xfrm>
          <a:custGeom>
            <a:avLst/>
            <a:gdLst/>
            <a:ahLst/>
            <a:cxnLst/>
            <a:rect l="l" t="t" r="r" b="b"/>
            <a:pathLst>
              <a:path w="444846" h="444846">
                <a:moveTo>
                  <a:pt x="0" y="0"/>
                </a:moveTo>
                <a:lnTo>
                  <a:pt x="444846" y="0"/>
                </a:lnTo>
                <a:lnTo>
                  <a:pt x="444846" y="444846"/>
                </a:lnTo>
                <a:lnTo>
                  <a:pt x="0" y="44484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5" name="Freeform 25"/>
          <p:cNvSpPr/>
          <p:nvPr/>
        </p:nvSpPr>
        <p:spPr>
          <a:xfrm>
            <a:off x="16569745" y="7722363"/>
            <a:ext cx="445158" cy="445158"/>
          </a:xfrm>
          <a:custGeom>
            <a:avLst/>
            <a:gdLst/>
            <a:ahLst/>
            <a:cxnLst/>
            <a:rect l="l" t="t" r="r" b="b"/>
            <a:pathLst>
              <a:path w="445158" h="445158">
                <a:moveTo>
                  <a:pt x="0" y="0"/>
                </a:moveTo>
                <a:lnTo>
                  <a:pt x="445159" y="0"/>
                </a:lnTo>
                <a:lnTo>
                  <a:pt x="445159" y="445158"/>
                </a:lnTo>
                <a:lnTo>
                  <a:pt x="0" y="44515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2597323">
            <a:off x="4010477" y="5854688"/>
            <a:ext cx="1696519" cy="1696519"/>
            <a:chOff x="0" y="0"/>
            <a:chExt cx="6350000" cy="6350000"/>
          </a:xfrm>
        </p:grpSpPr>
        <p:sp>
          <p:nvSpPr>
            <p:cNvPr id="3" name="Freeform 3"/>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48A23F"/>
            </a:solidFill>
          </p:spPr>
          <p:txBody>
            <a:bodyPr/>
            <a:lstStyle/>
            <a:p>
              <a:endParaRPr lang="en-GB"/>
            </a:p>
          </p:txBody>
        </p:sp>
      </p:grpSp>
      <p:grpSp>
        <p:nvGrpSpPr>
          <p:cNvPr id="4" name="Group 4"/>
          <p:cNvGrpSpPr>
            <a:grpSpLocks noChangeAspect="1"/>
          </p:cNvGrpSpPr>
          <p:nvPr/>
        </p:nvGrpSpPr>
        <p:grpSpPr>
          <a:xfrm rot="1032521">
            <a:off x="12079507" y="2752190"/>
            <a:ext cx="1696519" cy="1696519"/>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48A23F"/>
            </a:solidFill>
          </p:spPr>
          <p:txBody>
            <a:bodyPr/>
            <a:lstStyle/>
            <a:p>
              <a:endParaRPr lang="en-GB"/>
            </a:p>
          </p:txBody>
        </p:sp>
      </p:grpSp>
      <p:sp>
        <p:nvSpPr>
          <p:cNvPr id="6" name="Freeform 6"/>
          <p:cNvSpPr/>
          <p:nvPr/>
        </p:nvSpPr>
        <p:spPr>
          <a:xfrm rot="2334797">
            <a:off x="11440725" y="3302308"/>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p:nvPr/>
        </p:nvGrpSpPr>
        <p:grpSpPr>
          <a:xfrm>
            <a:off x="3455289" y="3600450"/>
            <a:ext cx="11377422" cy="3086100"/>
            <a:chOff x="0" y="0"/>
            <a:chExt cx="2996523" cy="812800"/>
          </a:xfrm>
        </p:grpSpPr>
        <p:sp>
          <p:nvSpPr>
            <p:cNvPr id="8" name="Freeform 8"/>
            <p:cNvSpPr/>
            <p:nvPr/>
          </p:nvSpPr>
          <p:spPr>
            <a:xfrm>
              <a:off x="0" y="0"/>
              <a:ext cx="2996523" cy="812800"/>
            </a:xfrm>
            <a:custGeom>
              <a:avLst/>
              <a:gdLst/>
              <a:ahLst/>
              <a:cxnLst/>
              <a:rect l="l" t="t" r="r" b="b"/>
              <a:pathLst>
                <a:path w="2996523" h="812800">
                  <a:moveTo>
                    <a:pt x="0" y="0"/>
                  </a:moveTo>
                  <a:lnTo>
                    <a:pt x="2996523" y="0"/>
                  </a:lnTo>
                  <a:lnTo>
                    <a:pt x="2996523" y="812800"/>
                  </a:lnTo>
                  <a:lnTo>
                    <a:pt x="0" y="812800"/>
                  </a:lnTo>
                  <a:close/>
                </a:path>
              </a:pathLst>
            </a:custGeom>
            <a:solidFill>
              <a:srgbClr val="151F6D"/>
            </a:solidFill>
          </p:spPr>
          <p:txBody>
            <a:bodyPr/>
            <a:lstStyle/>
            <a:p>
              <a:endParaRPr lang="en-GB"/>
            </a:p>
          </p:txBody>
        </p:sp>
        <p:sp>
          <p:nvSpPr>
            <p:cNvPr id="9" name="TextBox 9"/>
            <p:cNvSpPr txBox="1"/>
            <p:nvPr/>
          </p:nvSpPr>
          <p:spPr>
            <a:xfrm>
              <a:off x="0" y="57150"/>
              <a:ext cx="2996523" cy="755650"/>
            </a:xfrm>
            <a:prstGeom prst="rect">
              <a:avLst/>
            </a:prstGeom>
          </p:spPr>
          <p:txBody>
            <a:bodyPr lIns="50800" tIns="50800" rIns="50800" bIns="50800" rtlCol="0" anchor="ctr"/>
            <a:lstStyle/>
            <a:p>
              <a:pPr algn="ctr">
                <a:lnSpc>
                  <a:spcPts val="2482"/>
                </a:lnSpc>
              </a:pPr>
              <a:endParaRPr/>
            </a:p>
          </p:txBody>
        </p:sp>
      </p:grpSp>
      <p:sp>
        <p:nvSpPr>
          <p:cNvPr id="10" name="Freeform 10"/>
          <p:cNvSpPr/>
          <p:nvPr/>
        </p:nvSpPr>
        <p:spPr>
          <a:xfrm rot="3899599">
            <a:off x="3352920" y="5969373"/>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11" name="TextBox 11"/>
          <p:cNvSpPr txBox="1"/>
          <p:nvPr/>
        </p:nvSpPr>
        <p:spPr>
          <a:xfrm>
            <a:off x="3307600" y="4077503"/>
            <a:ext cx="11551400" cy="2589997"/>
          </a:xfrm>
          <a:prstGeom prst="rect">
            <a:avLst/>
          </a:prstGeom>
        </p:spPr>
        <p:txBody>
          <a:bodyPr lIns="0" tIns="0" rIns="0" bIns="0" rtlCol="0" anchor="t">
            <a:spAutoFit/>
          </a:bodyPr>
          <a:lstStyle/>
          <a:p>
            <a:pPr algn="ctr">
              <a:lnSpc>
                <a:spcPts val="9847"/>
              </a:lnSpc>
            </a:pPr>
            <a:r>
              <a:rPr lang="en-US" sz="10703" spc="-470" dirty="0">
                <a:solidFill>
                  <a:srgbClr val="FFFFFF"/>
                </a:solidFill>
                <a:latin typeface="Open Sans 2"/>
                <a:ea typeface="Open Sans 2"/>
                <a:cs typeface="Open Sans 2"/>
                <a:sym typeface="Open Sans 2"/>
              </a:rPr>
              <a:t>TRAFFIC LIGHT SYSTEM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3749083" cy="10287001"/>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151F6D"/>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A4D65E"/>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a:grpSpLocks noChangeAspect="1"/>
          </p:cNvGrpSpPr>
          <p:nvPr/>
        </p:nvGrpSpPr>
        <p:grpSpPr>
          <a:xfrm rot="5400000">
            <a:off x="1837515" y="2318516"/>
            <a:ext cx="2612098" cy="2612098"/>
            <a:chOff x="0" y="0"/>
            <a:chExt cx="6350000" cy="6350000"/>
          </a:xfrm>
        </p:grpSpPr>
        <p:sp>
          <p:nvSpPr>
            <p:cNvPr id="8" name="Freeform 8"/>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48A23F"/>
            </a:solidFill>
          </p:spPr>
          <p:txBody>
            <a:bodyPr/>
            <a:lstStyle/>
            <a:p>
              <a:endParaRPr lang="en-GB"/>
            </a:p>
          </p:txBody>
        </p:sp>
      </p:grpSp>
      <p:sp>
        <p:nvSpPr>
          <p:cNvPr id="9" name="TextBox 9"/>
          <p:cNvSpPr txBox="1"/>
          <p:nvPr/>
        </p:nvSpPr>
        <p:spPr>
          <a:xfrm>
            <a:off x="2644326" y="2190435"/>
            <a:ext cx="998475"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4</a:t>
            </a:r>
          </a:p>
        </p:txBody>
      </p:sp>
      <p:grpSp>
        <p:nvGrpSpPr>
          <p:cNvPr id="10" name="Group 10"/>
          <p:cNvGrpSpPr>
            <a:grpSpLocks noChangeAspect="1"/>
          </p:cNvGrpSpPr>
          <p:nvPr/>
        </p:nvGrpSpPr>
        <p:grpSpPr>
          <a:xfrm rot="5400000">
            <a:off x="1199811" y="1676075"/>
            <a:ext cx="1503736" cy="1503736"/>
            <a:chOff x="0" y="0"/>
            <a:chExt cx="6350000" cy="6350000"/>
          </a:xfrm>
        </p:grpSpPr>
        <p:sp>
          <p:nvSpPr>
            <p:cNvPr id="11" name="Freeform 11"/>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A4D65E"/>
            </a:solidFill>
          </p:spPr>
          <p:txBody>
            <a:bodyPr/>
            <a:lstStyle/>
            <a:p>
              <a:endParaRPr lang="en-GB"/>
            </a:p>
          </p:txBody>
        </p:sp>
      </p:grpSp>
      <p:sp>
        <p:nvSpPr>
          <p:cNvPr id="12" name="AutoShape 12"/>
          <p:cNvSpPr/>
          <p:nvPr/>
        </p:nvSpPr>
        <p:spPr>
          <a:xfrm>
            <a:off x="5691189" y="1731563"/>
            <a:ext cx="6292506" cy="0"/>
          </a:xfrm>
          <a:prstGeom prst="line">
            <a:avLst/>
          </a:prstGeom>
          <a:ln w="38100" cap="rnd">
            <a:solidFill>
              <a:srgbClr val="3CA444"/>
            </a:solidFill>
            <a:prstDash val="solid"/>
            <a:headEnd type="none" w="sm" len="sm"/>
            <a:tailEnd type="arrow" w="med" len="sm"/>
          </a:ln>
        </p:spPr>
        <p:txBody>
          <a:bodyPr/>
          <a:lstStyle/>
          <a:p>
            <a:endParaRPr lang="en-GB"/>
          </a:p>
        </p:txBody>
      </p:sp>
      <p:sp>
        <p:nvSpPr>
          <p:cNvPr id="13" name="Freeform 13"/>
          <p:cNvSpPr/>
          <p:nvPr/>
        </p:nvSpPr>
        <p:spPr>
          <a:xfrm>
            <a:off x="1718127" y="1882303"/>
            <a:ext cx="467103" cy="1297508"/>
          </a:xfrm>
          <a:custGeom>
            <a:avLst/>
            <a:gdLst/>
            <a:ahLst/>
            <a:cxnLst/>
            <a:rect l="l" t="t" r="r" b="b"/>
            <a:pathLst>
              <a:path w="467103" h="1297508">
                <a:moveTo>
                  <a:pt x="0" y="0"/>
                </a:moveTo>
                <a:lnTo>
                  <a:pt x="467103" y="0"/>
                </a:lnTo>
                <a:lnTo>
                  <a:pt x="467103" y="1297508"/>
                </a:lnTo>
                <a:lnTo>
                  <a:pt x="0" y="1297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5691189" y="960038"/>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TRAFFIC LIGHT SYSTEM</a:t>
            </a:r>
          </a:p>
        </p:txBody>
      </p:sp>
      <p:sp>
        <p:nvSpPr>
          <p:cNvPr id="15" name="TextBox 15"/>
          <p:cNvSpPr txBox="1"/>
          <p:nvPr/>
        </p:nvSpPr>
        <p:spPr>
          <a:xfrm>
            <a:off x="5647827" y="2107853"/>
            <a:ext cx="10479906" cy="6129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The Traffic Light System is a visual tool to track young people’s progress and identify areas where support is needed.</a:t>
            </a:r>
          </a:p>
        </p:txBody>
      </p:sp>
      <p:grpSp>
        <p:nvGrpSpPr>
          <p:cNvPr id="16" name="Group 16"/>
          <p:cNvGrpSpPr/>
          <p:nvPr/>
        </p:nvGrpSpPr>
        <p:grpSpPr>
          <a:xfrm>
            <a:off x="5647827" y="3202690"/>
            <a:ext cx="11568111" cy="2590649"/>
            <a:chOff x="0" y="0"/>
            <a:chExt cx="15424148" cy="3454198"/>
          </a:xfrm>
        </p:grpSpPr>
        <p:sp>
          <p:nvSpPr>
            <p:cNvPr id="17" name="TextBox 17"/>
            <p:cNvSpPr txBox="1"/>
            <p:nvPr/>
          </p:nvSpPr>
          <p:spPr>
            <a:xfrm>
              <a:off x="0" y="9525"/>
              <a:ext cx="8059009" cy="521303"/>
            </a:xfrm>
            <a:prstGeom prst="rect">
              <a:avLst/>
            </a:prstGeom>
          </p:spPr>
          <p:txBody>
            <a:bodyPr lIns="0" tIns="0" rIns="0" bIns="0" rtlCol="0" anchor="t">
              <a:spAutoFit/>
            </a:bodyPr>
            <a:lstStyle/>
            <a:p>
              <a:pPr algn="l">
                <a:lnSpc>
                  <a:spcPts val="3029"/>
                </a:lnSpc>
              </a:pPr>
              <a:r>
                <a:rPr lang="en-US" sz="2634" b="1" spc="-173">
                  <a:solidFill>
                    <a:srgbClr val="48A23F"/>
                  </a:solidFill>
                  <a:latin typeface="Open Sans 1 Ultra-Bold"/>
                  <a:ea typeface="Open Sans 1 Ultra-Bold"/>
                  <a:cs typeface="Open Sans 1 Ultra-Bold"/>
                  <a:sym typeface="Open Sans 1 Ultra-Bold"/>
                </a:rPr>
                <a:t>Benefits:</a:t>
              </a:r>
            </a:p>
          </p:txBody>
        </p:sp>
        <p:sp>
          <p:nvSpPr>
            <p:cNvPr id="18" name="TextBox 18"/>
            <p:cNvSpPr txBox="1"/>
            <p:nvPr/>
          </p:nvSpPr>
          <p:spPr>
            <a:xfrm>
              <a:off x="0" y="502253"/>
              <a:ext cx="15424148" cy="2951946"/>
            </a:xfrm>
            <a:prstGeom prst="rect">
              <a:avLst/>
            </a:prstGeom>
          </p:spPr>
          <p:txBody>
            <a:bodyPr lIns="0" tIns="0" rIns="0" bIns="0" rtlCol="0" anchor="t">
              <a:spAutoFit/>
            </a:bodyPr>
            <a:lstStyle/>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Updating the Excel sheet regularly allows facilitators to quickly see patterns and highlight areas of improvement.</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This system supports facilitators in planning interventions, allocating resources, and celebrating achievements.</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By using traffic light coding, facilitators can provide targeted support to each young person according to their individual needs.</a:t>
              </a:r>
            </a:p>
          </p:txBody>
        </p:sp>
      </p:grpSp>
      <p:grpSp>
        <p:nvGrpSpPr>
          <p:cNvPr id="19" name="Group 19"/>
          <p:cNvGrpSpPr/>
          <p:nvPr/>
        </p:nvGrpSpPr>
        <p:grpSpPr>
          <a:xfrm>
            <a:off x="5647827" y="6279113"/>
            <a:ext cx="11568111" cy="2962124"/>
            <a:chOff x="0" y="0"/>
            <a:chExt cx="15424148" cy="3949498"/>
          </a:xfrm>
        </p:grpSpPr>
        <p:sp>
          <p:nvSpPr>
            <p:cNvPr id="20" name="TextBox 20"/>
            <p:cNvSpPr txBox="1"/>
            <p:nvPr/>
          </p:nvSpPr>
          <p:spPr>
            <a:xfrm>
              <a:off x="0" y="9525"/>
              <a:ext cx="8059009" cy="521303"/>
            </a:xfrm>
            <a:prstGeom prst="rect">
              <a:avLst/>
            </a:prstGeom>
          </p:spPr>
          <p:txBody>
            <a:bodyPr lIns="0" tIns="0" rIns="0" bIns="0" rtlCol="0" anchor="t">
              <a:spAutoFit/>
            </a:bodyPr>
            <a:lstStyle/>
            <a:p>
              <a:pPr algn="l">
                <a:lnSpc>
                  <a:spcPts val="3029"/>
                </a:lnSpc>
              </a:pPr>
              <a:r>
                <a:rPr lang="en-US" sz="2634" b="1" spc="-173">
                  <a:solidFill>
                    <a:srgbClr val="48A23F"/>
                  </a:solidFill>
                  <a:latin typeface="Open Sans 1 Ultra-Bold"/>
                  <a:ea typeface="Open Sans 1 Ultra-Bold"/>
                  <a:cs typeface="Open Sans 1 Ultra-Bold"/>
                  <a:sym typeface="Open Sans 1 Ultra-Bold"/>
                </a:rPr>
                <a:t>How to Use:</a:t>
              </a:r>
            </a:p>
          </p:txBody>
        </p:sp>
        <p:sp>
          <p:nvSpPr>
            <p:cNvPr id="21" name="TextBox 21"/>
            <p:cNvSpPr txBox="1"/>
            <p:nvPr/>
          </p:nvSpPr>
          <p:spPr>
            <a:xfrm>
              <a:off x="0" y="502253"/>
              <a:ext cx="15424148" cy="3447246"/>
            </a:xfrm>
            <a:prstGeom prst="rect">
              <a:avLst/>
            </a:prstGeom>
          </p:spPr>
          <p:txBody>
            <a:bodyPr lIns="0" tIns="0" rIns="0" bIns="0" rtlCol="0" anchor="t">
              <a:spAutoFit/>
            </a:bodyPr>
            <a:lstStyle/>
            <a:p>
              <a:pPr algn="l">
                <a:lnSpc>
                  <a:spcPts val="2925"/>
                </a:lnSpc>
              </a:pPr>
              <a:r>
                <a:rPr lang="en-US" sz="2199" spc="-43">
                  <a:solidFill>
                    <a:srgbClr val="000000"/>
                  </a:solidFill>
                  <a:latin typeface="Open Sans 3"/>
                  <a:ea typeface="Open Sans 3"/>
                  <a:cs typeface="Open Sans 3"/>
                  <a:sym typeface="Open Sans 3"/>
                </a:rPr>
                <a:t>Facilitators can use an Excel sheet to list young people’s names alongside their learning targets or goals.</a:t>
              </a:r>
            </a:p>
            <a:p>
              <a:pPr algn="l">
                <a:lnSpc>
                  <a:spcPts val="2925"/>
                </a:lnSpc>
              </a:pPr>
              <a:endParaRPr lang="en-US" sz="2199" spc="-43">
                <a:solidFill>
                  <a:srgbClr val="000000"/>
                </a:solidFill>
                <a:latin typeface="Open Sans 3"/>
                <a:ea typeface="Open Sans 3"/>
                <a:cs typeface="Open Sans 3"/>
                <a:sym typeface="Open Sans 3"/>
              </a:endParaRPr>
            </a:p>
            <a:p>
              <a:pPr algn="l">
                <a:lnSpc>
                  <a:spcPts val="2925"/>
                </a:lnSpc>
              </a:pPr>
              <a:r>
                <a:rPr lang="en-US" sz="2199" spc="-43">
                  <a:solidFill>
                    <a:srgbClr val="000000"/>
                  </a:solidFill>
                  <a:latin typeface="Open Sans 3"/>
                  <a:ea typeface="Open Sans 3"/>
                  <a:cs typeface="Open Sans 3"/>
                  <a:sym typeface="Open Sans 3"/>
                </a:rPr>
                <a:t>Each target is assigned a colour based on progress:</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Red = The young person is struggling and requires focused support</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Amber = The young person is making progress but still needs guidance.</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Green = The young person has achieved the target!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77240"/>
            <a:ext cx="10219246" cy="0"/>
          </a:xfrm>
          <a:prstGeom prst="line">
            <a:avLst/>
          </a:prstGeom>
          <a:ln w="47625" cap="rnd">
            <a:solidFill>
              <a:srgbClr val="48A23F"/>
            </a:solidFill>
            <a:prstDash val="solid"/>
            <a:headEnd type="none" w="sm" len="sm"/>
            <a:tailEnd type="arrow" w="med" len="sm"/>
          </a:ln>
        </p:spPr>
        <p:txBody>
          <a:bodyPr/>
          <a:lstStyle/>
          <a:p>
            <a:endParaRPr lang="en-GB"/>
          </a:p>
        </p:txBody>
      </p:sp>
      <p:grpSp>
        <p:nvGrpSpPr>
          <p:cNvPr id="3" name="Group 3"/>
          <p:cNvGrpSpPr>
            <a:grpSpLocks noChangeAspect="1"/>
          </p:cNvGrpSpPr>
          <p:nvPr/>
        </p:nvGrpSpPr>
        <p:grpSpPr>
          <a:xfrm rot="-3999992">
            <a:off x="-925014" y="8198368"/>
            <a:ext cx="1422064" cy="1422064"/>
            <a:chOff x="0" y="0"/>
            <a:chExt cx="6350000" cy="6350000"/>
          </a:xfrm>
        </p:grpSpPr>
        <p:sp>
          <p:nvSpPr>
            <p:cNvPr id="4" name="Freeform 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5" name="Freeform 5"/>
          <p:cNvSpPr/>
          <p:nvPr/>
        </p:nvSpPr>
        <p:spPr>
          <a:xfrm rot="-3999992">
            <a:off x="-1083069" y="9203931"/>
            <a:ext cx="2166137" cy="2166137"/>
          </a:xfrm>
          <a:custGeom>
            <a:avLst/>
            <a:gdLst/>
            <a:ahLst/>
            <a:cxnLst/>
            <a:rect l="l" t="t" r="r" b="b"/>
            <a:pathLst>
              <a:path w="2166137" h="2166137">
                <a:moveTo>
                  <a:pt x="0" y="0"/>
                </a:moveTo>
                <a:lnTo>
                  <a:pt x="2166138" y="0"/>
                </a:lnTo>
                <a:lnTo>
                  <a:pt x="2166138" y="2166138"/>
                </a:lnTo>
                <a:lnTo>
                  <a:pt x="0" y="216613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6" name="Group 6"/>
          <p:cNvGrpSpPr>
            <a:grpSpLocks noChangeAspect="1"/>
          </p:cNvGrpSpPr>
          <p:nvPr/>
        </p:nvGrpSpPr>
        <p:grpSpPr>
          <a:xfrm rot="-3999992">
            <a:off x="266033" y="8375292"/>
            <a:ext cx="577691" cy="577691"/>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48A23F"/>
            </a:solidFill>
          </p:spPr>
          <p:txBody>
            <a:bodyPr/>
            <a:lstStyle/>
            <a:p>
              <a:endParaRPr lang="en-GB"/>
            </a:p>
          </p:txBody>
        </p:sp>
      </p:grpSp>
      <p:sp>
        <p:nvSpPr>
          <p:cNvPr id="8" name="Freeform 8"/>
          <p:cNvSpPr/>
          <p:nvPr/>
        </p:nvSpPr>
        <p:spPr>
          <a:xfrm>
            <a:off x="934507" y="1863413"/>
            <a:ext cx="15980239" cy="4893948"/>
          </a:xfrm>
          <a:custGeom>
            <a:avLst/>
            <a:gdLst/>
            <a:ahLst/>
            <a:cxnLst/>
            <a:rect l="l" t="t" r="r" b="b"/>
            <a:pathLst>
              <a:path w="15980239" h="4893948">
                <a:moveTo>
                  <a:pt x="0" y="0"/>
                </a:moveTo>
                <a:lnTo>
                  <a:pt x="15980239" y="0"/>
                </a:lnTo>
                <a:lnTo>
                  <a:pt x="15980239" y="4893949"/>
                </a:lnTo>
                <a:lnTo>
                  <a:pt x="0" y="4893949"/>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000125" y="715240"/>
            <a:ext cx="10167602"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TRAFFIC LIGHT - SUGGESTED TARGETS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3749083" cy="10287001"/>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00A7B5"/>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DC592A"/>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txBody>
          <a:bodyPr/>
          <a:lstStyle/>
          <a:p>
            <a:endParaRPr lang="en-GB"/>
          </a:p>
        </p:txBody>
      </p:sp>
      <p:grpSp>
        <p:nvGrpSpPr>
          <p:cNvPr id="7" name="Group 7"/>
          <p:cNvGrpSpPr>
            <a:grpSpLocks noChangeAspect="1"/>
          </p:cNvGrpSpPr>
          <p:nvPr/>
        </p:nvGrpSpPr>
        <p:grpSpPr>
          <a:xfrm>
            <a:off x="1349982" y="1496746"/>
            <a:ext cx="3421709" cy="3421709"/>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8360" b="-8360"/>
              </a:stretch>
            </a:blipFill>
          </p:spPr>
          <p:txBody>
            <a:bodyPr/>
            <a:lstStyle/>
            <a:p>
              <a:endParaRPr lang="en-GB"/>
            </a:p>
          </p:txBody>
        </p:sp>
      </p:grpSp>
      <p:sp>
        <p:nvSpPr>
          <p:cNvPr id="9" name="AutoShape 9"/>
          <p:cNvSpPr/>
          <p:nvPr/>
        </p:nvSpPr>
        <p:spPr>
          <a:xfrm>
            <a:off x="5666548" y="3957252"/>
            <a:ext cx="3463975" cy="0"/>
          </a:xfrm>
          <a:prstGeom prst="line">
            <a:avLst/>
          </a:prstGeom>
          <a:ln w="47625" cap="rnd">
            <a:solidFill>
              <a:srgbClr val="00A7B5"/>
            </a:solidFill>
            <a:prstDash val="solid"/>
            <a:headEnd type="none" w="sm" len="sm"/>
            <a:tailEnd type="arrow" w="med" len="sm"/>
          </a:ln>
        </p:spPr>
        <p:txBody>
          <a:bodyPr/>
          <a:lstStyle/>
          <a:p>
            <a:endParaRPr lang="en-GB"/>
          </a:p>
        </p:txBody>
      </p:sp>
      <p:sp>
        <p:nvSpPr>
          <p:cNvPr id="10" name="TextBox 10"/>
          <p:cNvSpPr txBox="1"/>
          <p:nvPr/>
        </p:nvSpPr>
        <p:spPr>
          <a:xfrm>
            <a:off x="5666548" y="3195252"/>
            <a:ext cx="3463975"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CONTENTS</a:t>
            </a:r>
          </a:p>
        </p:txBody>
      </p:sp>
      <p:sp>
        <p:nvSpPr>
          <p:cNvPr id="11" name="TextBox 11"/>
          <p:cNvSpPr txBox="1"/>
          <p:nvPr/>
        </p:nvSpPr>
        <p:spPr>
          <a:xfrm>
            <a:off x="5707696" y="4299653"/>
            <a:ext cx="898668" cy="2715895"/>
          </a:xfrm>
          <a:prstGeom prst="rect">
            <a:avLst/>
          </a:prstGeom>
        </p:spPr>
        <p:txBody>
          <a:bodyPr lIns="0" tIns="0" rIns="0" bIns="0" rtlCol="0" anchor="t">
            <a:spAutoFit/>
          </a:bodyPr>
          <a:lstStyle/>
          <a:p>
            <a:pPr algn="l">
              <a:lnSpc>
                <a:spcPts val="3079"/>
              </a:lnSpc>
            </a:pPr>
            <a:r>
              <a:rPr lang="en-US" sz="2199" spc="-87">
                <a:solidFill>
                  <a:srgbClr val="000000"/>
                </a:solidFill>
                <a:latin typeface="Open Sans 3"/>
                <a:ea typeface="Open Sans 3"/>
                <a:cs typeface="Open Sans 3"/>
                <a:sym typeface="Open Sans 3"/>
              </a:rPr>
              <a:t>3</a:t>
            </a:r>
          </a:p>
          <a:p>
            <a:pPr algn="l">
              <a:lnSpc>
                <a:spcPts val="3079"/>
              </a:lnSpc>
            </a:pPr>
            <a:r>
              <a:rPr lang="en-US" sz="2199" spc="-87">
                <a:solidFill>
                  <a:srgbClr val="000000"/>
                </a:solidFill>
                <a:latin typeface="Open Sans 3"/>
                <a:ea typeface="Open Sans 3"/>
                <a:cs typeface="Open Sans 3"/>
                <a:sym typeface="Open Sans 3"/>
              </a:rPr>
              <a:t>4-8</a:t>
            </a:r>
          </a:p>
          <a:p>
            <a:pPr algn="l">
              <a:lnSpc>
                <a:spcPts val="3079"/>
              </a:lnSpc>
            </a:pPr>
            <a:r>
              <a:rPr lang="en-US" sz="2199" spc="-87">
                <a:solidFill>
                  <a:srgbClr val="000000"/>
                </a:solidFill>
                <a:latin typeface="Open Sans 3"/>
                <a:ea typeface="Open Sans 3"/>
                <a:cs typeface="Open Sans 3"/>
                <a:sym typeface="Open Sans 3"/>
              </a:rPr>
              <a:t>9-12</a:t>
            </a:r>
          </a:p>
          <a:p>
            <a:pPr algn="l">
              <a:lnSpc>
                <a:spcPts val="3079"/>
              </a:lnSpc>
            </a:pPr>
            <a:r>
              <a:rPr lang="en-US" sz="2199" spc="-87">
                <a:solidFill>
                  <a:srgbClr val="000000"/>
                </a:solidFill>
                <a:latin typeface="Open Sans 3"/>
                <a:ea typeface="Open Sans 3"/>
                <a:cs typeface="Open Sans 3"/>
                <a:sym typeface="Open Sans 3"/>
              </a:rPr>
              <a:t>13-16</a:t>
            </a:r>
          </a:p>
          <a:p>
            <a:pPr algn="l">
              <a:lnSpc>
                <a:spcPts val="3079"/>
              </a:lnSpc>
            </a:pPr>
            <a:r>
              <a:rPr lang="en-US" sz="2199" spc="-87">
                <a:solidFill>
                  <a:srgbClr val="000000"/>
                </a:solidFill>
                <a:latin typeface="Open Sans 3"/>
                <a:ea typeface="Open Sans 3"/>
                <a:cs typeface="Open Sans 3"/>
                <a:sym typeface="Open Sans 3"/>
              </a:rPr>
              <a:t>17-20</a:t>
            </a:r>
          </a:p>
          <a:p>
            <a:pPr algn="l">
              <a:lnSpc>
                <a:spcPts val="3079"/>
              </a:lnSpc>
            </a:pPr>
            <a:r>
              <a:rPr lang="en-US" sz="2199" spc="-87">
                <a:solidFill>
                  <a:srgbClr val="000000"/>
                </a:solidFill>
                <a:latin typeface="Open Sans 3"/>
                <a:ea typeface="Open Sans 3"/>
                <a:cs typeface="Open Sans 3"/>
                <a:sym typeface="Open Sans 3"/>
              </a:rPr>
              <a:t>21-23</a:t>
            </a:r>
          </a:p>
          <a:p>
            <a:pPr algn="l">
              <a:lnSpc>
                <a:spcPts val="3079"/>
              </a:lnSpc>
            </a:pPr>
            <a:r>
              <a:rPr lang="en-US" sz="2199" spc="-87">
                <a:solidFill>
                  <a:srgbClr val="000000"/>
                </a:solidFill>
                <a:latin typeface="Open Sans 3"/>
                <a:ea typeface="Open Sans 3"/>
                <a:cs typeface="Open Sans 3"/>
                <a:sym typeface="Open Sans 3"/>
              </a:rPr>
              <a:t>24</a:t>
            </a:r>
          </a:p>
        </p:txBody>
      </p:sp>
      <p:sp>
        <p:nvSpPr>
          <p:cNvPr id="12" name="TextBox 12"/>
          <p:cNvSpPr txBox="1"/>
          <p:nvPr/>
        </p:nvSpPr>
        <p:spPr>
          <a:xfrm>
            <a:off x="7602188" y="4299653"/>
            <a:ext cx="5959872" cy="2715895"/>
          </a:xfrm>
          <a:prstGeom prst="rect">
            <a:avLst/>
          </a:prstGeom>
        </p:spPr>
        <p:txBody>
          <a:bodyPr lIns="0" tIns="0" rIns="0" bIns="0" rtlCol="0" anchor="t">
            <a:spAutoFit/>
          </a:bodyPr>
          <a:lstStyle/>
          <a:p>
            <a:pPr algn="l">
              <a:lnSpc>
                <a:spcPts val="3079"/>
              </a:lnSpc>
            </a:pPr>
            <a:r>
              <a:rPr lang="en-US" sz="2199" spc="-87">
                <a:solidFill>
                  <a:srgbClr val="000000"/>
                </a:solidFill>
                <a:latin typeface="Open Sans 3"/>
                <a:ea typeface="Open Sans 3"/>
                <a:cs typeface="Open Sans 3"/>
                <a:sym typeface="Open Sans 3"/>
              </a:rPr>
              <a:t>List of impact measurement tools</a:t>
            </a:r>
          </a:p>
          <a:p>
            <a:pPr algn="l">
              <a:lnSpc>
                <a:spcPts val="3079"/>
              </a:lnSpc>
            </a:pPr>
            <a:r>
              <a:rPr lang="en-US" sz="2199" spc="-87">
                <a:solidFill>
                  <a:srgbClr val="000000"/>
                </a:solidFill>
                <a:latin typeface="Open Sans 3"/>
                <a:ea typeface="Open Sans 3"/>
                <a:cs typeface="Open Sans 3"/>
                <a:sym typeface="Open Sans 3"/>
              </a:rPr>
              <a:t>Rating Friendships</a:t>
            </a:r>
          </a:p>
          <a:p>
            <a:pPr algn="l">
              <a:lnSpc>
                <a:spcPts val="3079"/>
              </a:lnSpc>
            </a:pPr>
            <a:r>
              <a:rPr lang="en-US" sz="2199" spc="-87">
                <a:solidFill>
                  <a:srgbClr val="000000"/>
                </a:solidFill>
                <a:latin typeface="Open Sans 3"/>
                <a:ea typeface="Open Sans 3"/>
                <a:cs typeface="Open Sans 3"/>
                <a:sym typeface="Open Sans 3"/>
              </a:rPr>
              <a:t>Rating Confidence</a:t>
            </a:r>
          </a:p>
          <a:p>
            <a:pPr algn="l">
              <a:lnSpc>
                <a:spcPts val="3079"/>
              </a:lnSpc>
            </a:pPr>
            <a:r>
              <a:rPr lang="en-US" sz="2199" spc="-87">
                <a:solidFill>
                  <a:srgbClr val="000000"/>
                </a:solidFill>
                <a:latin typeface="Open Sans 3"/>
                <a:ea typeface="Open Sans 3"/>
                <a:cs typeface="Open Sans 3"/>
                <a:sym typeface="Open Sans 3"/>
              </a:rPr>
              <a:t>Check In/Out</a:t>
            </a:r>
          </a:p>
          <a:p>
            <a:pPr algn="l">
              <a:lnSpc>
                <a:spcPts val="3079"/>
              </a:lnSpc>
            </a:pPr>
            <a:r>
              <a:rPr lang="en-US" sz="2199" spc="-87">
                <a:solidFill>
                  <a:srgbClr val="000000"/>
                </a:solidFill>
                <a:latin typeface="Open Sans 3"/>
                <a:ea typeface="Open Sans 3"/>
                <a:cs typeface="Open Sans 3"/>
                <a:sym typeface="Open Sans 3"/>
              </a:rPr>
              <a:t>Traffic Light System</a:t>
            </a:r>
          </a:p>
          <a:p>
            <a:pPr algn="l">
              <a:lnSpc>
                <a:spcPts val="3079"/>
              </a:lnSpc>
            </a:pPr>
            <a:r>
              <a:rPr lang="en-US" sz="2199" spc="-87">
                <a:solidFill>
                  <a:srgbClr val="000000"/>
                </a:solidFill>
                <a:latin typeface="Open Sans 3"/>
                <a:ea typeface="Open Sans 3"/>
                <a:cs typeface="Open Sans 3"/>
                <a:sym typeface="Open Sans 3"/>
              </a:rPr>
              <a:t>Capturing Impact</a:t>
            </a:r>
          </a:p>
          <a:p>
            <a:pPr algn="l">
              <a:lnSpc>
                <a:spcPts val="3079"/>
              </a:lnSpc>
            </a:pPr>
            <a:r>
              <a:rPr lang="en-US" sz="2199" spc="-87">
                <a:solidFill>
                  <a:srgbClr val="000000"/>
                </a:solidFill>
                <a:latin typeface="Open Sans 3"/>
                <a:ea typeface="Open Sans 3"/>
                <a:cs typeface="Open Sans 3"/>
                <a:sym typeface="Open Sans 3"/>
              </a:rPr>
              <a:t>The Key Contacts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77240"/>
            <a:ext cx="7058408" cy="0"/>
          </a:xfrm>
          <a:prstGeom prst="line">
            <a:avLst/>
          </a:prstGeom>
          <a:ln w="47625" cap="rnd">
            <a:solidFill>
              <a:srgbClr val="48A23F"/>
            </a:solidFill>
            <a:prstDash val="solid"/>
            <a:headEnd type="none" w="sm" len="sm"/>
            <a:tailEnd type="arrow" w="med" len="sm"/>
          </a:ln>
        </p:spPr>
        <p:txBody>
          <a:bodyPr/>
          <a:lstStyle/>
          <a:p>
            <a:endParaRPr lang="en-GB"/>
          </a:p>
        </p:txBody>
      </p:sp>
      <p:grpSp>
        <p:nvGrpSpPr>
          <p:cNvPr id="3" name="Group 3"/>
          <p:cNvGrpSpPr>
            <a:grpSpLocks noChangeAspect="1"/>
          </p:cNvGrpSpPr>
          <p:nvPr/>
        </p:nvGrpSpPr>
        <p:grpSpPr>
          <a:xfrm rot="-3999992">
            <a:off x="-925014" y="8198368"/>
            <a:ext cx="1422064" cy="1422064"/>
            <a:chOff x="0" y="0"/>
            <a:chExt cx="6350000" cy="6350000"/>
          </a:xfrm>
        </p:grpSpPr>
        <p:sp>
          <p:nvSpPr>
            <p:cNvPr id="4" name="Freeform 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5" name="Freeform 5"/>
          <p:cNvSpPr/>
          <p:nvPr/>
        </p:nvSpPr>
        <p:spPr>
          <a:xfrm rot="-3999992">
            <a:off x="-1083069" y="9203931"/>
            <a:ext cx="2166137" cy="2166137"/>
          </a:xfrm>
          <a:custGeom>
            <a:avLst/>
            <a:gdLst/>
            <a:ahLst/>
            <a:cxnLst/>
            <a:rect l="l" t="t" r="r" b="b"/>
            <a:pathLst>
              <a:path w="2166137" h="2166137">
                <a:moveTo>
                  <a:pt x="0" y="0"/>
                </a:moveTo>
                <a:lnTo>
                  <a:pt x="2166138" y="0"/>
                </a:lnTo>
                <a:lnTo>
                  <a:pt x="2166138" y="2166138"/>
                </a:lnTo>
                <a:lnTo>
                  <a:pt x="0" y="216613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6" name="Group 6"/>
          <p:cNvGrpSpPr>
            <a:grpSpLocks noChangeAspect="1"/>
          </p:cNvGrpSpPr>
          <p:nvPr/>
        </p:nvGrpSpPr>
        <p:grpSpPr>
          <a:xfrm rot="-3999992">
            <a:off x="266033" y="8375292"/>
            <a:ext cx="577691" cy="577691"/>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48A23F"/>
            </a:solidFill>
          </p:spPr>
          <p:txBody>
            <a:bodyPr/>
            <a:lstStyle/>
            <a:p>
              <a:endParaRPr lang="en-GB"/>
            </a:p>
          </p:txBody>
        </p:sp>
      </p:grpSp>
      <p:sp>
        <p:nvSpPr>
          <p:cNvPr id="8" name="Freeform 8"/>
          <p:cNvSpPr/>
          <p:nvPr/>
        </p:nvSpPr>
        <p:spPr>
          <a:xfrm>
            <a:off x="1028700" y="1863413"/>
            <a:ext cx="15591907" cy="4833491"/>
          </a:xfrm>
          <a:custGeom>
            <a:avLst/>
            <a:gdLst/>
            <a:ahLst/>
            <a:cxnLst/>
            <a:rect l="l" t="t" r="r" b="b"/>
            <a:pathLst>
              <a:path w="15591907" h="4833491">
                <a:moveTo>
                  <a:pt x="0" y="0"/>
                </a:moveTo>
                <a:lnTo>
                  <a:pt x="15591907" y="0"/>
                </a:lnTo>
                <a:lnTo>
                  <a:pt x="15591907" y="4833492"/>
                </a:lnTo>
                <a:lnTo>
                  <a:pt x="0" y="4833492"/>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000125" y="715240"/>
            <a:ext cx="10167602"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TRAFFIC LIGHT EXAMPLE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2597323">
            <a:off x="4010477" y="5854688"/>
            <a:ext cx="1696519" cy="1696519"/>
            <a:chOff x="0" y="0"/>
            <a:chExt cx="6350000" cy="6350000"/>
          </a:xfrm>
        </p:grpSpPr>
        <p:sp>
          <p:nvSpPr>
            <p:cNvPr id="3" name="Freeform 3"/>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582C83"/>
            </a:solidFill>
          </p:spPr>
          <p:txBody>
            <a:bodyPr/>
            <a:lstStyle/>
            <a:p>
              <a:endParaRPr lang="en-GB"/>
            </a:p>
          </p:txBody>
        </p:sp>
      </p:grpSp>
      <p:grpSp>
        <p:nvGrpSpPr>
          <p:cNvPr id="4" name="Group 4"/>
          <p:cNvGrpSpPr>
            <a:grpSpLocks noChangeAspect="1"/>
          </p:cNvGrpSpPr>
          <p:nvPr/>
        </p:nvGrpSpPr>
        <p:grpSpPr>
          <a:xfrm rot="1032521">
            <a:off x="12079507" y="2752190"/>
            <a:ext cx="1696519" cy="1696519"/>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582C83"/>
            </a:solidFill>
          </p:spPr>
          <p:txBody>
            <a:bodyPr/>
            <a:lstStyle/>
            <a:p>
              <a:endParaRPr lang="en-GB"/>
            </a:p>
          </p:txBody>
        </p:sp>
      </p:grpSp>
      <p:sp>
        <p:nvSpPr>
          <p:cNvPr id="6" name="Freeform 6"/>
          <p:cNvSpPr/>
          <p:nvPr/>
        </p:nvSpPr>
        <p:spPr>
          <a:xfrm rot="2334797">
            <a:off x="11440725" y="3302308"/>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p:nvPr/>
        </p:nvGrpSpPr>
        <p:grpSpPr>
          <a:xfrm>
            <a:off x="3455289" y="3600450"/>
            <a:ext cx="11377422" cy="3086100"/>
            <a:chOff x="0" y="0"/>
            <a:chExt cx="2996523" cy="812800"/>
          </a:xfrm>
        </p:grpSpPr>
        <p:sp>
          <p:nvSpPr>
            <p:cNvPr id="8" name="Freeform 8"/>
            <p:cNvSpPr/>
            <p:nvPr/>
          </p:nvSpPr>
          <p:spPr>
            <a:xfrm>
              <a:off x="0" y="0"/>
              <a:ext cx="2996523" cy="812800"/>
            </a:xfrm>
            <a:custGeom>
              <a:avLst/>
              <a:gdLst/>
              <a:ahLst/>
              <a:cxnLst/>
              <a:rect l="l" t="t" r="r" b="b"/>
              <a:pathLst>
                <a:path w="2996523" h="812800">
                  <a:moveTo>
                    <a:pt x="0" y="0"/>
                  </a:moveTo>
                  <a:lnTo>
                    <a:pt x="2996523" y="0"/>
                  </a:lnTo>
                  <a:lnTo>
                    <a:pt x="2996523" y="812800"/>
                  </a:lnTo>
                  <a:lnTo>
                    <a:pt x="0" y="812800"/>
                  </a:lnTo>
                  <a:close/>
                </a:path>
              </a:pathLst>
            </a:custGeom>
            <a:solidFill>
              <a:srgbClr val="C6007E"/>
            </a:solidFill>
          </p:spPr>
          <p:txBody>
            <a:bodyPr/>
            <a:lstStyle/>
            <a:p>
              <a:endParaRPr lang="en-GB"/>
            </a:p>
          </p:txBody>
        </p:sp>
        <p:sp>
          <p:nvSpPr>
            <p:cNvPr id="9" name="TextBox 9"/>
            <p:cNvSpPr txBox="1"/>
            <p:nvPr/>
          </p:nvSpPr>
          <p:spPr>
            <a:xfrm>
              <a:off x="0" y="57150"/>
              <a:ext cx="2996523" cy="755650"/>
            </a:xfrm>
            <a:prstGeom prst="rect">
              <a:avLst/>
            </a:prstGeom>
          </p:spPr>
          <p:txBody>
            <a:bodyPr lIns="50800" tIns="50800" rIns="50800" bIns="50800" rtlCol="0" anchor="ctr"/>
            <a:lstStyle/>
            <a:p>
              <a:pPr algn="ctr">
                <a:lnSpc>
                  <a:spcPts val="2482"/>
                </a:lnSpc>
              </a:pPr>
              <a:endParaRPr/>
            </a:p>
          </p:txBody>
        </p:sp>
      </p:grpSp>
      <p:sp>
        <p:nvSpPr>
          <p:cNvPr id="10" name="Freeform 10"/>
          <p:cNvSpPr/>
          <p:nvPr/>
        </p:nvSpPr>
        <p:spPr>
          <a:xfrm rot="3899599">
            <a:off x="3352920" y="5969373"/>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11" name="TextBox 11"/>
          <p:cNvSpPr txBox="1"/>
          <p:nvPr/>
        </p:nvSpPr>
        <p:spPr>
          <a:xfrm>
            <a:off x="3368300" y="4077503"/>
            <a:ext cx="11551400" cy="2589997"/>
          </a:xfrm>
          <a:prstGeom prst="rect">
            <a:avLst/>
          </a:prstGeom>
        </p:spPr>
        <p:txBody>
          <a:bodyPr lIns="0" tIns="0" rIns="0" bIns="0" rtlCol="0" anchor="t">
            <a:spAutoFit/>
          </a:bodyPr>
          <a:lstStyle/>
          <a:p>
            <a:pPr algn="ctr">
              <a:lnSpc>
                <a:spcPts val="9847"/>
              </a:lnSpc>
            </a:pPr>
            <a:r>
              <a:rPr lang="en-US" sz="10703" spc="-470" dirty="0">
                <a:solidFill>
                  <a:srgbClr val="FFFFFF"/>
                </a:solidFill>
                <a:latin typeface="Open Sans 2"/>
                <a:ea typeface="Open Sans 2"/>
                <a:cs typeface="Open Sans 2"/>
                <a:sym typeface="Open Sans 2"/>
              </a:rPr>
              <a:t>CAPTURING IMPACT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C6007E"/>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582C83"/>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a:grpSpLocks noChangeAspect="1"/>
          </p:cNvGrpSpPr>
          <p:nvPr/>
        </p:nvGrpSpPr>
        <p:grpSpPr>
          <a:xfrm rot="5400000">
            <a:off x="1837515" y="2318516"/>
            <a:ext cx="2612098" cy="2612098"/>
            <a:chOff x="0" y="0"/>
            <a:chExt cx="6350000" cy="6350000"/>
          </a:xfrm>
        </p:grpSpPr>
        <p:sp>
          <p:nvSpPr>
            <p:cNvPr id="8" name="Freeform 8"/>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3D03E"/>
            </a:solidFill>
          </p:spPr>
          <p:txBody>
            <a:bodyPr/>
            <a:lstStyle/>
            <a:p>
              <a:endParaRPr lang="en-GB"/>
            </a:p>
          </p:txBody>
        </p:sp>
      </p:grpSp>
      <p:sp>
        <p:nvSpPr>
          <p:cNvPr id="9" name="TextBox 9"/>
          <p:cNvSpPr txBox="1"/>
          <p:nvPr/>
        </p:nvSpPr>
        <p:spPr>
          <a:xfrm>
            <a:off x="2644326" y="2190435"/>
            <a:ext cx="998475" cy="2572984"/>
          </a:xfrm>
          <a:prstGeom prst="rect">
            <a:avLst/>
          </a:prstGeom>
        </p:spPr>
        <p:txBody>
          <a:bodyPr lIns="0" tIns="0" rIns="0" bIns="0" rtlCol="0" anchor="t">
            <a:spAutoFit/>
          </a:bodyPr>
          <a:lstStyle/>
          <a:p>
            <a:pPr algn="l">
              <a:lnSpc>
                <a:spcPts val="20923"/>
              </a:lnSpc>
            </a:pPr>
            <a:r>
              <a:rPr lang="en-US" sz="14945" b="1" spc="-896">
                <a:solidFill>
                  <a:srgbClr val="000000"/>
                </a:solidFill>
                <a:latin typeface="Open Sans 1 Ultra-Bold"/>
                <a:ea typeface="Open Sans 1 Ultra-Bold"/>
                <a:cs typeface="Open Sans 1 Ultra-Bold"/>
                <a:sym typeface="Open Sans 1 Ultra-Bold"/>
              </a:rPr>
              <a:t>5</a:t>
            </a:r>
          </a:p>
        </p:txBody>
      </p:sp>
      <p:grpSp>
        <p:nvGrpSpPr>
          <p:cNvPr id="10" name="Group 10"/>
          <p:cNvGrpSpPr>
            <a:grpSpLocks noChangeAspect="1"/>
          </p:cNvGrpSpPr>
          <p:nvPr/>
        </p:nvGrpSpPr>
        <p:grpSpPr>
          <a:xfrm rot="5400000">
            <a:off x="1199811" y="1676075"/>
            <a:ext cx="1503736" cy="1503736"/>
            <a:chOff x="0" y="0"/>
            <a:chExt cx="6350000" cy="6350000"/>
          </a:xfrm>
        </p:grpSpPr>
        <p:sp>
          <p:nvSpPr>
            <p:cNvPr id="11" name="Freeform 11"/>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582C83"/>
            </a:solidFill>
          </p:spPr>
          <p:txBody>
            <a:bodyPr/>
            <a:lstStyle/>
            <a:p>
              <a:endParaRPr lang="en-GB"/>
            </a:p>
          </p:txBody>
        </p:sp>
      </p:grpSp>
      <p:sp>
        <p:nvSpPr>
          <p:cNvPr id="12" name="AutoShape 12"/>
          <p:cNvSpPr/>
          <p:nvPr/>
        </p:nvSpPr>
        <p:spPr>
          <a:xfrm>
            <a:off x="5656102" y="2933700"/>
            <a:ext cx="6292506" cy="0"/>
          </a:xfrm>
          <a:prstGeom prst="line">
            <a:avLst/>
          </a:prstGeom>
          <a:ln w="38100" cap="rnd">
            <a:solidFill>
              <a:srgbClr val="C6007E"/>
            </a:solidFill>
            <a:prstDash val="solid"/>
            <a:headEnd type="none" w="sm" len="sm"/>
            <a:tailEnd type="arrow" w="med" len="sm"/>
          </a:ln>
        </p:spPr>
        <p:txBody>
          <a:bodyPr/>
          <a:lstStyle/>
          <a:p>
            <a:endParaRPr lang="en-GB"/>
          </a:p>
        </p:txBody>
      </p:sp>
      <p:sp>
        <p:nvSpPr>
          <p:cNvPr id="13" name="Freeform 13"/>
          <p:cNvSpPr/>
          <p:nvPr/>
        </p:nvSpPr>
        <p:spPr>
          <a:xfrm>
            <a:off x="1411748" y="1888013"/>
            <a:ext cx="1079861" cy="1079861"/>
          </a:xfrm>
          <a:custGeom>
            <a:avLst/>
            <a:gdLst/>
            <a:ahLst/>
            <a:cxnLst/>
            <a:rect l="l" t="t" r="r" b="b"/>
            <a:pathLst>
              <a:path w="1079861" h="1079861">
                <a:moveTo>
                  <a:pt x="0" y="0"/>
                </a:moveTo>
                <a:lnTo>
                  <a:pt x="1079861" y="0"/>
                </a:lnTo>
                <a:lnTo>
                  <a:pt x="1079861" y="1079860"/>
                </a:lnTo>
                <a:lnTo>
                  <a:pt x="0" y="1079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5656102" y="2175507"/>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CAPTURING IMPACT </a:t>
            </a:r>
          </a:p>
        </p:txBody>
      </p:sp>
      <p:sp>
        <p:nvSpPr>
          <p:cNvPr id="15" name="TextBox 15"/>
          <p:cNvSpPr txBox="1"/>
          <p:nvPr/>
        </p:nvSpPr>
        <p:spPr>
          <a:xfrm>
            <a:off x="5612740" y="3323322"/>
            <a:ext cx="10479906" cy="12225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The method of capturing impact at the end of every session by reflecting on skills, is effective because it captures both self-reported skill usage and observable improvement, helping facilitators identify which skills are developing most strongly and where support may be needed. </a:t>
            </a:r>
          </a:p>
        </p:txBody>
      </p:sp>
      <p:grpSp>
        <p:nvGrpSpPr>
          <p:cNvPr id="16" name="Group 16"/>
          <p:cNvGrpSpPr/>
          <p:nvPr/>
        </p:nvGrpSpPr>
        <p:grpSpPr>
          <a:xfrm>
            <a:off x="5612740" y="5063645"/>
            <a:ext cx="11646560" cy="2590649"/>
            <a:chOff x="0" y="0"/>
            <a:chExt cx="15528746" cy="3454198"/>
          </a:xfrm>
        </p:grpSpPr>
        <p:sp>
          <p:nvSpPr>
            <p:cNvPr id="17" name="TextBox 17"/>
            <p:cNvSpPr txBox="1"/>
            <p:nvPr/>
          </p:nvSpPr>
          <p:spPr>
            <a:xfrm>
              <a:off x="0" y="9525"/>
              <a:ext cx="7823784" cy="521303"/>
            </a:xfrm>
            <a:prstGeom prst="rect">
              <a:avLst/>
            </a:prstGeom>
          </p:spPr>
          <p:txBody>
            <a:bodyPr lIns="0" tIns="0" rIns="0" bIns="0" rtlCol="0" anchor="t">
              <a:spAutoFit/>
            </a:bodyPr>
            <a:lstStyle/>
            <a:p>
              <a:pPr algn="l">
                <a:lnSpc>
                  <a:spcPts val="3029"/>
                </a:lnSpc>
              </a:pPr>
              <a:r>
                <a:rPr lang="en-US" sz="2634" b="1" spc="-173">
                  <a:solidFill>
                    <a:srgbClr val="C6007E"/>
                  </a:solidFill>
                  <a:latin typeface="Open Sans 1 Ultra-Bold"/>
                  <a:ea typeface="Open Sans 1 Ultra-Bold"/>
                  <a:cs typeface="Open Sans 1 Ultra-Bold"/>
                  <a:sym typeface="Open Sans 1 Ultra-Bold"/>
                </a:rPr>
                <a:t>Step-by-Step Instructions:</a:t>
              </a:r>
            </a:p>
          </p:txBody>
        </p:sp>
        <p:sp>
          <p:nvSpPr>
            <p:cNvPr id="18" name="TextBox 18"/>
            <p:cNvSpPr txBox="1"/>
            <p:nvPr/>
          </p:nvSpPr>
          <p:spPr>
            <a:xfrm>
              <a:off x="0" y="502253"/>
              <a:ext cx="15528746" cy="2951946"/>
            </a:xfrm>
            <a:prstGeom prst="rect">
              <a:avLst/>
            </a:prstGeom>
          </p:spPr>
          <p:txBody>
            <a:bodyPr lIns="0" tIns="0" rIns="0" bIns="0" rtlCol="0" anchor="t">
              <a:spAutoFit/>
            </a:bodyPr>
            <a:lstStyle/>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Create a table showing each skill and the number of young people who reported using it.</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At the end of each session, ask participants which skills they feel they used.</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Get the young people to write down whether they identified with each skill (Y/N).</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Analyse the the table to see which skills are used most often.</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Check if the skills most frequently used are also the ones that have improved the most over time.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77240"/>
            <a:ext cx="12408057" cy="0"/>
          </a:xfrm>
          <a:prstGeom prst="line">
            <a:avLst/>
          </a:prstGeom>
          <a:ln w="47625" cap="rnd">
            <a:solidFill>
              <a:srgbClr val="C6007E"/>
            </a:solidFill>
            <a:prstDash val="solid"/>
            <a:headEnd type="none" w="sm" len="sm"/>
            <a:tailEnd type="arrow" w="med" len="sm"/>
          </a:ln>
        </p:spPr>
        <p:txBody>
          <a:bodyPr/>
          <a:lstStyle/>
          <a:p>
            <a:endParaRPr lang="en-GB"/>
          </a:p>
        </p:txBody>
      </p:sp>
      <p:grpSp>
        <p:nvGrpSpPr>
          <p:cNvPr id="3" name="Group 3"/>
          <p:cNvGrpSpPr>
            <a:grpSpLocks noChangeAspect="1"/>
          </p:cNvGrpSpPr>
          <p:nvPr/>
        </p:nvGrpSpPr>
        <p:grpSpPr>
          <a:xfrm rot="-3999992">
            <a:off x="-925014" y="8198368"/>
            <a:ext cx="1422064" cy="1422064"/>
            <a:chOff x="0" y="0"/>
            <a:chExt cx="6350000" cy="6350000"/>
          </a:xfrm>
        </p:grpSpPr>
        <p:sp>
          <p:nvSpPr>
            <p:cNvPr id="4" name="Freeform 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C6007E"/>
            </a:solidFill>
          </p:spPr>
          <p:txBody>
            <a:bodyPr/>
            <a:lstStyle/>
            <a:p>
              <a:endParaRPr lang="en-GB"/>
            </a:p>
          </p:txBody>
        </p:sp>
      </p:grpSp>
      <p:sp>
        <p:nvSpPr>
          <p:cNvPr id="5" name="Freeform 5"/>
          <p:cNvSpPr/>
          <p:nvPr/>
        </p:nvSpPr>
        <p:spPr>
          <a:xfrm rot="-3999992">
            <a:off x="-1083069" y="9203931"/>
            <a:ext cx="2166137" cy="2166137"/>
          </a:xfrm>
          <a:custGeom>
            <a:avLst/>
            <a:gdLst/>
            <a:ahLst/>
            <a:cxnLst/>
            <a:rect l="l" t="t" r="r" b="b"/>
            <a:pathLst>
              <a:path w="2166137" h="2166137">
                <a:moveTo>
                  <a:pt x="0" y="0"/>
                </a:moveTo>
                <a:lnTo>
                  <a:pt x="2166138" y="0"/>
                </a:lnTo>
                <a:lnTo>
                  <a:pt x="2166138" y="2166138"/>
                </a:lnTo>
                <a:lnTo>
                  <a:pt x="0" y="216613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6" name="Group 6"/>
          <p:cNvGrpSpPr>
            <a:grpSpLocks noChangeAspect="1"/>
          </p:cNvGrpSpPr>
          <p:nvPr/>
        </p:nvGrpSpPr>
        <p:grpSpPr>
          <a:xfrm rot="-3999992">
            <a:off x="266033" y="8375292"/>
            <a:ext cx="577691" cy="577691"/>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8" name="Freeform 8"/>
          <p:cNvSpPr/>
          <p:nvPr/>
        </p:nvSpPr>
        <p:spPr>
          <a:xfrm>
            <a:off x="1028700" y="1881861"/>
            <a:ext cx="16230600" cy="4970621"/>
          </a:xfrm>
          <a:custGeom>
            <a:avLst/>
            <a:gdLst/>
            <a:ahLst/>
            <a:cxnLst/>
            <a:rect l="l" t="t" r="r" b="b"/>
            <a:pathLst>
              <a:path w="16230600" h="4970621">
                <a:moveTo>
                  <a:pt x="0" y="0"/>
                </a:moveTo>
                <a:lnTo>
                  <a:pt x="16230600" y="0"/>
                </a:lnTo>
                <a:lnTo>
                  <a:pt x="16230600" y="4970621"/>
                </a:lnTo>
                <a:lnTo>
                  <a:pt x="0" y="4970621"/>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000125" y="715240"/>
            <a:ext cx="12436632"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CAPTURING IMPACT - TRACKING KEY SKILLS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385E9D"/>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C6007E"/>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a:grpSpLocks noChangeAspect="1"/>
          </p:cNvGrpSpPr>
          <p:nvPr/>
        </p:nvGrpSpPr>
        <p:grpSpPr>
          <a:xfrm>
            <a:off x="1567159" y="1400009"/>
            <a:ext cx="3587164" cy="358716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8438" b="-24895"/>
              </a:stretch>
            </a:blipFill>
          </p:spPr>
          <p:txBody>
            <a:bodyPr/>
            <a:lstStyle/>
            <a:p>
              <a:endParaRPr lang="en-GB"/>
            </a:p>
          </p:txBody>
        </p:sp>
      </p:grpSp>
      <p:sp>
        <p:nvSpPr>
          <p:cNvPr id="9" name="Freeform 9"/>
          <p:cNvSpPr/>
          <p:nvPr/>
        </p:nvSpPr>
        <p:spPr>
          <a:xfrm>
            <a:off x="12382614" y="1400009"/>
            <a:ext cx="4257631" cy="2912929"/>
          </a:xfrm>
          <a:custGeom>
            <a:avLst/>
            <a:gdLst/>
            <a:ahLst/>
            <a:cxnLst/>
            <a:rect l="l" t="t" r="r" b="b"/>
            <a:pathLst>
              <a:path w="4257631" h="2912929">
                <a:moveTo>
                  <a:pt x="0" y="0"/>
                </a:moveTo>
                <a:lnTo>
                  <a:pt x="4257632" y="0"/>
                </a:lnTo>
                <a:lnTo>
                  <a:pt x="4257632" y="2912929"/>
                </a:lnTo>
                <a:lnTo>
                  <a:pt x="0" y="2912929"/>
                </a:lnTo>
                <a:lnTo>
                  <a:pt x="0" y="0"/>
                </a:lnTo>
                <a:close/>
              </a:path>
            </a:pathLst>
          </a:custGeom>
          <a:blipFill>
            <a:blip r:embed="rId6"/>
            <a:stretch>
              <a:fillRect/>
            </a:stretch>
          </a:blipFill>
        </p:spPr>
        <p:txBody>
          <a:bodyPr/>
          <a:lstStyle/>
          <a:p>
            <a:endParaRPr lang="en-GB"/>
          </a:p>
        </p:txBody>
      </p:sp>
      <p:sp>
        <p:nvSpPr>
          <p:cNvPr id="10" name="AutoShape 10"/>
          <p:cNvSpPr/>
          <p:nvPr/>
        </p:nvSpPr>
        <p:spPr>
          <a:xfrm>
            <a:off x="11139800" y="6095704"/>
            <a:ext cx="5500446" cy="57150"/>
          </a:xfrm>
          <a:prstGeom prst="line">
            <a:avLst/>
          </a:prstGeom>
          <a:ln w="57150" cap="rnd">
            <a:solidFill>
              <a:srgbClr val="582C83"/>
            </a:solidFill>
            <a:prstDash val="solid"/>
            <a:headEnd type="none" w="sm" len="sm"/>
            <a:tailEnd type="arrow" w="med" len="sm"/>
          </a:ln>
        </p:spPr>
        <p:txBody>
          <a:bodyPr/>
          <a:lstStyle/>
          <a:p>
            <a:endParaRPr lang="en-GB"/>
          </a:p>
        </p:txBody>
      </p:sp>
      <p:sp>
        <p:nvSpPr>
          <p:cNvPr id="11" name="TextBox 11"/>
          <p:cNvSpPr txBox="1"/>
          <p:nvPr/>
        </p:nvSpPr>
        <p:spPr>
          <a:xfrm>
            <a:off x="9144000" y="5253096"/>
            <a:ext cx="7496246" cy="842608"/>
          </a:xfrm>
          <a:prstGeom prst="rect">
            <a:avLst/>
          </a:prstGeom>
        </p:spPr>
        <p:txBody>
          <a:bodyPr lIns="0" tIns="0" rIns="0" bIns="0" rtlCol="0" anchor="t">
            <a:spAutoFit/>
          </a:bodyPr>
          <a:lstStyle/>
          <a:p>
            <a:pPr algn="r">
              <a:lnSpc>
                <a:spcPts val="6356"/>
              </a:lnSpc>
            </a:pPr>
            <a:r>
              <a:rPr lang="en-US" sz="6293" b="1" spc="-415">
                <a:solidFill>
                  <a:srgbClr val="000000"/>
                </a:solidFill>
                <a:latin typeface="Open Sans 1 Ultra-Bold"/>
                <a:ea typeface="Open Sans 1 Ultra-Bold"/>
                <a:cs typeface="Open Sans 1 Ultra-Bold"/>
                <a:sym typeface="Open Sans 1 Ultra-Bold"/>
              </a:rPr>
              <a:t>KEY CONTACTS</a:t>
            </a:r>
          </a:p>
        </p:txBody>
      </p:sp>
      <p:sp>
        <p:nvSpPr>
          <p:cNvPr id="12" name="TextBox 12"/>
          <p:cNvSpPr txBox="1"/>
          <p:nvPr/>
        </p:nvSpPr>
        <p:spPr>
          <a:xfrm>
            <a:off x="10352229" y="6213682"/>
            <a:ext cx="6288017" cy="1608183"/>
          </a:xfrm>
          <a:prstGeom prst="rect">
            <a:avLst/>
          </a:prstGeom>
        </p:spPr>
        <p:txBody>
          <a:bodyPr wrap="square" lIns="0" tIns="0" rIns="0" bIns="0" rtlCol="0" anchor="t">
            <a:spAutoFit/>
          </a:bodyPr>
          <a:lstStyle/>
          <a:p>
            <a:pPr algn="r">
              <a:lnSpc>
                <a:spcPts val="4285"/>
              </a:lnSpc>
            </a:pPr>
            <a:r>
              <a:rPr lang="en-US" sz="3060" b="1" spc="-134" dirty="0">
                <a:solidFill>
                  <a:srgbClr val="000000"/>
                </a:solidFill>
                <a:latin typeface="Open Sans 1 Medium"/>
                <a:ea typeface="Open Sans 1 Medium"/>
                <a:cs typeface="Open Sans 1 Medium"/>
                <a:sym typeface="Open Sans 1 Medium"/>
              </a:rPr>
              <a:t>Leah Roberts: leah@thekeyuk.org</a:t>
            </a:r>
          </a:p>
          <a:p>
            <a:pPr algn="r">
              <a:lnSpc>
                <a:spcPts val="4285"/>
              </a:lnSpc>
            </a:pPr>
            <a:r>
              <a:rPr lang="en-US" sz="3060" b="1" spc="-134" dirty="0">
                <a:solidFill>
                  <a:srgbClr val="000000"/>
                </a:solidFill>
                <a:latin typeface="Open Sans 1 Medium"/>
                <a:ea typeface="Open Sans 1 Medium"/>
                <a:cs typeface="Open Sans 1 Medium"/>
                <a:sym typeface="Open Sans 1 Medium"/>
              </a:rPr>
              <a:t>Jack MacKenzie: jack@thekeyuk.org</a:t>
            </a:r>
          </a:p>
          <a:p>
            <a:pPr algn="r">
              <a:lnSpc>
                <a:spcPts val="4285"/>
              </a:lnSpc>
            </a:pPr>
            <a:r>
              <a:rPr lang="en-US" sz="3060" b="1" spc="-134" dirty="0">
                <a:solidFill>
                  <a:srgbClr val="000000"/>
                </a:solidFill>
                <a:latin typeface="Open Sans 1 Medium"/>
                <a:ea typeface="Open Sans 1 Medium"/>
                <a:cs typeface="Open Sans 1 Medium"/>
                <a:sym typeface="Open Sans 1 Medium"/>
              </a:rPr>
              <a:t>Sari Sokell: sari@thekeyuk.org</a:t>
            </a:r>
          </a:p>
        </p:txBody>
      </p:sp>
      <p:sp>
        <p:nvSpPr>
          <p:cNvPr id="13" name="TextBox 13"/>
          <p:cNvSpPr txBox="1"/>
          <p:nvPr/>
        </p:nvSpPr>
        <p:spPr>
          <a:xfrm>
            <a:off x="14097000" y="8522956"/>
            <a:ext cx="2543246" cy="520553"/>
          </a:xfrm>
          <a:prstGeom prst="rect">
            <a:avLst/>
          </a:prstGeom>
        </p:spPr>
        <p:txBody>
          <a:bodyPr wrap="square" lIns="0" tIns="0" rIns="0" bIns="0" rtlCol="0" anchor="t">
            <a:spAutoFit/>
          </a:bodyPr>
          <a:lstStyle/>
          <a:p>
            <a:pPr algn="r">
              <a:lnSpc>
                <a:spcPts val="4285"/>
              </a:lnSpc>
            </a:pPr>
            <a:r>
              <a:rPr lang="en-US" sz="3060" b="1" spc="-134" dirty="0">
                <a:solidFill>
                  <a:srgbClr val="000000"/>
                </a:solidFill>
                <a:latin typeface="Open Sans 1 Medium"/>
                <a:ea typeface="Open Sans 1 Medium"/>
                <a:cs typeface="Open Sans 1 Medium"/>
                <a:sym typeface="Open Sans 1 Medium"/>
              </a:rPr>
              <a:t>thekeyuk.org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66548" y="3633228"/>
            <a:ext cx="6431993" cy="0"/>
          </a:xfrm>
          <a:prstGeom prst="line">
            <a:avLst/>
          </a:prstGeom>
          <a:ln w="47625" cap="rnd">
            <a:solidFill>
              <a:srgbClr val="385E9D"/>
            </a:solidFill>
            <a:prstDash val="solid"/>
            <a:headEnd type="none" w="sm" len="sm"/>
            <a:tailEnd type="arrow" w="med" len="sm"/>
          </a:ln>
        </p:spPr>
        <p:txBody>
          <a:bodyPr/>
          <a:lstStyle/>
          <a:p>
            <a:endParaRPr lang="en-GB"/>
          </a:p>
        </p:txBody>
      </p:sp>
      <p:grpSp>
        <p:nvGrpSpPr>
          <p:cNvPr id="3" name="Group 3"/>
          <p:cNvGrpSpPr/>
          <p:nvPr/>
        </p:nvGrpSpPr>
        <p:grpSpPr>
          <a:xfrm>
            <a:off x="0" y="0"/>
            <a:ext cx="3749083" cy="10287000"/>
            <a:chOff x="0" y="0"/>
            <a:chExt cx="1913890" cy="2360988"/>
          </a:xfrm>
        </p:grpSpPr>
        <p:sp>
          <p:nvSpPr>
            <p:cNvPr id="4" name="Freeform 4"/>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385E9D"/>
            </a:solidFill>
          </p:spPr>
          <p:txBody>
            <a:bodyPr/>
            <a:lstStyle/>
            <a:p>
              <a:endParaRPr lang="en-GB"/>
            </a:p>
          </p:txBody>
        </p:sp>
      </p:grpSp>
      <p:grpSp>
        <p:nvGrpSpPr>
          <p:cNvPr id="5" name="Group 5"/>
          <p:cNvGrpSpPr>
            <a:grpSpLocks noChangeAspect="1"/>
          </p:cNvGrpSpPr>
          <p:nvPr/>
        </p:nvGrpSpPr>
        <p:grpSpPr>
          <a:xfrm rot="5400000">
            <a:off x="1656253" y="6062222"/>
            <a:ext cx="2974620" cy="2974620"/>
            <a:chOff x="0" y="0"/>
            <a:chExt cx="6350000" cy="6350000"/>
          </a:xfrm>
        </p:grpSpPr>
        <p:sp>
          <p:nvSpPr>
            <p:cNvPr id="6" name="Freeform 6"/>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C6007E"/>
            </a:solidFill>
          </p:spPr>
          <p:txBody>
            <a:bodyPr/>
            <a:lstStyle/>
            <a:p>
              <a:endParaRPr lang="en-GB"/>
            </a:p>
          </p:txBody>
        </p:sp>
      </p:grpSp>
      <p:sp>
        <p:nvSpPr>
          <p:cNvPr id="7" name="Freeform 7"/>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8" name="Group 8"/>
          <p:cNvGrpSpPr>
            <a:grpSpLocks noChangeAspect="1"/>
          </p:cNvGrpSpPr>
          <p:nvPr/>
        </p:nvGrpSpPr>
        <p:grpSpPr>
          <a:xfrm>
            <a:off x="1349982" y="1496746"/>
            <a:ext cx="3421709" cy="3421709"/>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8770" r="-31604"/>
              </a:stretch>
            </a:blipFill>
          </p:spPr>
          <p:txBody>
            <a:bodyPr/>
            <a:lstStyle/>
            <a:p>
              <a:endParaRPr lang="en-GB"/>
            </a:p>
          </p:txBody>
        </p:sp>
      </p:grpSp>
      <p:sp>
        <p:nvSpPr>
          <p:cNvPr id="10" name="TextBox 10"/>
          <p:cNvSpPr txBox="1"/>
          <p:nvPr/>
        </p:nvSpPr>
        <p:spPr>
          <a:xfrm>
            <a:off x="5666548" y="2871228"/>
            <a:ext cx="6701147"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USEFUL IMPACT TOOLS</a:t>
            </a:r>
          </a:p>
        </p:txBody>
      </p:sp>
      <p:sp>
        <p:nvSpPr>
          <p:cNvPr id="11" name="TextBox 11"/>
          <p:cNvSpPr txBox="1"/>
          <p:nvPr/>
        </p:nvSpPr>
        <p:spPr>
          <a:xfrm>
            <a:off x="5705868" y="5583543"/>
            <a:ext cx="9868932" cy="1756029"/>
          </a:xfrm>
          <a:prstGeom prst="rect">
            <a:avLst/>
          </a:prstGeom>
        </p:spPr>
        <p:txBody>
          <a:bodyPr lIns="0" tIns="0" rIns="0" bIns="0" rtlCol="0" anchor="t">
            <a:spAutoFit/>
          </a:bodyPr>
          <a:lstStyle/>
          <a:p>
            <a:pPr marL="474979" lvl="1" indent="-237490" algn="l">
              <a:lnSpc>
                <a:spcPts val="2837"/>
              </a:lnSpc>
              <a:buAutoNum type="arabicPeriod"/>
            </a:pPr>
            <a:r>
              <a:rPr lang="en-US" sz="2199" spc="-87">
                <a:solidFill>
                  <a:srgbClr val="000000"/>
                </a:solidFill>
                <a:latin typeface="Open Sans 3"/>
                <a:ea typeface="Open Sans 3"/>
                <a:cs typeface="Open Sans 3"/>
                <a:sym typeface="Open Sans 3"/>
              </a:rPr>
              <a:t> Rating Friendships</a:t>
            </a:r>
          </a:p>
          <a:p>
            <a:pPr marL="474979" lvl="1" indent="-237490" algn="l">
              <a:lnSpc>
                <a:spcPts val="2837"/>
              </a:lnSpc>
              <a:buAutoNum type="arabicPeriod"/>
            </a:pPr>
            <a:r>
              <a:rPr lang="en-US" sz="2199" spc="-87">
                <a:solidFill>
                  <a:srgbClr val="000000"/>
                </a:solidFill>
                <a:latin typeface="Open Sans 3"/>
                <a:ea typeface="Open Sans 3"/>
                <a:cs typeface="Open Sans 3"/>
                <a:sym typeface="Open Sans 3"/>
              </a:rPr>
              <a:t> Rating Confidence</a:t>
            </a:r>
          </a:p>
          <a:p>
            <a:pPr marL="474979" lvl="1" indent="-237490" algn="l">
              <a:lnSpc>
                <a:spcPts val="2837"/>
              </a:lnSpc>
              <a:buAutoNum type="arabicPeriod"/>
            </a:pPr>
            <a:r>
              <a:rPr lang="en-US" sz="2199" spc="-87">
                <a:solidFill>
                  <a:srgbClr val="000000"/>
                </a:solidFill>
                <a:latin typeface="Open Sans 3"/>
                <a:ea typeface="Open Sans 3"/>
                <a:cs typeface="Open Sans 3"/>
                <a:sym typeface="Open Sans 3"/>
              </a:rPr>
              <a:t> Check In &amp; Out of Sessions</a:t>
            </a:r>
          </a:p>
          <a:p>
            <a:pPr marL="474979" lvl="1" indent="-237490" algn="l">
              <a:lnSpc>
                <a:spcPts val="2837"/>
              </a:lnSpc>
              <a:buAutoNum type="arabicPeriod"/>
            </a:pPr>
            <a:r>
              <a:rPr lang="en-US" sz="2199" spc="-87">
                <a:solidFill>
                  <a:srgbClr val="000000"/>
                </a:solidFill>
                <a:latin typeface="Open Sans 3"/>
                <a:ea typeface="Open Sans 3"/>
                <a:cs typeface="Open Sans 3"/>
                <a:sym typeface="Open Sans 3"/>
              </a:rPr>
              <a:t> Traffic Light System</a:t>
            </a:r>
          </a:p>
          <a:p>
            <a:pPr marL="474979" lvl="1" indent="-237490" algn="l">
              <a:lnSpc>
                <a:spcPts val="2837"/>
              </a:lnSpc>
              <a:buAutoNum type="arabicPeriod"/>
            </a:pPr>
            <a:r>
              <a:rPr lang="en-US" sz="2199" spc="-87">
                <a:solidFill>
                  <a:srgbClr val="000000"/>
                </a:solidFill>
                <a:latin typeface="Open Sans 3"/>
                <a:ea typeface="Open Sans 3"/>
                <a:cs typeface="Open Sans 3"/>
                <a:sym typeface="Open Sans 3"/>
              </a:rPr>
              <a:t> Capture Impact (after every session)</a:t>
            </a:r>
          </a:p>
        </p:txBody>
      </p:sp>
      <p:sp>
        <p:nvSpPr>
          <p:cNvPr id="12" name="TextBox 12"/>
          <p:cNvSpPr txBox="1"/>
          <p:nvPr/>
        </p:nvSpPr>
        <p:spPr>
          <a:xfrm>
            <a:off x="5705868" y="4180066"/>
            <a:ext cx="10153171" cy="917702"/>
          </a:xfrm>
          <a:prstGeom prst="rect">
            <a:avLst/>
          </a:prstGeom>
        </p:spPr>
        <p:txBody>
          <a:bodyPr lIns="0" tIns="0" rIns="0" bIns="0" rtlCol="0" anchor="t">
            <a:spAutoFit/>
          </a:bodyPr>
          <a:lstStyle/>
          <a:p>
            <a:pPr algn="l">
              <a:lnSpc>
                <a:spcPts val="2463"/>
              </a:lnSpc>
            </a:pPr>
            <a:r>
              <a:rPr lang="en-US" sz="2199" b="1" spc="-43">
                <a:solidFill>
                  <a:srgbClr val="000000"/>
                </a:solidFill>
                <a:latin typeface="Open Sans 1 Bold"/>
                <a:ea typeface="Open Sans 1 Bold"/>
                <a:cs typeface="Open Sans 1 Bold"/>
                <a:sym typeface="Open Sans 1 Bold"/>
              </a:rPr>
              <a:t>These slides introduce a range of practical impact tools designed to help facilitators capture meaningful change and measure the growth, progress, and outcomes achieved throughout KEY+ sessions.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2597323">
            <a:off x="4010477" y="5854688"/>
            <a:ext cx="1696519" cy="1696519"/>
            <a:chOff x="0" y="0"/>
            <a:chExt cx="6350000" cy="6350000"/>
          </a:xfrm>
        </p:grpSpPr>
        <p:sp>
          <p:nvSpPr>
            <p:cNvPr id="3" name="Freeform 3"/>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grpSp>
        <p:nvGrpSpPr>
          <p:cNvPr id="4" name="Group 4"/>
          <p:cNvGrpSpPr>
            <a:grpSpLocks noChangeAspect="1"/>
          </p:cNvGrpSpPr>
          <p:nvPr/>
        </p:nvGrpSpPr>
        <p:grpSpPr>
          <a:xfrm rot="1032521">
            <a:off x="12079507" y="2752190"/>
            <a:ext cx="1696519" cy="1696519"/>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6" name="Freeform 6"/>
          <p:cNvSpPr/>
          <p:nvPr/>
        </p:nvSpPr>
        <p:spPr>
          <a:xfrm rot="2334797">
            <a:off x="11440725" y="3302308"/>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p:nvPr/>
        </p:nvGrpSpPr>
        <p:grpSpPr>
          <a:xfrm>
            <a:off x="3455289" y="3600450"/>
            <a:ext cx="11377422" cy="3086100"/>
            <a:chOff x="0" y="0"/>
            <a:chExt cx="2996523" cy="812800"/>
          </a:xfrm>
        </p:grpSpPr>
        <p:sp>
          <p:nvSpPr>
            <p:cNvPr id="8" name="Freeform 8"/>
            <p:cNvSpPr/>
            <p:nvPr/>
          </p:nvSpPr>
          <p:spPr>
            <a:xfrm>
              <a:off x="0" y="0"/>
              <a:ext cx="2996523" cy="812800"/>
            </a:xfrm>
            <a:custGeom>
              <a:avLst/>
              <a:gdLst/>
              <a:ahLst/>
              <a:cxnLst/>
              <a:rect l="l" t="t" r="r" b="b"/>
              <a:pathLst>
                <a:path w="2996523" h="812800">
                  <a:moveTo>
                    <a:pt x="0" y="0"/>
                  </a:moveTo>
                  <a:lnTo>
                    <a:pt x="2996523" y="0"/>
                  </a:lnTo>
                  <a:lnTo>
                    <a:pt x="2996523" y="812800"/>
                  </a:lnTo>
                  <a:lnTo>
                    <a:pt x="0" y="812800"/>
                  </a:lnTo>
                  <a:close/>
                </a:path>
              </a:pathLst>
            </a:custGeom>
            <a:solidFill>
              <a:srgbClr val="3CA444"/>
            </a:solidFill>
          </p:spPr>
          <p:txBody>
            <a:bodyPr/>
            <a:lstStyle/>
            <a:p>
              <a:endParaRPr lang="en-GB"/>
            </a:p>
          </p:txBody>
        </p:sp>
        <p:sp>
          <p:nvSpPr>
            <p:cNvPr id="9" name="TextBox 9"/>
            <p:cNvSpPr txBox="1"/>
            <p:nvPr/>
          </p:nvSpPr>
          <p:spPr>
            <a:xfrm>
              <a:off x="0" y="57150"/>
              <a:ext cx="2996523" cy="755650"/>
            </a:xfrm>
            <a:prstGeom prst="rect">
              <a:avLst/>
            </a:prstGeom>
          </p:spPr>
          <p:txBody>
            <a:bodyPr lIns="50800" tIns="50800" rIns="50800" bIns="50800" rtlCol="0" anchor="ctr"/>
            <a:lstStyle/>
            <a:p>
              <a:pPr algn="ctr">
                <a:lnSpc>
                  <a:spcPts val="2482"/>
                </a:lnSpc>
              </a:pPr>
              <a:endParaRPr/>
            </a:p>
          </p:txBody>
        </p:sp>
      </p:grpSp>
      <p:sp>
        <p:nvSpPr>
          <p:cNvPr id="10" name="Freeform 10"/>
          <p:cNvSpPr/>
          <p:nvPr/>
        </p:nvSpPr>
        <p:spPr>
          <a:xfrm rot="3899599">
            <a:off x="3352920" y="5969373"/>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11" name="TextBox 11"/>
          <p:cNvSpPr txBox="1"/>
          <p:nvPr/>
        </p:nvSpPr>
        <p:spPr>
          <a:xfrm>
            <a:off x="3368300" y="4077503"/>
            <a:ext cx="11551400" cy="2589997"/>
          </a:xfrm>
          <a:prstGeom prst="rect">
            <a:avLst/>
          </a:prstGeom>
        </p:spPr>
        <p:txBody>
          <a:bodyPr lIns="0" tIns="0" rIns="0" bIns="0" rtlCol="0" anchor="t">
            <a:spAutoFit/>
          </a:bodyPr>
          <a:lstStyle/>
          <a:p>
            <a:pPr algn="ctr">
              <a:lnSpc>
                <a:spcPts val="9847"/>
              </a:lnSpc>
            </a:pPr>
            <a:r>
              <a:rPr lang="en-US" sz="10703" spc="-470" dirty="0">
                <a:solidFill>
                  <a:srgbClr val="FFFFFF"/>
                </a:solidFill>
                <a:latin typeface="Open Sans 2"/>
                <a:ea typeface="Open Sans 2"/>
                <a:cs typeface="Open Sans 2"/>
                <a:sym typeface="Open Sans 2"/>
              </a:rPr>
              <a:t>RATING FRIENDSHIPS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3749083" cy="10287001"/>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48A23F"/>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666548" y="1275186"/>
            <a:ext cx="9328509" cy="0"/>
          </a:xfrm>
          <a:prstGeom prst="line">
            <a:avLst/>
          </a:prstGeom>
          <a:ln w="38100" cap="rnd">
            <a:solidFill>
              <a:srgbClr val="48A23F"/>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10" name="TextBox 10"/>
          <p:cNvSpPr txBox="1"/>
          <p:nvPr/>
        </p:nvSpPr>
        <p:spPr>
          <a:xfrm>
            <a:off x="2548444" y="2132668"/>
            <a:ext cx="812298"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1</a:t>
            </a:r>
          </a:p>
        </p:txBody>
      </p:sp>
      <p:grpSp>
        <p:nvGrpSpPr>
          <p:cNvPr id="11" name="Group 11"/>
          <p:cNvGrpSpPr>
            <a:grpSpLocks noChangeAspect="1"/>
          </p:cNvGrpSpPr>
          <p:nvPr/>
        </p:nvGrpSpPr>
        <p:grpSpPr>
          <a:xfrm rot="5400000">
            <a:off x="1199811" y="1676075"/>
            <a:ext cx="1503736" cy="1503736"/>
            <a:chOff x="0" y="0"/>
            <a:chExt cx="6350000" cy="6350000"/>
          </a:xfrm>
        </p:grpSpPr>
        <p:sp>
          <p:nvSpPr>
            <p:cNvPr id="12" name="Freeform 12"/>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13" name="Freeform 13"/>
          <p:cNvSpPr/>
          <p:nvPr/>
        </p:nvSpPr>
        <p:spPr>
          <a:xfrm>
            <a:off x="1540840" y="1972721"/>
            <a:ext cx="821677" cy="910445"/>
          </a:xfrm>
          <a:custGeom>
            <a:avLst/>
            <a:gdLst/>
            <a:ahLst/>
            <a:cxnLst/>
            <a:rect l="l" t="t" r="r" b="b"/>
            <a:pathLst>
              <a:path w="821677" h="910445">
                <a:moveTo>
                  <a:pt x="0" y="0"/>
                </a:moveTo>
                <a:lnTo>
                  <a:pt x="821677" y="0"/>
                </a:lnTo>
                <a:lnTo>
                  <a:pt x="821677" y="910445"/>
                </a:lnTo>
                <a:lnTo>
                  <a:pt x="0" y="910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5666548" y="503661"/>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RATE FRIENDSHIPS &amp; CONFIDENCE</a:t>
            </a:r>
          </a:p>
        </p:txBody>
      </p:sp>
      <p:sp>
        <p:nvSpPr>
          <p:cNvPr id="15" name="TextBox 15"/>
          <p:cNvSpPr txBox="1"/>
          <p:nvPr/>
        </p:nvSpPr>
        <p:spPr>
          <a:xfrm>
            <a:off x="5691189" y="1656150"/>
            <a:ext cx="9662876" cy="6129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Help young people reflect on their friendships and confidence levels across the KEY+ Challenge.</a:t>
            </a:r>
          </a:p>
        </p:txBody>
      </p:sp>
      <p:grpSp>
        <p:nvGrpSpPr>
          <p:cNvPr id="16" name="Group 16"/>
          <p:cNvGrpSpPr/>
          <p:nvPr/>
        </p:nvGrpSpPr>
        <p:grpSpPr>
          <a:xfrm>
            <a:off x="5666548" y="2611952"/>
            <a:ext cx="11568111" cy="3900019"/>
            <a:chOff x="0" y="0"/>
            <a:chExt cx="15424148" cy="5200025"/>
          </a:xfrm>
        </p:grpSpPr>
        <p:sp>
          <p:nvSpPr>
            <p:cNvPr id="17" name="TextBox 17"/>
            <p:cNvSpPr txBox="1"/>
            <p:nvPr/>
          </p:nvSpPr>
          <p:spPr>
            <a:xfrm>
              <a:off x="0" y="511778"/>
              <a:ext cx="15424148" cy="4688247"/>
            </a:xfrm>
            <a:prstGeom prst="rect">
              <a:avLst/>
            </a:prstGeom>
          </p:spPr>
          <p:txBody>
            <a:bodyPr lIns="0" tIns="0" rIns="0" bIns="0" rtlCol="0" anchor="t">
              <a:spAutoFit/>
            </a:bodyPr>
            <a:lstStyle/>
            <a:p>
              <a:pPr algn="l">
                <a:lnSpc>
                  <a:spcPts val="2815"/>
                </a:lnSpc>
              </a:pPr>
              <a:r>
                <a:rPr lang="en-US" sz="2199" spc="-43">
                  <a:solidFill>
                    <a:srgbClr val="000000"/>
                  </a:solidFill>
                  <a:latin typeface="Open Sans 3"/>
                  <a:ea typeface="Open Sans 3"/>
                  <a:cs typeface="Open Sans 3"/>
                  <a:sym typeface="Open Sans 3"/>
                </a:rPr>
                <a:t>Ask young people to rate their friendships and confidence at the beginning of KEY+. Encourage them to think about whether they have a group of friends and the quality of those friendships.</a:t>
              </a:r>
            </a:p>
            <a:p>
              <a:pPr algn="l">
                <a:lnSpc>
                  <a:spcPts val="2815"/>
                </a:lnSpc>
              </a:pPr>
              <a:endParaRPr lang="en-US" sz="2199" spc="-43">
                <a:solidFill>
                  <a:srgbClr val="000000"/>
                </a:solidFill>
                <a:latin typeface="Open Sans 3"/>
                <a:ea typeface="Open Sans 3"/>
                <a:cs typeface="Open Sans 3"/>
                <a:sym typeface="Open Sans 3"/>
              </a:endParaRPr>
            </a:p>
            <a:p>
              <a:pPr algn="l">
                <a:lnSpc>
                  <a:spcPts val="2815"/>
                </a:lnSpc>
              </a:pPr>
              <a:r>
                <a:rPr lang="en-US" sz="2199" spc="-43">
                  <a:solidFill>
                    <a:srgbClr val="000000"/>
                  </a:solidFill>
                  <a:latin typeface="Open Sans 3"/>
                  <a:ea typeface="Open Sans 3"/>
                  <a:cs typeface="Open Sans 3"/>
                  <a:sym typeface="Open Sans 3"/>
                </a:rPr>
                <a:t>Encourage them to think about what they feel confident doing:</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On their own</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With a friend</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In a small grup</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In a class</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In a whole year</a:t>
              </a:r>
            </a:p>
          </p:txBody>
        </p:sp>
        <p:sp>
          <p:nvSpPr>
            <p:cNvPr id="18" name="TextBox 18"/>
            <p:cNvSpPr txBox="1"/>
            <p:nvPr/>
          </p:nvSpPr>
          <p:spPr>
            <a:xfrm>
              <a:off x="2382" y="9525"/>
              <a:ext cx="6754548" cy="521303"/>
            </a:xfrm>
            <a:prstGeom prst="rect">
              <a:avLst/>
            </a:prstGeom>
          </p:spPr>
          <p:txBody>
            <a:bodyPr lIns="0" tIns="0" rIns="0" bIns="0" rtlCol="0" anchor="t">
              <a:spAutoFit/>
            </a:bodyPr>
            <a:lstStyle/>
            <a:p>
              <a:pPr algn="l">
                <a:lnSpc>
                  <a:spcPts val="3029"/>
                </a:lnSpc>
              </a:pPr>
              <a:r>
                <a:rPr lang="en-US" sz="2634" b="1" spc="-173">
                  <a:solidFill>
                    <a:srgbClr val="385E9D"/>
                  </a:solidFill>
                  <a:latin typeface="Open Sans 1 Ultra-Bold"/>
                  <a:ea typeface="Open Sans 1 Ultra-Bold"/>
                  <a:cs typeface="Open Sans 1 Ultra-Bold"/>
                  <a:sym typeface="Open Sans 1 Ultra-Bold"/>
                </a:rPr>
                <a:t>Guidance</a:t>
              </a:r>
            </a:p>
          </p:txBody>
        </p:sp>
      </p:grpSp>
      <p:grpSp>
        <p:nvGrpSpPr>
          <p:cNvPr id="19" name="Group 19"/>
          <p:cNvGrpSpPr/>
          <p:nvPr/>
        </p:nvGrpSpPr>
        <p:grpSpPr>
          <a:xfrm>
            <a:off x="5691189" y="6854871"/>
            <a:ext cx="11568111" cy="2842744"/>
            <a:chOff x="0" y="0"/>
            <a:chExt cx="15424148" cy="3790325"/>
          </a:xfrm>
        </p:grpSpPr>
        <p:sp>
          <p:nvSpPr>
            <p:cNvPr id="20" name="TextBox 20"/>
            <p:cNvSpPr txBox="1"/>
            <p:nvPr/>
          </p:nvSpPr>
          <p:spPr>
            <a:xfrm>
              <a:off x="0" y="511778"/>
              <a:ext cx="15424148" cy="3278547"/>
            </a:xfrm>
            <a:prstGeom prst="rect">
              <a:avLst/>
            </a:prstGeom>
          </p:spPr>
          <p:txBody>
            <a:bodyPr lIns="0" tIns="0" rIns="0" bIns="0" rtlCol="0" anchor="t">
              <a:spAutoFit/>
            </a:bodyPr>
            <a:lstStyle/>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Friends can be different people at different times</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They listen, notice things about you, and show interest</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They do things for you willingly, without expecting anything back</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You can have fun and laugh together</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You enjoy spending time with them because they make you feel good about yourself</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They don’t pressure you to do things you don’t want to do; they respect your choices</a:t>
              </a:r>
            </a:p>
            <a:p>
              <a:pPr marL="474979" lvl="1" indent="-237490" algn="l">
                <a:lnSpc>
                  <a:spcPts val="2815"/>
                </a:lnSpc>
                <a:buFont typeface="Arial"/>
                <a:buChar char="•"/>
              </a:pPr>
              <a:r>
                <a:rPr lang="en-US" sz="2199" spc="-43">
                  <a:solidFill>
                    <a:srgbClr val="000000"/>
                  </a:solidFill>
                  <a:latin typeface="Open Sans 3"/>
                  <a:ea typeface="Open Sans 3"/>
                  <a:cs typeface="Open Sans 3"/>
                  <a:sym typeface="Open Sans 3"/>
                </a:rPr>
                <a:t>They value your opinion and understand when you feel sad</a:t>
              </a:r>
            </a:p>
          </p:txBody>
        </p:sp>
        <p:sp>
          <p:nvSpPr>
            <p:cNvPr id="21" name="TextBox 21"/>
            <p:cNvSpPr txBox="1"/>
            <p:nvPr/>
          </p:nvSpPr>
          <p:spPr>
            <a:xfrm>
              <a:off x="2382" y="9525"/>
              <a:ext cx="8279910" cy="521303"/>
            </a:xfrm>
            <a:prstGeom prst="rect">
              <a:avLst/>
            </a:prstGeom>
          </p:spPr>
          <p:txBody>
            <a:bodyPr lIns="0" tIns="0" rIns="0" bIns="0" rtlCol="0" anchor="t">
              <a:spAutoFit/>
            </a:bodyPr>
            <a:lstStyle/>
            <a:p>
              <a:pPr algn="l">
                <a:lnSpc>
                  <a:spcPts val="3029"/>
                </a:lnSpc>
              </a:pPr>
              <a:r>
                <a:rPr lang="en-US" sz="2634" b="1" spc="-173">
                  <a:solidFill>
                    <a:srgbClr val="385E9D"/>
                  </a:solidFill>
                  <a:latin typeface="Open Sans 1 Ultra-Bold"/>
                  <a:ea typeface="Open Sans 1 Ultra-Bold"/>
                  <a:cs typeface="Open Sans 1 Ultra-Bold"/>
                  <a:sym typeface="Open Sans 1 Ultra-Bold"/>
                </a:rPr>
                <a:t>What a Healthy Friendship Looks Like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48A23F"/>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691189" y="2511211"/>
            <a:ext cx="9328509" cy="0"/>
          </a:xfrm>
          <a:prstGeom prst="line">
            <a:avLst/>
          </a:prstGeom>
          <a:ln w="38100" cap="rnd">
            <a:solidFill>
              <a:srgbClr val="48A23F"/>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10" name="TextBox 10"/>
          <p:cNvSpPr txBox="1"/>
          <p:nvPr/>
        </p:nvSpPr>
        <p:spPr>
          <a:xfrm>
            <a:off x="5691189" y="1739686"/>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THE FRIENDSHIP QUALITIES SCALE</a:t>
            </a:r>
          </a:p>
        </p:txBody>
      </p:sp>
      <p:sp>
        <p:nvSpPr>
          <p:cNvPr id="11" name="TextBox 11"/>
          <p:cNvSpPr txBox="1"/>
          <p:nvPr/>
        </p:nvSpPr>
        <p:spPr>
          <a:xfrm>
            <a:off x="5715831" y="2892175"/>
            <a:ext cx="9662876" cy="9177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The Friendship Quality Scale helps young people think about what makes a friendship healthy by breaking it down into simple areas they can recognise and talk about. </a:t>
            </a:r>
          </a:p>
        </p:txBody>
      </p:sp>
      <p:sp>
        <p:nvSpPr>
          <p:cNvPr id="12" name="TextBox 12"/>
          <p:cNvSpPr txBox="1"/>
          <p:nvPr/>
        </p:nvSpPr>
        <p:spPr>
          <a:xfrm>
            <a:off x="2548444" y="2132668"/>
            <a:ext cx="812298"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1</a:t>
            </a:r>
          </a:p>
        </p:txBody>
      </p:sp>
      <p:grpSp>
        <p:nvGrpSpPr>
          <p:cNvPr id="13" name="Group 13"/>
          <p:cNvGrpSpPr>
            <a:grpSpLocks noChangeAspect="1"/>
          </p:cNvGrpSpPr>
          <p:nvPr/>
        </p:nvGrpSpPr>
        <p:grpSpPr>
          <a:xfrm rot="5400000">
            <a:off x="1199811" y="1676075"/>
            <a:ext cx="1503736" cy="1503736"/>
            <a:chOff x="0" y="0"/>
            <a:chExt cx="6350000" cy="6350000"/>
          </a:xfrm>
        </p:grpSpPr>
        <p:sp>
          <p:nvSpPr>
            <p:cNvPr id="14" name="Freeform 1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15" name="Freeform 15"/>
          <p:cNvSpPr/>
          <p:nvPr/>
        </p:nvSpPr>
        <p:spPr>
          <a:xfrm>
            <a:off x="1540840" y="1972721"/>
            <a:ext cx="821677" cy="910445"/>
          </a:xfrm>
          <a:custGeom>
            <a:avLst/>
            <a:gdLst/>
            <a:ahLst/>
            <a:cxnLst/>
            <a:rect l="l" t="t" r="r" b="b"/>
            <a:pathLst>
              <a:path w="821677" h="910445">
                <a:moveTo>
                  <a:pt x="0" y="0"/>
                </a:moveTo>
                <a:lnTo>
                  <a:pt x="821677" y="0"/>
                </a:lnTo>
                <a:lnTo>
                  <a:pt x="821677" y="910445"/>
                </a:lnTo>
                <a:lnTo>
                  <a:pt x="0" y="910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TextBox 16"/>
          <p:cNvSpPr txBox="1"/>
          <p:nvPr/>
        </p:nvSpPr>
        <p:spPr>
          <a:xfrm>
            <a:off x="5691189" y="4383111"/>
            <a:ext cx="11568111" cy="4078478"/>
          </a:xfrm>
          <a:prstGeom prst="rect">
            <a:avLst/>
          </a:prstGeom>
        </p:spPr>
        <p:txBody>
          <a:bodyPr lIns="0" tIns="0" rIns="0" bIns="0" rtlCol="0" anchor="t">
            <a:spAutoFit/>
          </a:bodyPr>
          <a:lstStyle/>
          <a:p>
            <a:pPr algn="l">
              <a:lnSpc>
                <a:spcPts val="2925"/>
              </a:lnSpc>
            </a:pPr>
            <a:endParaRPr/>
          </a:p>
          <a:p>
            <a:pPr marL="474979" lvl="1" indent="-237490" algn="l">
              <a:lnSpc>
                <a:spcPts val="2925"/>
              </a:lnSpc>
              <a:buAutoNum type="arabicPeriod"/>
            </a:pPr>
            <a:r>
              <a:rPr lang="en-US" sz="2199" b="1" spc="-43">
                <a:solidFill>
                  <a:srgbClr val="000000"/>
                </a:solidFill>
                <a:latin typeface="Open Sans 3 Bold"/>
                <a:ea typeface="Open Sans 3 Bold"/>
                <a:cs typeface="Open Sans 3 Bold"/>
                <a:sym typeface="Open Sans 3 Bold"/>
              </a:rPr>
              <a:t> Companionship: </a:t>
            </a:r>
            <a:r>
              <a:rPr lang="en-US" sz="2199" spc="-43">
                <a:solidFill>
                  <a:srgbClr val="000000"/>
                </a:solidFill>
                <a:latin typeface="Open Sans 3"/>
                <a:ea typeface="Open Sans 3"/>
                <a:cs typeface="Open Sans 3"/>
                <a:sym typeface="Open Sans 3"/>
              </a:rPr>
              <a:t>Enjoying spending time together and taking part in activities you both like.</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Conflict:</a:t>
            </a:r>
            <a:r>
              <a:rPr lang="en-US" sz="2199" spc="-43">
                <a:solidFill>
                  <a:srgbClr val="000000"/>
                </a:solidFill>
                <a:latin typeface="Open Sans 3"/>
                <a:ea typeface="Open Sans 3"/>
                <a:cs typeface="Open Sans 3"/>
                <a:sym typeface="Open Sans 3"/>
              </a:rPr>
              <a:t> How disagreements are handled and whether friends can sort things out respectfully.</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Closeness:</a:t>
            </a:r>
            <a:r>
              <a:rPr lang="en-US" sz="2199" spc="-43">
                <a:solidFill>
                  <a:srgbClr val="000000"/>
                </a:solidFill>
                <a:latin typeface="Open Sans 3"/>
                <a:ea typeface="Open Sans 3"/>
                <a:cs typeface="Open Sans 3"/>
                <a:sym typeface="Open Sans 3"/>
              </a:rPr>
              <a:t> The emotional connection between friends, including trust, comfort, and being able to share feelings.</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Support: </a:t>
            </a:r>
            <a:r>
              <a:rPr lang="en-US" sz="2199" spc="-43">
                <a:solidFill>
                  <a:srgbClr val="000000"/>
                </a:solidFill>
                <a:latin typeface="Open Sans 3"/>
                <a:ea typeface="Open Sans 3"/>
                <a:cs typeface="Open Sans 3"/>
                <a:sym typeface="Open Sans 3"/>
              </a:rPr>
              <a:t>Being there for each other, offering help and kindness during difficult moments.</a:t>
            </a:r>
          </a:p>
          <a:p>
            <a:pPr marL="474979" lvl="1" indent="-237490" algn="l">
              <a:lnSpc>
                <a:spcPts val="2925"/>
              </a:lnSpc>
              <a:buAutoNum type="arabicPeriod"/>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Security:</a:t>
            </a:r>
            <a:r>
              <a:rPr lang="en-US" sz="2199" spc="-43">
                <a:solidFill>
                  <a:srgbClr val="000000"/>
                </a:solidFill>
                <a:latin typeface="Open Sans 3"/>
                <a:ea typeface="Open Sans 3"/>
                <a:cs typeface="Open Sans 3"/>
                <a:sym typeface="Open Sans 3"/>
              </a:rPr>
              <a:t> Feeling safe in the friendship, knowing you can rely on each other and be yourself.</a:t>
            </a:r>
          </a:p>
        </p:txBody>
      </p:sp>
      <p:sp>
        <p:nvSpPr>
          <p:cNvPr id="17" name="TextBox 17"/>
          <p:cNvSpPr txBox="1"/>
          <p:nvPr/>
        </p:nvSpPr>
        <p:spPr>
          <a:xfrm>
            <a:off x="5692976" y="4331076"/>
            <a:ext cx="6044256" cy="388596"/>
          </a:xfrm>
          <a:prstGeom prst="rect">
            <a:avLst/>
          </a:prstGeom>
        </p:spPr>
        <p:txBody>
          <a:bodyPr lIns="0" tIns="0" rIns="0" bIns="0" rtlCol="0" anchor="t">
            <a:spAutoFit/>
          </a:bodyPr>
          <a:lstStyle/>
          <a:p>
            <a:pPr algn="l">
              <a:lnSpc>
                <a:spcPts val="3029"/>
              </a:lnSpc>
            </a:pPr>
            <a:r>
              <a:rPr lang="en-US" sz="2634" b="1" spc="-173">
                <a:solidFill>
                  <a:srgbClr val="385E9D"/>
                </a:solidFill>
                <a:latin typeface="Open Sans 1 Ultra-Bold"/>
                <a:ea typeface="Open Sans 1 Ultra-Bold"/>
                <a:cs typeface="Open Sans 1 Ultra-Bold"/>
                <a:sym typeface="Open Sans 1 Ultra-Bold"/>
              </a:rPr>
              <a:t>The Friendship Quality Scale - Areas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749083" cy="10287000"/>
            <a:chOff x="0" y="0"/>
            <a:chExt cx="1913890" cy="2360988"/>
          </a:xfrm>
        </p:grpSpPr>
        <p:sp>
          <p:nvSpPr>
            <p:cNvPr id="3" name="Freeform 3"/>
            <p:cNvSpPr/>
            <p:nvPr/>
          </p:nvSpPr>
          <p:spPr>
            <a:xfrm>
              <a:off x="0" y="0"/>
              <a:ext cx="1913890" cy="2360988"/>
            </a:xfrm>
            <a:custGeom>
              <a:avLst/>
              <a:gdLst/>
              <a:ahLst/>
              <a:cxnLst/>
              <a:rect l="l" t="t" r="r" b="b"/>
              <a:pathLst>
                <a:path w="1913890" h="2360988">
                  <a:moveTo>
                    <a:pt x="0" y="0"/>
                  </a:moveTo>
                  <a:lnTo>
                    <a:pt x="1913890" y="0"/>
                  </a:lnTo>
                  <a:lnTo>
                    <a:pt x="1913890" y="2360988"/>
                  </a:lnTo>
                  <a:lnTo>
                    <a:pt x="0" y="2360988"/>
                  </a:lnTo>
                  <a:close/>
                </a:path>
              </a:pathLst>
            </a:custGeom>
            <a:solidFill>
              <a:srgbClr val="48A23F"/>
            </a:solidFill>
          </p:spPr>
          <p:txBody>
            <a:bodyPr/>
            <a:lstStyle/>
            <a:p>
              <a:endParaRPr lang="en-GB"/>
            </a:p>
          </p:txBody>
        </p:sp>
      </p:grpSp>
      <p:grpSp>
        <p:nvGrpSpPr>
          <p:cNvPr id="4" name="Group 4"/>
          <p:cNvGrpSpPr>
            <a:grpSpLocks noChangeAspect="1"/>
          </p:cNvGrpSpPr>
          <p:nvPr/>
        </p:nvGrpSpPr>
        <p:grpSpPr>
          <a:xfrm rot="5400000">
            <a:off x="1656253" y="6062222"/>
            <a:ext cx="2974620" cy="2974620"/>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6" name="Freeform 6"/>
          <p:cNvSpPr/>
          <p:nvPr/>
        </p:nvSpPr>
        <p:spPr>
          <a:xfrm rot="6702275">
            <a:off x="1118008" y="4532727"/>
            <a:ext cx="1951115" cy="1951115"/>
          </a:xfrm>
          <a:custGeom>
            <a:avLst/>
            <a:gdLst/>
            <a:ahLst/>
            <a:cxnLst/>
            <a:rect l="l" t="t" r="r" b="b"/>
            <a:pathLst>
              <a:path w="1951115" h="1951115">
                <a:moveTo>
                  <a:pt x="0" y="0"/>
                </a:moveTo>
                <a:lnTo>
                  <a:pt x="1951115" y="0"/>
                </a:lnTo>
                <a:lnTo>
                  <a:pt x="1951115" y="1951116"/>
                </a:lnTo>
                <a:lnTo>
                  <a:pt x="0" y="195111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7" name="AutoShape 7"/>
          <p:cNvSpPr/>
          <p:nvPr/>
        </p:nvSpPr>
        <p:spPr>
          <a:xfrm>
            <a:off x="5681664" y="1435615"/>
            <a:ext cx="5875807" cy="0"/>
          </a:xfrm>
          <a:prstGeom prst="line">
            <a:avLst/>
          </a:prstGeom>
          <a:ln w="38100" cap="rnd">
            <a:solidFill>
              <a:srgbClr val="48A23F"/>
            </a:solidFill>
            <a:prstDash val="solid"/>
            <a:headEnd type="none" w="sm" len="sm"/>
            <a:tailEnd type="arrow" w="med" len="sm"/>
          </a:ln>
        </p:spPr>
        <p:txBody>
          <a:bodyPr/>
          <a:lstStyle/>
          <a:p>
            <a:endParaRPr lang="en-GB"/>
          </a:p>
        </p:txBody>
      </p:sp>
      <p:grpSp>
        <p:nvGrpSpPr>
          <p:cNvPr id="8" name="Group 8"/>
          <p:cNvGrpSpPr>
            <a:grpSpLocks noChangeAspect="1"/>
          </p:cNvGrpSpPr>
          <p:nvPr/>
        </p:nvGrpSpPr>
        <p:grpSpPr>
          <a:xfrm rot="5400000">
            <a:off x="1837515" y="2318516"/>
            <a:ext cx="2612098" cy="2612098"/>
            <a:chOff x="0" y="0"/>
            <a:chExt cx="6350000" cy="6350000"/>
          </a:xfrm>
        </p:grpSpPr>
        <p:sp>
          <p:nvSpPr>
            <p:cNvPr id="9" name="Freeform 9"/>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151F6D"/>
            </a:solidFill>
          </p:spPr>
          <p:txBody>
            <a:bodyPr/>
            <a:lstStyle/>
            <a:p>
              <a:endParaRPr lang="en-GB"/>
            </a:p>
          </p:txBody>
        </p:sp>
      </p:grpSp>
      <p:sp>
        <p:nvSpPr>
          <p:cNvPr id="10" name="TextBox 10"/>
          <p:cNvSpPr txBox="1"/>
          <p:nvPr/>
        </p:nvSpPr>
        <p:spPr>
          <a:xfrm>
            <a:off x="2548444" y="2132668"/>
            <a:ext cx="812298" cy="2572984"/>
          </a:xfrm>
          <a:prstGeom prst="rect">
            <a:avLst/>
          </a:prstGeom>
        </p:spPr>
        <p:txBody>
          <a:bodyPr lIns="0" tIns="0" rIns="0" bIns="0" rtlCol="0" anchor="t">
            <a:spAutoFit/>
          </a:bodyPr>
          <a:lstStyle/>
          <a:p>
            <a:pPr algn="l">
              <a:lnSpc>
                <a:spcPts val="20923"/>
              </a:lnSpc>
            </a:pPr>
            <a:r>
              <a:rPr lang="en-US" sz="14945" b="1" spc="-896">
                <a:solidFill>
                  <a:srgbClr val="FFFFFF"/>
                </a:solidFill>
                <a:latin typeface="Open Sans 1 Ultra-Bold"/>
                <a:ea typeface="Open Sans 1 Ultra-Bold"/>
                <a:cs typeface="Open Sans 1 Ultra-Bold"/>
                <a:sym typeface="Open Sans 1 Ultra-Bold"/>
              </a:rPr>
              <a:t>1</a:t>
            </a:r>
          </a:p>
        </p:txBody>
      </p:sp>
      <p:grpSp>
        <p:nvGrpSpPr>
          <p:cNvPr id="11" name="Group 11"/>
          <p:cNvGrpSpPr>
            <a:grpSpLocks noChangeAspect="1"/>
          </p:cNvGrpSpPr>
          <p:nvPr/>
        </p:nvGrpSpPr>
        <p:grpSpPr>
          <a:xfrm rot="5400000">
            <a:off x="1199811" y="1676075"/>
            <a:ext cx="1503736" cy="1503736"/>
            <a:chOff x="0" y="0"/>
            <a:chExt cx="6350000" cy="6350000"/>
          </a:xfrm>
        </p:grpSpPr>
        <p:sp>
          <p:nvSpPr>
            <p:cNvPr id="12" name="Freeform 12"/>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385E9D"/>
            </a:solidFill>
          </p:spPr>
          <p:txBody>
            <a:bodyPr/>
            <a:lstStyle/>
            <a:p>
              <a:endParaRPr lang="en-GB"/>
            </a:p>
          </p:txBody>
        </p:sp>
      </p:grpSp>
      <p:sp>
        <p:nvSpPr>
          <p:cNvPr id="13" name="Freeform 13"/>
          <p:cNvSpPr/>
          <p:nvPr/>
        </p:nvSpPr>
        <p:spPr>
          <a:xfrm>
            <a:off x="1540840" y="1972721"/>
            <a:ext cx="821677" cy="910445"/>
          </a:xfrm>
          <a:custGeom>
            <a:avLst/>
            <a:gdLst/>
            <a:ahLst/>
            <a:cxnLst/>
            <a:rect l="l" t="t" r="r" b="b"/>
            <a:pathLst>
              <a:path w="821677" h="910445">
                <a:moveTo>
                  <a:pt x="0" y="0"/>
                </a:moveTo>
                <a:lnTo>
                  <a:pt x="821677" y="0"/>
                </a:lnTo>
                <a:lnTo>
                  <a:pt x="821677" y="910445"/>
                </a:lnTo>
                <a:lnTo>
                  <a:pt x="0" y="910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4" name="Group 14"/>
          <p:cNvGrpSpPr/>
          <p:nvPr/>
        </p:nvGrpSpPr>
        <p:grpSpPr>
          <a:xfrm>
            <a:off x="5706306" y="6992815"/>
            <a:ext cx="8346387" cy="2544371"/>
            <a:chOff x="0" y="0"/>
            <a:chExt cx="11128516" cy="3392494"/>
          </a:xfrm>
        </p:grpSpPr>
        <p:grpSp>
          <p:nvGrpSpPr>
            <p:cNvPr id="15" name="Group 15"/>
            <p:cNvGrpSpPr/>
            <p:nvPr/>
          </p:nvGrpSpPr>
          <p:grpSpPr>
            <a:xfrm>
              <a:off x="40900" y="31571"/>
              <a:ext cx="1784017" cy="178401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002B"/>
              </a:solidFill>
            </p:spPr>
            <p:txBody>
              <a:bodyPr/>
              <a:lstStyle/>
              <a:p>
                <a:endParaRPr lang="en-GB"/>
              </a:p>
            </p:txBody>
          </p:sp>
          <p:sp>
            <p:nvSpPr>
              <p:cNvPr id="17" name="TextBox 17"/>
              <p:cNvSpPr txBox="1"/>
              <p:nvPr/>
            </p:nvSpPr>
            <p:spPr>
              <a:xfrm>
                <a:off x="76200" y="133350"/>
                <a:ext cx="660400" cy="603250"/>
              </a:xfrm>
              <a:prstGeom prst="rect">
                <a:avLst/>
              </a:prstGeom>
            </p:spPr>
            <p:txBody>
              <a:bodyPr lIns="50800" tIns="50800" rIns="50800" bIns="50800" rtlCol="0" anchor="ctr"/>
              <a:lstStyle/>
              <a:p>
                <a:pPr algn="ctr">
                  <a:lnSpc>
                    <a:spcPts val="2482"/>
                  </a:lnSpc>
                </a:pPr>
                <a:endParaRPr/>
              </a:p>
            </p:txBody>
          </p:sp>
        </p:grpSp>
        <p:sp>
          <p:nvSpPr>
            <p:cNvPr id="18" name="Freeform 18"/>
            <p:cNvSpPr/>
            <p:nvPr/>
          </p:nvSpPr>
          <p:spPr>
            <a:xfrm>
              <a:off x="0" y="0"/>
              <a:ext cx="1865816" cy="1847158"/>
            </a:xfrm>
            <a:custGeom>
              <a:avLst/>
              <a:gdLst/>
              <a:ahLst/>
              <a:cxnLst/>
              <a:rect l="l" t="t" r="r" b="b"/>
              <a:pathLst>
                <a:path w="1865816" h="1847158">
                  <a:moveTo>
                    <a:pt x="0" y="0"/>
                  </a:moveTo>
                  <a:lnTo>
                    <a:pt x="1865816" y="0"/>
                  </a:lnTo>
                  <a:lnTo>
                    <a:pt x="1865816" y="1847158"/>
                  </a:lnTo>
                  <a:lnTo>
                    <a:pt x="0" y="18471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9" name="Group 19"/>
            <p:cNvGrpSpPr/>
            <p:nvPr/>
          </p:nvGrpSpPr>
          <p:grpSpPr>
            <a:xfrm>
              <a:off x="4645743" y="31571"/>
              <a:ext cx="1784017" cy="178401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D03E"/>
              </a:solidFill>
            </p:spPr>
            <p:txBody>
              <a:bodyPr/>
              <a:lstStyle/>
              <a:p>
                <a:endParaRPr lang="en-GB"/>
              </a:p>
            </p:txBody>
          </p:sp>
          <p:sp>
            <p:nvSpPr>
              <p:cNvPr id="21" name="TextBox 21"/>
              <p:cNvSpPr txBox="1"/>
              <p:nvPr/>
            </p:nvSpPr>
            <p:spPr>
              <a:xfrm>
                <a:off x="76200" y="133350"/>
                <a:ext cx="660400" cy="603250"/>
              </a:xfrm>
              <a:prstGeom prst="rect">
                <a:avLst/>
              </a:prstGeom>
            </p:spPr>
            <p:txBody>
              <a:bodyPr lIns="50800" tIns="50800" rIns="50800" bIns="50800" rtlCol="0" anchor="ctr"/>
              <a:lstStyle/>
              <a:p>
                <a:pPr algn="ctr">
                  <a:lnSpc>
                    <a:spcPts val="2482"/>
                  </a:lnSpc>
                </a:pPr>
                <a:endParaRPr/>
              </a:p>
            </p:txBody>
          </p:sp>
        </p:grpSp>
        <p:sp>
          <p:nvSpPr>
            <p:cNvPr id="22" name="Freeform 22"/>
            <p:cNvSpPr/>
            <p:nvPr/>
          </p:nvSpPr>
          <p:spPr>
            <a:xfrm>
              <a:off x="4627165" y="0"/>
              <a:ext cx="1847158" cy="1847158"/>
            </a:xfrm>
            <a:custGeom>
              <a:avLst/>
              <a:gdLst/>
              <a:ahLst/>
              <a:cxnLst/>
              <a:rect l="l" t="t" r="r" b="b"/>
              <a:pathLst>
                <a:path w="1847158" h="1847158">
                  <a:moveTo>
                    <a:pt x="0" y="0"/>
                  </a:moveTo>
                  <a:lnTo>
                    <a:pt x="1847159" y="0"/>
                  </a:lnTo>
                  <a:lnTo>
                    <a:pt x="1847159" y="1847158"/>
                  </a:lnTo>
                  <a:lnTo>
                    <a:pt x="0" y="18471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23" name="Group 23"/>
            <p:cNvGrpSpPr/>
            <p:nvPr/>
          </p:nvGrpSpPr>
          <p:grpSpPr>
            <a:xfrm>
              <a:off x="6978853" y="31571"/>
              <a:ext cx="1784017" cy="178401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D65E"/>
              </a:solidFill>
            </p:spPr>
            <p:txBody>
              <a:bodyPr/>
              <a:lstStyle/>
              <a:p>
                <a:endParaRPr lang="en-GB"/>
              </a:p>
            </p:txBody>
          </p:sp>
          <p:sp>
            <p:nvSpPr>
              <p:cNvPr id="25" name="TextBox 25"/>
              <p:cNvSpPr txBox="1"/>
              <p:nvPr/>
            </p:nvSpPr>
            <p:spPr>
              <a:xfrm>
                <a:off x="76200" y="133350"/>
                <a:ext cx="660400" cy="603250"/>
              </a:xfrm>
              <a:prstGeom prst="rect">
                <a:avLst/>
              </a:prstGeom>
            </p:spPr>
            <p:txBody>
              <a:bodyPr lIns="50800" tIns="50800" rIns="50800" bIns="50800" rtlCol="0" anchor="ctr"/>
              <a:lstStyle/>
              <a:p>
                <a:pPr algn="ctr">
                  <a:lnSpc>
                    <a:spcPts val="2482"/>
                  </a:lnSpc>
                </a:pPr>
                <a:endParaRPr/>
              </a:p>
            </p:txBody>
          </p:sp>
        </p:grpSp>
        <p:sp>
          <p:nvSpPr>
            <p:cNvPr id="26" name="Freeform 26"/>
            <p:cNvSpPr/>
            <p:nvPr/>
          </p:nvSpPr>
          <p:spPr>
            <a:xfrm>
              <a:off x="6938346" y="0"/>
              <a:ext cx="1865031" cy="1847158"/>
            </a:xfrm>
            <a:custGeom>
              <a:avLst/>
              <a:gdLst/>
              <a:ahLst/>
              <a:cxnLst/>
              <a:rect l="l" t="t" r="r" b="b"/>
              <a:pathLst>
                <a:path w="1865031" h="1847158">
                  <a:moveTo>
                    <a:pt x="0" y="0"/>
                  </a:moveTo>
                  <a:lnTo>
                    <a:pt x="1865031" y="0"/>
                  </a:lnTo>
                  <a:lnTo>
                    <a:pt x="1865031" y="1847158"/>
                  </a:lnTo>
                  <a:lnTo>
                    <a:pt x="0" y="184715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27" name="Group 27"/>
            <p:cNvGrpSpPr/>
            <p:nvPr/>
          </p:nvGrpSpPr>
          <p:grpSpPr>
            <a:xfrm>
              <a:off x="9311377" y="31571"/>
              <a:ext cx="1784017" cy="178401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A23F"/>
              </a:solidFill>
            </p:spPr>
            <p:txBody>
              <a:bodyPr/>
              <a:lstStyle/>
              <a:p>
                <a:endParaRPr lang="en-GB"/>
              </a:p>
            </p:txBody>
          </p:sp>
          <p:sp>
            <p:nvSpPr>
              <p:cNvPr id="29" name="TextBox 29"/>
              <p:cNvSpPr txBox="1"/>
              <p:nvPr/>
            </p:nvSpPr>
            <p:spPr>
              <a:xfrm>
                <a:off x="76200" y="133350"/>
                <a:ext cx="660400" cy="603250"/>
              </a:xfrm>
              <a:prstGeom prst="rect">
                <a:avLst/>
              </a:prstGeom>
            </p:spPr>
            <p:txBody>
              <a:bodyPr lIns="50800" tIns="50800" rIns="50800" bIns="50800" rtlCol="0" anchor="ctr"/>
              <a:lstStyle/>
              <a:p>
                <a:pPr algn="ctr">
                  <a:lnSpc>
                    <a:spcPts val="2482"/>
                  </a:lnSpc>
                </a:pPr>
                <a:endParaRPr/>
              </a:p>
            </p:txBody>
          </p:sp>
        </p:grpSp>
        <p:sp>
          <p:nvSpPr>
            <p:cNvPr id="30" name="Freeform 30"/>
            <p:cNvSpPr/>
            <p:nvPr/>
          </p:nvSpPr>
          <p:spPr>
            <a:xfrm>
              <a:off x="9267399" y="0"/>
              <a:ext cx="1861117" cy="1847158"/>
            </a:xfrm>
            <a:custGeom>
              <a:avLst/>
              <a:gdLst/>
              <a:ahLst/>
              <a:cxnLst/>
              <a:rect l="l" t="t" r="r" b="b"/>
              <a:pathLst>
                <a:path w="1861117" h="1847158">
                  <a:moveTo>
                    <a:pt x="0" y="0"/>
                  </a:moveTo>
                  <a:lnTo>
                    <a:pt x="1861117" y="0"/>
                  </a:lnTo>
                  <a:lnTo>
                    <a:pt x="1861117" y="1847158"/>
                  </a:lnTo>
                  <a:lnTo>
                    <a:pt x="0" y="184715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grpSp>
          <p:nvGrpSpPr>
            <p:cNvPr id="31" name="Group 31"/>
            <p:cNvGrpSpPr/>
            <p:nvPr/>
          </p:nvGrpSpPr>
          <p:grpSpPr>
            <a:xfrm>
              <a:off x="2354482" y="31571"/>
              <a:ext cx="1784017" cy="178401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592A"/>
              </a:solidFill>
            </p:spPr>
            <p:txBody>
              <a:bodyPr/>
              <a:lstStyle/>
              <a:p>
                <a:endParaRPr lang="en-GB"/>
              </a:p>
            </p:txBody>
          </p:sp>
          <p:sp>
            <p:nvSpPr>
              <p:cNvPr id="33" name="TextBox 33"/>
              <p:cNvSpPr txBox="1"/>
              <p:nvPr/>
            </p:nvSpPr>
            <p:spPr>
              <a:xfrm>
                <a:off x="76200" y="133350"/>
                <a:ext cx="660400" cy="603250"/>
              </a:xfrm>
              <a:prstGeom prst="rect">
                <a:avLst/>
              </a:prstGeom>
            </p:spPr>
            <p:txBody>
              <a:bodyPr lIns="50800" tIns="50800" rIns="50800" bIns="50800" rtlCol="0" anchor="ctr"/>
              <a:lstStyle/>
              <a:p>
                <a:pPr algn="ctr">
                  <a:lnSpc>
                    <a:spcPts val="2482"/>
                  </a:lnSpc>
                </a:pPr>
                <a:endParaRPr/>
              </a:p>
            </p:txBody>
          </p:sp>
        </p:grpSp>
        <p:sp>
          <p:nvSpPr>
            <p:cNvPr id="34" name="Freeform 34"/>
            <p:cNvSpPr/>
            <p:nvPr/>
          </p:nvSpPr>
          <p:spPr>
            <a:xfrm>
              <a:off x="2329839" y="0"/>
              <a:ext cx="1833305" cy="1847158"/>
            </a:xfrm>
            <a:custGeom>
              <a:avLst/>
              <a:gdLst/>
              <a:ahLst/>
              <a:cxnLst/>
              <a:rect l="l" t="t" r="r" b="b"/>
              <a:pathLst>
                <a:path w="1833305" h="1847158">
                  <a:moveTo>
                    <a:pt x="0" y="0"/>
                  </a:moveTo>
                  <a:lnTo>
                    <a:pt x="1833304" y="0"/>
                  </a:lnTo>
                  <a:lnTo>
                    <a:pt x="1833304" y="1847158"/>
                  </a:lnTo>
                  <a:lnTo>
                    <a:pt x="0" y="184715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5" name="TextBox 35"/>
            <p:cNvSpPr txBox="1"/>
            <p:nvPr/>
          </p:nvSpPr>
          <p:spPr>
            <a:xfrm>
              <a:off x="82333" y="2018608"/>
              <a:ext cx="1701151" cy="1373886"/>
            </a:xfrm>
            <a:prstGeom prst="rect">
              <a:avLst/>
            </a:prstGeom>
          </p:spPr>
          <p:txBody>
            <a:bodyPr lIns="0" tIns="0" rIns="0" bIns="0" rtlCol="0" anchor="t">
              <a:spAutoFit/>
            </a:bodyPr>
            <a:lstStyle/>
            <a:p>
              <a:pPr algn="ctr">
                <a:lnSpc>
                  <a:spcPts val="2034"/>
                </a:lnSpc>
              </a:pPr>
              <a:r>
                <a:rPr lang="en-US" sz="1800" spc="-36">
                  <a:solidFill>
                    <a:srgbClr val="000000"/>
                  </a:solidFill>
                  <a:latin typeface="Open Sans 3"/>
                  <a:ea typeface="Open Sans 3"/>
                  <a:cs typeface="Open Sans 3"/>
                  <a:sym typeface="Open Sans 3"/>
                </a:rPr>
                <a:t>Strongly Disagree</a:t>
              </a:r>
            </a:p>
            <a:p>
              <a:pPr algn="ctr">
                <a:lnSpc>
                  <a:spcPts val="2034"/>
                </a:lnSpc>
              </a:pPr>
              <a:endParaRPr lang="en-US" sz="1800" spc="-36">
                <a:solidFill>
                  <a:srgbClr val="000000"/>
                </a:solidFill>
                <a:latin typeface="Open Sans 3"/>
                <a:ea typeface="Open Sans 3"/>
                <a:cs typeface="Open Sans 3"/>
                <a:sym typeface="Open Sans 3"/>
              </a:endParaRPr>
            </a:p>
            <a:p>
              <a:pPr algn="ctr">
                <a:lnSpc>
                  <a:spcPts val="2034"/>
                </a:lnSpc>
              </a:pPr>
              <a:r>
                <a:rPr lang="en-US" sz="1800" spc="-36">
                  <a:solidFill>
                    <a:srgbClr val="000000"/>
                  </a:solidFill>
                  <a:latin typeface="Open Sans 3"/>
                  <a:ea typeface="Open Sans 3"/>
                  <a:cs typeface="Open Sans 3"/>
                  <a:sym typeface="Open Sans 3"/>
                </a:rPr>
                <a:t>1</a:t>
              </a:r>
            </a:p>
          </p:txBody>
        </p:sp>
        <p:sp>
          <p:nvSpPr>
            <p:cNvPr id="36" name="TextBox 36"/>
            <p:cNvSpPr txBox="1"/>
            <p:nvPr/>
          </p:nvSpPr>
          <p:spPr>
            <a:xfrm>
              <a:off x="2328353" y="2190058"/>
              <a:ext cx="1701151" cy="688086"/>
            </a:xfrm>
            <a:prstGeom prst="rect">
              <a:avLst/>
            </a:prstGeom>
          </p:spPr>
          <p:txBody>
            <a:bodyPr lIns="0" tIns="0" rIns="0" bIns="0" rtlCol="0" anchor="t">
              <a:spAutoFit/>
            </a:bodyPr>
            <a:lstStyle/>
            <a:p>
              <a:pPr algn="ctr">
                <a:lnSpc>
                  <a:spcPts val="2034"/>
                </a:lnSpc>
              </a:pPr>
              <a:r>
                <a:rPr lang="en-US" sz="1800" spc="-36">
                  <a:solidFill>
                    <a:srgbClr val="000000"/>
                  </a:solidFill>
                  <a:latin typeface="Open Sans 3"/>
                  <a:ea typeface="Open Sans 3"/>
                  <a:cs typeface="Open Sans 3"/>
                  <a:sym typeface="Open Sans 3"/>
                </a:rPr>
                <a:t>Disagree</a:t>
              </a:r>
            </a:p>
            <a:p>
              <a:pPr algn="ctr">
                <a:lnSpc>
                  <a:spcPts val="2034"/>
                </a:lnSpc>
              </a:pPr>
              <a:endParaRPr lang="en-US" sz="1800" spc="-36">
                <a:solidFill>
                  <a:srgbClr val="000000"/>
                </a:solidFill>
                <a:latin typeface="Open Sans 3"/>
                <a:ea typeface="Open Sans 3"/>
                <a:cs typeface="Open Sans 3"/>
                <a:sym typeface="Open Sans 3"/>
              </a:endParaRPr>
            </a:p>
          </p:txBody>
        </p:sp>
        <p:sp>
          <p:nvSpPr>
            <p:cNvPr id="37" name="TextBox 37"/>
            <p:cNvSpPr txBox="1"/>
            <p:nvPr/>
          </p:nvSpPr>
          <p:spPr>
            <a:xfrm>
              <a:off x="4700169" y="2190058"/>
              <a:ext cx="1701151" cy="345186"/>
            </a:xfrm>
            <a:prstGeom prst="rect">
              <a:avLst/>
            </a:prstGeom>
          </p:spPr>
          <p:txBody>
            <a:bodyPr lIns="0" tIns="0" rIns="0" bIns="0" rtlCol="0" anchor="t">
              <a:spAutoFit/>
            </a:bodyPr>
            <a:lstStyle/>
            <a:p>
              <a:pPr algn="ctr">
                <a:lnSpc>
                  <a:spcPts val="2034"/>
                </a:lnSpc>
              </a:pPr>
              <a:r>
                <a:rPr lang="en-US" sz="1800" spc="-36">
                  <a:solidFill>
                    <a:srgbClr val="000000"/>
                  </a:solidFill>
                  <a:latin typeface="Open Sans 3"/>
                  <a:ea typeface="Open Sans 3"/>
                  <a:cs typeface="Open Sans 3"/>
                  <a:sym typeface="Open Sans 3"/>
                </a:rPr>
                <a:t>Neutral</a:t>
              </a:r>
            </a:p>
          </p:txBody>
        </p:sp>
        <p:sp>
          <p:nvSpPr>
            <p:cNvPr id="38" name="TextBox 38"/>
            <p:cNvSpPr txBox="1"/>
            <p:nvPr/>
          </p:nvSpPr>
          <p:spPr>
            <a:xfrm>
              <a:off x="7020286" y="2190058"/>
              <a:ext cx="1701151" cy="345186"/>
            </a:xfrm>
            <a:prstGeom prst="rect">
              <a:avLst/>
            </a:prstGeom>
          </p:spPr>
          <p:txBody>
            <a:bodyPr lIns="0" tIns="0" rIns="0" bIns="0" rtlCol="0" anchor="t">
              <a:spAutoFit/>
            </a:bodyPr>
            <a:lstStyle/>
            <a:p>
              <a:pPr algn="ctr">
                <a:lnSpc>
                  <a:spcPts val="2034"/>
                </a:lnSpc>
              </a:pPr>
              <a:r>
                <a:rPr lang="en-US" sz="1800" spc="-36">
                  <a:solidFill>
                    <a:srgbClr val="000000"/>
                  </a:solidFill>
                  <a:latin typeface="Open Sans 3"/>
                  <a:ea typeface="Open Sans 3"/>
                  <a:cs typeface="Open Sans 3"/>
                  <a:sym typeface="Open Sans 3"/>
                </a:rPr>
                <a:t>Agree</a:t>
              </a:r>
            </a:p>
          </p:txBody>
        </p:sp>
        <p:sp>
          <p:nvSpPr>
            <p:cNvPr id="39" name="TextBox 39"/>
            <p:cNvSpPr txBox="1"/>
            <p:nvPr/>
          </p:nvSpPr>
          <p:spPr>
            <a:xfrm>
              <a:off x="9343737" y="2018608"/>
              <a:ext cx="1701151" cy="688086"/>
            </a:xfrm>
            <a:prstGeom prst="rect">
              <a:avLst/>
            </a:prstGeom>
          </p:spPr>
          <p:txBody>
            <a:bodyPr lIns="0" tIns="0" rIns="0" bIns="0" rtlCol="0" anchor="t">
              <a:spAutoFit/>
            </a:bodyPr>
            <a:lstStyle/>
            <a:p>
              <a:pPr algn="ctr">
                <a:lnSpc>
                  <a:spcPts val="2034"/>
                </a:lnSpc>
              </a:pPr>
              <a:r>
                <a:rPr lang="en-US" sz="1800" spc="-36">
                  <a:solidFill>
                    <a:srgbClr val="000000"/>
                  </a:solidFill>
                  <a:latin typeface="Open Sans 3"/>
                  <a:ea typeface="Open Sans 3"/>
                  <a:cs typeface="Open Sans 3"/>
                  <a:sym typeface="Open Sans 3"/>
                </a:rPr>
                <a:t>Strongly Agree</a:t>
              </a:r>
            </a:p>
          </p:txBody>
        </p:sp>
        <p:sp>
          <p:nvSpPr>
            <p:cNvPr id="40" name="TextBox 40"/>
            <p:cNvSpPr txBox="1"/>
            <p:nvPr/>
          </p:nvSpPr>
          <p:spPr>
            <a:xfrm>
              <a:off x="3137178" y="3047308"/>
              <a:ext cx="168275" cy="345186"/>
            </a:xfrm>
            <a:prstGeom prst="rect">
              <a:avLst/>
            </a:prstGeom>
          </p:spPr>
          <p:txBody>
            <a:bodyPr lIns="0" tIns="0" rIns="0" bIns="0" rtlCol="0" anchor="t">
              <a:spAutoFit/>
            </a:bodyPr>
            <a:lstStyle/>
            <a:p>
              <a:pPr algn="ctr">
                <a:lnSpc>
                  <a:spcPts val="2034"/>
                </a:lnSpc>
                <a:spcBef>
                  <a:spcPct val="0"/>
                </a:spcBef>
              </a:pPr>
              <a:r>
                <a:rPr lang="en-US" sz="1800" spc="-36">
                  <a:solidFill>
                    <a:srgbClr val="000000"/>
                  </a:solidFill>
                  <a:latin typeface="Open Sans 3"/>
                  <a:ea typeface="Open Sans 3"/>
                  <a:cs typeface="Open Sans 3"/>
                  <a:sym typeface="Open Sans 3"/>
                </a:rPr>
                <a:t>2</a:t>
              </a:r>
            </a:p>
          </p:txBody>
        </p:sp>
        <p:sp>
          <p:nvSpPr>
            <p:cNvPr id="41" name="TextBox 41"/>
            <p:cNvSpPr txBox="1"/>
            <p:nvPr/>
          </p:nvSpPr>
          <p:spPr>
            <a:xfrm>
              <a:off x="5480121" y="3047308"/>
              <a:ext cx="168275" cy="345186"/>
            </a:xfrm>
            <a:prstGeom prst="rect">
              <a:avLst/>
            </a:prstGeom>
          </p:spPr>
          <p:txBody>
            <a:bodyPr lIns="0" tIns="0" rIns="0" bIns="0" rtlCol="0" anchor="t">
              <a:spAutoFit/>
            </a:bodyPr>
            <a:lstStyle/>
            <a:p>
              <a:pPr algn="ctr">
                <a:lnSpc>
                  <a:spcPts val="2034"/>
                </a:lnSpc>
                <a:spcBef>
                  <a:spcPct val="0"/>
                </a:spcBef>
              </a:pPr>
              <a:r>
                <a:rPr lang="en-US" sz="1800" spc="-36">
                  <a:solidFill>
                    <a:srgbClr val="000000"/>
                  </a:solidFill>
                  <a:latin typeface="Open Sans 3"/>
                  <a:ea typeface="Open Sans 3"/>
                  <a:cs typeface="Open Sans 3"/>
                  <a:sym typeface="Open Sans 3"/>
                </a:rPr>
                <a:t>3</a:t>
              </a:r>
            </a:p>
          </p:txBody>
        </p:sp>
        <p:sp>
          <p:nvSpPr>
            <p:cNvPr id="42" name="TextBox 42"/>
            <p:cNvSpPr txBox="1"/>
            <p:nvPr/>
          </p:nvSpPr>
          <p:spPr>
            <a:xfrm>
              <a:off x="7820096" y="3047308"/>
              <a:ext cx="168275" cy="345186"/>
            </a:xfrm>
            <a:prstGeom prst="rect">
              <a:avLst/>
            </a:prstGeom>
          </p:spPr>
          <p:txBody>
            <a:bodyPr lIns="0" tIns="0" rIns="0" bIns="0" rtlCol="0" anchor="t">
              <a:spAutoFit/>
            </a:bodyPr>
            <a:lstStyle/>
            <a:p>
              <a:pPr algn="ctr">
                <a:lnSpc>
                  <a:spcPts val="2034"/>
                </a:lnSpc>
                <a:spcBef>
                  <a:spcPct val="0"/>
                </a:spcBef>
              </a:pPr>
              <a:r>
                <a:rPr lang="en-US" sz="1800" spc="-36">
                  <a:solidFill>
                    <a:srgbClr val="000000"/>
                  </a:solidFill>
                  <a:latin typeface="Open Sans 3"/>
                  <a:ea typeface="Open Sans 3"/>
                  <a:cs typeface="Open Sans 3"/>
                  <a:sym typeface="Open Sans 3"/>
                </a:rPr>
                <a:t>4</a:t>
              </a:r>
            </a:p>
          </p:txBody>
        </p:sp>
        <p:sp>
          <p:nvSpPr>
            <p:cNvPr id="43" name="TextBox 43"/>
            <p:cNvSpPr txBox="1"/>
            <p:nvPr/>
          </p:nvSpPr>
          <p:spPr>
            <a:xfrm>
              <a:off x="10160071" y="3047308"/>
              <a:ext cx="168275" cy="345186"/>
            </a:xfrm>
            <a:prstGeom prst="rect">
              <a:avLst/>
            </a:prstGeom>
          </p:spPr>
          <p:txBody>
            <a:bodyPr lIns="0" tIns="0" rIns="0" bIns="0" rtlCol="0" anchor="t">
              <a:spAutoFit/>
            </a:bodyPr>
            <a:lstStyle/>
            <a:p>
              <a:pPr algn="ctr">
                <a:lnSpc>
                  <a:spcPts val="2034"/>
                </a:lnSpc>
                <a:spcBef>
                  <a:spcPct val="0"/>
                </a:spcBef>
              </a:pPr>
              <a:r>
                <a:rPr lang="en-US" sz="1800" spc="-36">
                  <a:solidFill>
                    <a:srgbClr val="000000"/>
                  </a:solidFill>
                  <a:latin typeface="Open Sans 3"/>
                  <a:ea typeface="Open Sans 3"/>
                  <a:cs typeface="Open Sans 3"/>
                  <a:sym typeface="Open Sans 3"/>
                </a:rPr>
                <a:t>5</a:t>
              </a:r>
            </a:p>
          </p:txBody>
        </p:sp>
      </p:grpSp>
      <p:sp>
        <p:nvSpPr>
          <p:cNvPr id="44" name="TextBox 44"/>
          <p:cNvSpPr txBox="1"/>
          <p:nvPr/>
        </p:nvSpPr>
        <p:spPr>
          <a:xfrm>
            <a:off x="5681664" y="664090"/>
            <a:ext cx="10207783" cy="771525"/>
          </a:xfrm>
          <a:prstGeom prst="rect">
            <a:avLst/>
          </a:prstGeom>
        </p:spPr>
        <p:txBody>
          <a:bodyPr lIns="0" tIns="0" rIns="0" bIns="0" rtlCol="0" anchor="t">
            <a:spAutoFit/>
          </a:bodyPr>
          <a:lstStyle/>
          <a:p>
            <a:pPr algn="l">
              <a:lnSpc>
                <a:spcPts val="6300"/>
              </a:lnSpc>
            </a:pPr>
            <a:r>
              <a:rPr lang="en-US" sz="4500" b="1" spc="-270">
                <a:solidFill>
                  <a:srgbClr val="000000"/>
                </a:solidFill>
                <a:latin typeface="Open Sans 1 Ultra-Bold"/>
                <a:ea typeface="Open Sans 1 Ultra-Bold"/>
                <a:cs typeface="Open Sans 1 Ultra-Bold"/>
                <a:sym typeface="Open Sans 1 Ultra-Bold"/>
              </a:rPr>
              <a:t>RATING FRIENDSHIP</a:t>
            </a:r>
          </a:p>
        </p:txBody>
      </p:sp>
      <p:sp>
        <p:nvSpPr>
          <p:cNvPr id="45" name="TextBox 45"/>
          <p:cNvSpPr txBox="1"/>
          <p:nvPr/>
        </p:nvSpPr>
        <p:spPr>
          <a:xfrm>
            <a:off x="5706306" y="1816579"/>
            <a:ext cx="9662876" cy="612902"/>
          </a:xfrm>
          <a:prstGeom prst="rect">
            <a:avLst/>
          </a:prstGeom>
        </p:spPr>
        <p:txBody>
          <a:bodyPr lIns="0" tIns="0" rIns="0" bIns="0" rtlCol="0" anchor="t">
            <a:spAutoFit/>
          </a:bodyPr>
          <a:lstStyle/>
          <a:p>
            <a:pPr algn="l">
              <a:lnSpc>
                <a:spcPts val="2463"/>
              </a:lnSpc>
            </a:pPr>
            <a:r>
              <a:rPr lang="en-US" sz="2199" b="1" spc="-87">
                <a:solidFill>
                  <a:srgbClr val="000000"/>
                </a:solidFill>
                <a:latin typeface="Open Sans 1 Bold"/>
                <a:ea typeface="Open Sans 1 Bold"/>
                <a:cs typeface="Open Sans 1 Bold"/>
                <a:sym typeface="Open Sans 1 Bold"/>
              </a:rPr>
              <a:t>Here is how to help young people rate each part of their friendships so they can reflect on what’s working well and what could be improved.</a:t>
            </a:r>
          </a:p>
        </p:txBody>
      </p:sp>
      <p:sp>
        <p:nvSpPr>
          <p:cNvPr id="46" name="TextBox 46"/>
          <p:cNvSpPr txBox="1"/>
          <p:nvPr/>
        </p:nvSpPr>
        <p:spPr>
          <a:xfrm>
            <a:off x="5681664" y="3745055"/>
            <a:ext cx="6044256" cy="388596"/>
          </a:xfrm>
          <a:prstGeom prst="rect">
            <a:avLst/>
          </a:prstGeom>
        </p:spPr>
        <p:txBody>
          <a:bodyPr lIns="0" tIns="0" rIns="0" bIns="0" rtlCol="0" anchor="t">
            <a:spAutoFit/>
          </a:bodyPr>
          <a:lstStyle/>
          <a:p>
            <a:pPr algn="l">
              <a:lnSpc>
                <a:spcPts val="3029"/>
              </a:lnSpc>
            </a:pPr>
            <a:r>
              <a:rPr lang="en-US" sz="2634" b="1" spc="-173">
                <a:solidFill>
                  <a:srgbClr val="385E9D"/>
                </a:solidFill>
                <a:latin typeface="Open Sans 1 Ultra-Bold"/>
                <a:ea typeface="Open Sans 1 Ultra-Bold"/>
                <a:cs typeface="Open Sans 1 Ultra-Bold"/>
                <a:sym typeface="Open Sans 1 Ultra-Bold"/>
              </a:rPr>
              <a:t>The Friendship Quality Scale - Ratings</a:t>
            </a:r>
          </a:p>
        </p:txBody>
      </p:sp>
      <p:sp>
        <p:nvSpPr>
          <p:cNvPr id="47" name="TextBox 47"/>
          <p:cNvSpPr txBox="1"/>
          <p:nvPr/>
        </p:nvSpPr>
        <p:spPr>
          <a:xfrm>
            <a:off x="5681664" y="4222365"/>
            <a:ext cx="11568111" cy="2221103"/>
          </a:xfrm>
          <a:prstGeom prst="rect">
            <a:avLst/>
          </a:prstGeom>
        </p:spPr>
        <p:txBody>
          <a:bodyPr lIns="0" tIns="0" rIns="0" bIns="0" rtlCol="0" anchor="t">
            <a:spAutoFit/>
          </a:bodyPr>
          <a:lstStyle/>
          <a:p>
            <a:pPr marL="474979" lvl="1" indent="-237490" algn="l">
              <a:lnSpc>
                <a:spcPts val="2925"/>
              </a:lnSpc>
              <a:buFont typeface="Arial"/>
              <a:buChar char="•"/>
            </a:pPr>
            <a:r>
              <a:rPr lang="en-US" sz="2199" b="1" spc="-43">
                <a:solidFill>
                  <a:srgbClr val="000000"/>
                </a:solidFill>
                <a:latin typeface="Open Sans 3 Bold"/>
                <a:ea typeface="Open Sans 3 Bold"/>
                <a:cs typeface="Open Sans 3 Bold"/>
                <a:sym typeface="Open Sans 3 Bold"/>
              </a:rPr>
              <a:t>Companionship: </a:t>
            </a:r>
            <a:r>
              <a:rPr lang="en-US" sz="2199" spc="-43">
                <a:solidFill>
                  <a:srgbClr val="000000"/>
                </a:solidFill>
                <a:latin typeface="Open Sans 3"/>
                <a:ea typeface="Open Sans 3"/>
                <a:cs typeface="Open Sans 3"/>
                <a:sym typeface="Open Sans 3"/>
              </a:rPr>
              <a:t>You enjoy spending time together doing the same things</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Conflict:</a:t>
            </a:r>
            <a:r>
              <a:rPr lang="en-US" sz="2199" spc="-43">
                <a:solidFill>
                  <a:srgbClr val="000000"/>
                </a:solidFill>
                <a:latin typeface="Open Sans 3"/>
                <a:ea typeface="Open Sans 3"/>
                <a:cs typeface="Open Sans 3"/>
                <a:sym typeface="Open Sans 3"/>
              </a:rPr>
              <a:t> You rarely fall out, but if you do, you settle disagreements quickly</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Closeness:</a:t>
            </a:r>
            <a:r>
              <a:rPr lang="en-US" sz="2199" spc="-43">
                <a:solidFill>
                  <a:srgbClr val="000000"/>
                </a:solidFill>
                <a:latin typeface="Open Sans 3"/>
                <a:ea typeface="Open Sans 3"/>
                <a:cs typeface="Open Sans 3"/>
                <a:sym typeface="Open Sans 3"/>
              </a:rPr>
              <a:t> You tell each other everything and have a strong intimate bond.</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Support: </a:t>
            </a:r>
            <a:r>
              <a:rPr lang="en-US" sz="2199" spc="-43">
                <a:solidFill>
                  <a:srgbClr val="000000"/>
                </a:solidFill>
                <a:latin typeface="Open Sans 3"/>
                <a:ea typeface="Open Sans 3"/>
                <a:cs typeface="Open Sans 3"/>
                <a:sym typeface="Open Sans 3"/>
              </a:rPr>
              <a:t>You’re always there to help and support each other, no matter what.</a:t>
            </a:r>
          </a:p>
          <a:p>
            <a:pPr marL="474979" lvl="1" indent="-237490" algn="l">
              <a:lnSpc>
                <a:spcPts val="2925"/>
              </a:lnSpc>
              <a:buFont typeface="Arial"/>
              <a:buChar char="•"/>
            </a:pPr>
            <a:r>
              <a:rPr lang="en-US" sz="2199" spc="-43">
                <a:solidFill>
                  <a:srgbClr val="000000"/>
                </a:solidFill>
                <a:latin typeface="Open Sans 3"/>
                <a:ea typeface="Open Sans 3"/>
                <a:cs typeface="Open Sans 3"/>
                <a:sym typeface="Open Sans 3"/>
              </a:rPr>
              <a:t> </a:t>
            </a:r>
            <a:r>
              <a:rPr lang="en-US" sz="2199" b="1" spc="-43">
                <a:solidFill>
                  <a:srgbClr val="000000"/>
                </a:solidFill>
                <a:latin typeface="Open Sans 3 Bold"/>
                <a:ea typeface="Open Sans 3 Bold"/>
                <a:cs typeface="Open Sans 3 Bold"/>
                <a:sym typeface="Open Sans 3 Bold"/>
              </a:rPr>
              <a:t>Security:</a:t>
            </a:r>
            <a:r>
              <a:rPr lang="en-US" sz="2199" spc="-43">
                <a:solidFill>
                  <a:srgbClr val="000000"/>
                </a:solidFill>
                <a:latin typeface="Open Sans 3"/>
                <a:ea typeface="Open Sans 3"/>
                <a:cs typeface="Open Sans 3"/>
                <a:sym typeface="Open Sans 3"/>
              </a:rPr>
              <a:t> You ALWAYS trust each other 100%, feel safe and can rely on each other to have their back.</a:t>
            </a:r>
          </a:p>
        </p:txBody>
      </p:sp>
      <p:sp>
        <p:nvSpPr>
          <p:cNvPr id="48" name="TextBox 48"/>
          <p:cNvSpPr txBox="1"/>
          <p:nvPr/>
        </p:nvSpPr>
        <p:spPr>
          <a:xfrm>
            <a:off x="5681664" y="2791431"/>
            <a:ext cx="11771448" cy="629158"/>
          </a:xfrm>
          <a:prstGeom prst="rect">
            <a:avLst/>
          </a:prstGeom>
        </p:spPr>
        <p:txBody>
          <a:bodyPr lIns="0" tIns="0" rIns="0" bIns="0" rtlCol="0" anchor="t">
            <a:spAutoFit/>
          </a:bodyPr>
          <a:lstStyle/>
          <a:p>
            <a:pPr algn="l">
              <a:lnSpc>
                <a:spcPts val="2485"/>
              </a:lnSpc>
              <a:spcBef>
                <a:spcPct val="0"/>
              </a:spcBef>
            </a:pPr>
            <a:r>
              <a:rPr lang="en-US" sz="2199" spc="-43">
                <a:solidFill>
                  <a:srgbClr val="000000"/>
                </a:solidFill>
                <a:latin typeface="Open Sans 3"/>
                <a:ea typeface="Open Sans 3"/>
                <a:cs typeface="Open Sans 3"/>
                <a:sym typeface="Open Sans 3"/>
              </a:rPr>
              <a:t>Young people can complete this quiz at the start of the challenge and repeat it at the end, allowing you to compare their scores and see how their friendships have developed over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477240"/>
            <a:ext cx="8316774" cy="0"/>
          </a:xfrm>
          <a:prstGeom prst="line">
            <a:avLst/>
          </a:prstGeom>
          <a:ln w="47625" cap="rnd">
            <a:solidFill>
              <a:srgbClr val="48A23F"/>
            </a:solidFill>
            <a:prstDash val="solid"/>
            <a:headEnd type="none" w="sm" len="sm"/>
            <a:tailEnd type="arrow" w="med" len="sm"/>
          </a:ln>
        </p:spPr>
        <p:txBody>
          <a:bodyPr/>
          <a:lstStyle/>
          <a:p>
            <a:endParaRPr lang="en-GB"/>
          </a:p>
        </p:txBody>
      </p:sp>
      <p:grpSp>
        <p:nvGrpSpPr>
          <p:cNvPr id="3" name="Group 3"/>
          <p:cNvGrpSpPr>
            <a:grpSpLocks noChangeAspect="1"/>
          </p:cNvGrpSpPr>
          <p:nvPr/>
        </p:nvGrpSpPr>
        <p:grpSpPr>
          <a:xfrm rot="-3999992">
            <a:off x="-925014" y="8198368"/>
            <a:ext cx="1422064" cy="1422064"/>
            <a:chOff x="0" y="0"/>
            <a:chExt cx="6350000" cy="6350000"/>
          </a:xfrm>
        </p:grpSpPr>
        <p:sp>
          <p:nvSpPr>
            <p:cNvPr id="4" name="Freeform 4"/>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48A23F"/>
            </a:solidFill>
          </p:spPr>
          <p:txBody>
            <a:bodyPr/>
            <a:lstStyle/>
            <a:p>
              <a:endParaRPr lang="en-GB"/>
            </a:p>
          </p:txBody>
        </p:sp>
      </p:grpSp>
      <p:sp>
        <p:nvSpPr>
          <p:cNvPr id="5" name="Freeform 5"/>
          <p:cNvSpPr/>
          <p:nvPr/>
        </p:nvSpPr>
        <p:spPr>
          <a:xfrm rot="-3999992">
            <a:off x="-1083069" y="9203931"/>
            <a:ext cx="2166137" cy="2166137"/>
          </a:xfrm>
          <a:custGeom>
            <a:avLst/>
            <a:gdLst/>
            <a:ahLst/>
            <a:cxnLst/>
            <a:rect l="l" t="t" r="r" b="b"/>
            <a:pathLst>
              <a:path w="2166137" h="2166137">
                <a:moveTo>
                  <a:pt x="0" y="0"/>
                </a:moveTo>
                <a:lnTo>
                  <a:pt x="2166138" y="0"/>
                </a:lnTo>
                <a:lnTo>
                  <a:pt x="2166138" y="2166138"/>
                </a:lnTo>
                <a:lnTo>
                  <a:pt x="0" y="216613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6" name="Group 6"/>
          <p:cNvGrpSpPr>
            <a:grpSpLocks noChangeAspect="1"/>
          </p:cNvGrpSpPr>
          <p:nvPr/>
        </p:nvGrpSpPr>
        <p:grpSpPr>
          <a:xfrm rot="-3999992">
            <a:off x="266033" y="8375292"/>
            <a:ext cx="577691" cy="577691"/>
            <a:chOff x="0" y="0"/>
            <a:chExt cx="6350000" cy="6350000"/>
          </a:xfrm>
        </p:grpSpPr>
        <p:sp>
          <p:nvSpPr>
            <p:cNvPr id="7" name="Freeform 7"/>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3D03E"/>
            </a:solidFill>
          </p:spPr>
          <p:txBody>
            <a:bodyPr/>
            <a:lstStyle/>
            <a:p>
              <a:endParaRPr lang="en-GB"/>
            </a:p>
          </p:txBody>
        </p:sp>
      </p:grpSp>
      <p:sp>
        <p:nvSpPr>
          <p:cNvPr id="8" name="Freeform 8"/>
          <p:cNvSpPr/>
          <p:nvPr/>
        </p:nvSpPr>
        <p:spPr>
          <a:xfrm>
            <a:off x="934507" y="4681801"/>
            <a:ext cx="6638509" cy="3990339"/>
          </a:xfrm>
          <a:custGeom>
            <a:avLst/>
            <a:gdLst/>
            <a:ahLst/>
            <a:cxnLst/>
            <a:rect l="l" t="t" r="r" b="b"/>
            <a:pathLst>
              <a:path w="6638509" h="3990339">
                <a:moveTo>
                  <a:pt x="0" y="0"/>
                </a:moveTo>
                <a:lnTo>
                  <a:pt x="6638510" y="0"/>
                </a:lnTo>
                <a:lnTo>
                  <a:pt x="6638510" y="3990339"/>
                </a:lnTo>
                <a:lnTo>
                  <a:pt x="0" y="3990339"/>
                </a:lnTo>
                <a:lnTo>
                  <a:pt x="0" y="0"/>
                </a:lnTo>
                <a:close/>
              </a:path>
            </a:pathLst>
          </a:custGeom>
          <a:blipFill>
            <a:blip r:embed="rId5"/>
            <a:stretch>
              <a:fillRect/>
            </a:stretch>
          </a:blipFill>
        </p:spPr>
        <p:txBody>
          <a:bodyPr/>
          <a:lstStyle/>
          <a:p>
            <a:endParaRPr lang="en-GB"/>
          </a:p>
        </p:txBody>
      </p:sp>
      <p:sp>
        <p:nvSpPr>
          <p:cNvPr id="9" name="Freeform 9"/>
          <p:cNvSpPr/>
          <p:nvPr/>
        </p:nvSpPr>
        <p:spPr>
          <a:xfrm>
            <a:off x="7931478" y="4681801"/>
            <a:ext cx="3349248" cy="1792142"/>
          </a:xfrm>
          <a:custGeom>
            <a:avLst/>
            <a:gdLst/>
            <a:ahLst/>
            <a:cxnLst/>
            <a:rect l="l" t="t" r="r" b="b"/>
            <a:pathLst>
              <a:path w="3349248" h="1792142">
                <a:moveTo>
                  <a:pt x="0" y="0"/>
                </a:moveTo>
                <a:lnTo>
                  <a:pt x="3349248" y="0"/>
                </a:lnTo>
                <a:lnTo>
                  <a:pt x="3349248" y="1792142"/>
                </a:lnTo>
                <a:lnTo>
                  <a:pt x="0" y="1792142"/>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000125" y="715240"/>
            <a:ext cx="8913179" cy="762000"/>
          </a:xfrm>
          <a:prstGeom prst="rect">
            <a:avLst/>
          </a:prstGeom>
        </p:spPr>
        <p:txBody>
          <a:bodyPr lIns="0" tIns="0" rIns="0" bIns="0" rtlCol="0" anchor="t">
            <a:spAutoFit/>
          </a:bodyPr>
          <a:lstStyle/>
          <a:p>
            <a:pPr algn="l">
              <a:lnSpc>
                <a:spcPts val="6299"/>
              </a:lnSpc>
            </a:pPr>
            <a:r>
              <a:rPr lang="en-US" sz="4500" b="1" spc="-270">
                <a:solidFill>
                  <a:srgbClr val="000000"/>
                </a:solidFill>
                <a:latin typeface="Open Sans 1 Ultra-Bold"/>
                <a:ea typeface="Open Sans 1 Ultra-Bold"/>
                <a:cs typeface="Open Sans 1 Ultra-Bold"/>
                <a:sym typeface="Open Sans 1 Ultra-Bold"/>
              </a:rPr>
              <a:t>EXAMPLE FRIENDSHIP SCORES</a:t>
            </a:r>
          </a:p>
        </p:txBody>
      </p:sp>
      <p:sp>
        <p:nvSpPr>
          <p:cNvPr id="11" name="TextBox 11"/>
          <p:cNvSpPr txBox="1"/>
          <p:nvPr/>
        </p:nvSpPr>
        <p:spPr>
          <a:xfrm>
            <a:off x="1000125" y="1878149"/>
            <a:ext cx="16230600" cy="2441702"/>
          </a:xfrm>
          <a:prstGeom prst="rect">
            <a:avLst/>
          </a:prstGeom>
        </p:spPr>
        <p:txBody>
          <a:bodyPr lIns="0" tIns="0" rIns="0" bIns="0" rtlCol="0" anchor="t">
            <a:spAutoFit/>
          </a:bodyPr>
          <a:lstStyle/>
          <a:p>
            <a:pPr algn="l">
              <a:lnSpc>
                <a:spcPts val="2463"/>
              </a:lnSpc>
            </a:pPr>
            <a:r>
              <a:rPr lang="en-US" sz="2199" spc="-87">
                <a:solidFill>
                  <a:srgbClr val="000000"/>
                </a:solidFill>
                <a:latin typeface="Open Sans 1"/>
                <a:ea typeface="Open Sans 1"/>
                <a:cs typeface="Open Sans 1"/>
                <a:sym typeface="Open Sans 1"/>
              </a:rPr>
              <a:t>Using the data:</a:t>
            </a:r>
          </a:p>
          <a:p>
            <a:pPr marL="474979" lvl="1" indent="-237490" algn="l">
              <a:lnSpc>
                <a:spcPts val="2463"/>
              </a:lnSpc>
              <a:buAutoNum type="arabicPeriod"/>
            </a:pPr>
            <a:r>
              <a:rPr lang="en-US" sz="2199" spc="-87">
                <a:solidFill>
                  <a:srgbClr val="000000"/>
                </a:solidFill>
                <a:latin typeface="Open Sans 1"/>
                <a:ea typeface="Open Sans 1"/>
                <a:cs typeface="Open Sans 1"/>
                <a:sym typeface="Open Sans 1"/>
              </a:rPr>
              <a:t> Take all the Before scores for each individual young person and sum them.</a:t>
            </a:r>
          </a:p>
          <a:p>
            <a:pPr marL="474979" lvl="1" indent="-237490" algn="l">
              <a:lnSpc>
                <a:spcPts val="2463"/>
              </a:lnSpc>
              <a:buAutoNum type="arabicPeriod"/>
            </a:pPr>
            <a:r>
              <a:rPr lang="en-US" sz="2199" spc="-87">
                <a:solidFill>
                  <a:srgbClr val="000000"/>
                </a:solidFill>
                <a:latin typeface="Open Sans 1"/>
                <a:ea typeface="Open Sans 1"/>
                <a:cs typeface="Open Sans 1"/>
                <a:sym typeface="Open Sans 1"/>
              </a:rPr>
              <a:t> Take all the After scores for each individual young person and sum them.</a:t>
            </a:r>
          </a:p>
          <a:p>
            <a:pPr marL="474979" lvl="1" indent="-237490" algn="l">
              <a:lnSpc>
                <a:spcPts val="2463"/>
              </a:lnSpc>
              <a:buAutoNum type="arabicPeriod"/>
            </a:pPr>
            <a:r>
              <a:rPr lang="en-US" sz="2199" spc="-87">
                <a:solidFill>
                  <a:srgbClr val="000000"/>
                </a:solidFill>
                <a:latin typeface="Open Sans 1"/>
                <a:ea typeface="Open Sans 1"/>
                <a:cs typeface="Open Sans 1"/>
                <a:sym typeface="Open Sans 1"/>
              </a:rPr>
              <a:t> Use a bar chart (side-by-side bar chart) to give a quick visual snapshot of progress.</a:t>
            </a:r>
          </a:p>
          <a:p>
            <a:pPr algn="l">
              <a:lnSpc>
                <a:spcPts val="2463"/>
              </a:lnSpc>
            </a:pPr>
            <a:endParaRPr lang="en-US" sz="2199" spc="-87">
              <a:solidFill>
                <a:srgbClr val="000000"/>
              </a:solidFill>
              <a:latin typeface="Open Sans 1"/>
              <a:ea typeface="Open Sans 1"/>
              <a:cs typeface="Open Sans 1"/>
              <a:sym typeface="Open Sans 1"/>
            </a:endParaRPr>
          </a:p>
          <a:p>
            <a:pPr algn="l">
              <a:lnSpc>
                <a:spcPts val="2463"/>
              </a:lnSpc>
            </a:pPr>
            <a:r>
              <a:rPr lang="en-US" sz="2199" spc="-87">
                <a:solidFill>
                  <a:srgbClr val="000000"/>
                </a:solidFill>
                <a:latin typeface="Open Sans 1"/>
                <a:ea typeface="Open Sans 1"/>
                <a:cs typeface="Open Sans 1"/>
                <a:sym typeface="Open Sans 1"/>
              </a:rPr>
              <a:t>This method of analysing the data is the best option because it gives insight into overall friendship growth without overwhelming detail.</a:t>
            </a:r>
          </a:p>
          <a:p>
            <a:pPr algn="l">
              <a:lnSpc>
                <a:spcPts val="2463"/>
              </a:lnSpc>
            </a:pPr>
            <a:endParaRPr lang="en-US" sz="2199" spc="-87">
              <a:solidFill>
                <a:srgbClr val="000000"/>
              </a:solidFill>
              <a:latin typeface="Open Sans 1"/>
              <a:ea typeface="Open Sans 1"/>
              <a:cs typeface="Open Sans 1"/>
              <a:sym typeface="Open Sans 1"/>
            </a:endParaRPr>
          </a:p>
          <a:p>
            <a:pPr algn="l">
              <a:lnSpc>
                <a:spcPts val="2463"/>
              </a:lnSpc>
            </a:pPr>
            <a:r>
              <a:rPr lang="en-US" sz="2199" i="1" spc="-87">
                <a:solidFill>
                  <a:srgbClr val="000000"/>
                </a:solidFill>
                <a:latin typeface="Open Sans 1 Italics"/>
                <a:ea typeface="Open Sans 1 Italics"/>
                <a:cs typeface="Open Sans 1 Italics"/>
                <a:sym typeface="Open Sans 1 Italics"/>
              </a:rPr>
              <a:t>Example Graph with data from 5 Young People- Before and After:</a:t>
            </a:r>
          </a:p>
        </p:txBody>
      </p:sp>
      <p:sp>
        <p:nvSpPr>
          <p:cNvPr id="12" name="TextBox 12"/>
          <p:cNvSpPr txBox="1"/>
          <p:nvPr/>
        </p:nvSpPr>
        <p:spPr>
          <a:xfrm>
            <a:off x="1028700" y="9241433"/>
            <a:ext cx="9204573" cy="254127"/>
          </a:xfrm>
          <a:prstGeom prst="rect">
            <a:avLst/>
          </a:prstGeom>
        </p:spPr>
        <p:txBody>
          <a:bodyPr lIns="0" tIns="0" rIns="0" bIns="0" rtlCol="0" anchor="t">
            <a:spAutoFit/>
          </a:bodyPr>
          <a:lstStyle/>
          <a:p>
            <a:pPr algn="ctr">
              <a:lnSpc>
                <a:spcPts val="2034"/>
              </a:lnSpc>
              <a:spcBef>
                <a:spcPct val="0"/>
              </a:spcBef>
            </a:pPr>
            <a:r>
              <a:rPr lang="en-US" sz="1800" i="1" spc="-36">
                <a:solidFill>
                  <a:srgbClr val="000000"/>
                </a:solidFill>
                <a:latin typeface="Open Sans 3 Italics"/>
                <a:ea typeface="Open Sans 3 Italics"/>
                <a:cs typeface="Open Sans 3 Italics"/>
                <a:sym typeface="Open Sans 3 Italics"/>
              </a:rPr>
              <a:t>*You can use the names of the young people, or make the data anonymous by numbering them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2597323">
            <a:off x="4010477" y="5854688"/>
            <a:ext cx="1696519" cy="1696519"/>
            <a:chOff x="0" y="0"/>
            <a:chExt cx="6350000" cy="6350000"/>
          </a:xfrm>
        </p:grpSpPr>
        <p:sp>
          <p:nvSpPr>
            <p:cNvPr id="3" name="Freeform 3"/>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68D2E"/>
            </a:solidFill>
          </p:spPr>
          <p:txBody>
            <a:bodyPr/>
            <a:lstStyle/>
            <a:p>
              <a:endParaRPr lang="en-GB"/>
            </a:p>
          </p:txBody>
        </p:sp>
      </p:grpSp>
      <p:grpSp>
        <p:nvGrpSpPr>
          <p:cNvPr id="4" name="Group 4"/>
          <p:cNvGrpSpPr>
            <a:grpSpLocks noChangeAspect="1"/>
          </p:cNvGrpSpPr>
          <p:nvPr/>
        </p:nvGrpSpPr>
        <p:grpSpPr>
          <a:xfrm rot="1032521">
            <a:off x="12079507" y="2752190"/>
            <a:ext cx="1696519" cy="1696519"/>
            <a:chOff x="0" y="0"/>
            <a:chExt cx="6350000" cy="6350000"/>
          </a:xfrm>
        </p:grpSpPr>
        <p:sp>
          <p:nvSpPr>
            <p:cNvPr id="5" name="Freeform 5"/>
            <p:cNvSpPr/>
            <p:nvPr/>
          </p:nvSpPr>
          <p:spPr>
            <a:xfrm>
              <a:off x="-14231" y="-32"/>
              <a:ext cx="6378462" cy="6350064"/>
            </a:xfrm>
            <a:custGeom>
              <a:avLst/>
              <a:gdLst/>
              <a:ahLst/>
              <a:cxnLst/>
              <a:rect l="l" t="t" r="r" b="b"/>
              <a:pathLst>
                <a:path w="6378462" h="6350064">
                  <a:moveTo>
                    <a:pt x="3189231" y="32"/>
                  </a:moveTo>
                  <a:lnTo>
                    <a:pt x="3189231" y="32"/>
                  </a:lnTo>
                  <a:cubicBezTo>
                    <a:pt x="2051530" y="-5056"/>
                    <a:pt x="998068" y="598980"/>
                    <a:pt x="427743" y="1583419"/>
                  </a:cubicBezTo>
                  <a:cubicBezTo>
                    <a:pt x="-142581" y="2567857"/>
                    <a:pt x="-142581" y="3782207"/>
                    <a:pt x="427743" y="4766645"/>
                  </a:cubicBezTo>
                  <a:cubicBezTo>
                    <a:pt x="998068" y="5751084"/>
                    <a:pt x="2051530" y="6355120"/>
                    <a:pt x="3189231" y="6350032"/>
                  </a:cubicBezTo>
                  <a:cubicBezTo>
                    <a:pt x="4326932" y="6355120"/>
                    <a:pt x="5380395" y="5751084"/>
                    <a:pt x="5950719" y="4766645"/>
                  </a:cubicBezTo>
                  <a:cubicBezTo>
                    <a:pt x="6521043" y="3782207"/>
                    <a:pt x="6521043" y="2567857"/>
                    <a:pt x="5950719" y="1583419"/>
                  </a:cubicBezTo>
                  <a:cubicBezTo>
                    <a:pt x="5380395" y="598980"/>
                    <a:pt x="4326932" y="-5056"/>
                    <a:pt x="3189231" y="32"/>
                  </a:cubicBezTo>
                  <a:close/>
                </a:path>
              </a:pathLst>
            </a:custGeom>
            <a:solidFill>
              <a:srgbClr val="FAD42A"/>
            </a:solidFill>
          </p:spPr>
          <p:txBody>
            <a:bodyPr/>
            <a:lstStyle/>
            <a:p>
              <a:endParaRPr lang="en-GB"/>
            </a:p>
          </p:txBody>
        </p:sp>
      </p:grpSp>
      <p:sp>
        <p:nvSpPr>
          <p:cNvPr id="6" name="Freeform 6"/>
          <p:cNvSpPr/>
          <p:nvPr/>
        </p:nvSpPr>
        <p:spPr>
          <a:xfrm rot="2334797">
            <a:off x="11440725" y="3302308"/>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grpSp>
        <p:nvGrpSpPr>
          <p:cNvPr id="7" name="Group 7"/>
          <p:cNvGrpSpPr/>
          <p:nvPr/>
        </p:nvGrpSpPr>
        <p:grpSpPr>
          <a:xfrm>
            <a:off x="3455289" y="3600450"/>
            <a:ext cx="11377422" cy="3086100"/>
            <a:chOff x="0" y="0"/>
            <a:chExt cx="2996523" cy="812800"/>
          </a:xfrm>
        </p:grpSpPr>
        <p:sp>
          <p:nvSpPr>
            <p:cNvPr id="8" name="Freeform 8"/>
            <p:cNvSpPr/>
            <p:nvPr/>
          </p:nvSpPr>
          <p:spPr>
            <a:xfrm>
              <a:off x="0" y="0"/>
              <a:ext cx="2996523" cy="812800"/>
            </a:xfrm>
            <a:custGeom>
              <a:avLst/>
              <a:gdLst/>
              <a:ahLst/>
              <a:cxnLst/>
              <a:rect l="l" t="t" r="r" b="b"/>
              <a:pathLst>
                <a:path w="2996523" h="812800">
                  <a:moveTo>
                    <a:pt x="0" y="0"/>
                  </a:moveTo>
                  <a:lnTo>
                    <a:pt x="2996523" y="0"/>
                  </a:lnTo>
                  <a:lnTo>
                    <a:pt x="2996523" y="812800"/>
                  </a:lnTo>
                  <a:lnTo>
                    <a:pt x="0" y="812800"/>
                  </a:lnTo>
                  <a:close/>
                </a:path>
              </a:pathLst>
            </a:custGeom>
            <a:solidFill>
              <a:srgbClr val="DC592A"/>
            </a:solidFill>
          </p:spPr>
          <p:txBody>
            <a:bodyPr/>
            <a:lstStyle/>
            <a:p>
              <a:endParaRPr lang="en-GB"/>
            </a:p>
          </p:txBody>
        </p:sp>
        <p:sp>
          <p:nvSpPr>
            <p:cNvPr id="9" name="TextBox 9"/>
            <p:cNvSpPr txBox="1"/>
            <p:nvPr/>
          </p:nvSpPr>
          <p:spPr>
            <a:xfrm>
              <a:off x="0" y="57150"/>
              <a:ext cx="2996523" cy="755650"/>
            </a:xfrm>
            <a:prstGeom prst="rect">
              <a:avLst/>
            </a:prstGeom>
          </p:spPr>
          <p:txBody>
            <a:bodyPr lIns="50800" tIns="50800" rIns="50800" bIns="50800" rtlCol="0" anchor="ctr"/>
            <a:lstStyle/>
            <a:p>
              <a:pPr algn="ctr">
                <a:lnSpc>
                  <a:spcPts val="2482"/>
                </a:lnSpc>
              </a:pPr>
              <a:endParaRPr/>
            </a:p>
          </p:txBody>
        </p:sp>
      </p:grpSp>
      <p:sp>
        <p:nvSpPr>
          <p:cNvPr id="10" name="Freeform 10"/>
          <p:cNvSpPr/>
          <p:nvPr/>
        </p:nvSpPr>
        <p:spPr>
          <a:xfrm rot="3899599">
            <a:off x="3352920" y="5969373"/>
            <a:ext cx="1112782" cy="1112782"/>
          </a:xfrm>
          <a:custGeom>
            <a:avLst/>
            <a:gdLst/>
            <a:ahLst/>
            <a:cxnLst/>
            <a:rect l="l" t="t" r="r" b="b"/>
            <a:pathLst>
              <a:path w="1112782" h="1112782">
                <a:moveTo>
                  <a:pt x="0" y="0"/>
                </a:moveTo>
                <a:lnTo>
                  <a:pt x="1112782" y="0"/>
                </a:lnTo>
                <a:lnTo>
                  <a:pt x="1112782" y="1112783"/>
                </a:lnTo>
                <a:lnTo>
                  <a:pt x="0" y="1112783"/>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GB"/>
          </a:p>
        </p:txBody>
      </p:sp>
      <p:sp>
        <p:nvSpPr>
          <p:cNvPr id="11" name="TextBox 11"/>
          <p:cNvSpPr txBox="1"/>
          <p:nvPr/>
        </p:nvSpPr>
        <p:spPr>
          <a:xfrm>
            <a:off x="3368300" y="4077503"/>
            <a:ext cx="11551400" cy="2589997"/>
          </a:xfrm>
          <a:prstGeom prst="rect">
            <a:avLst/>
          </a:prstGeom>
        </p:spPr>
        <p:txBody>
          <a:bodyPr lIns="0" tIns="0" rIns="0" bIns="0" rtlCol="0" anchor="t">
            <a:spAutoFit/>
          </a:bodyPr>
          <a:lstStyle/>
          <a:p>
            <a:pPr algn="ctr">
              <a:lnSpc>
                <a:spcPts val="9847"/>
              </a:lnSpc>
            </a:pPr>
            <a:r>
              <a:rPr lang="en-US" sz="10703" spc="-470" dirty="0">
                <a:solidFill>
                  <a:srgbClr val="FFFFFF"/>
                </a:solidFill>
                <a:latin typeface="Open Sans 2"/>
                <a:ea typeface="Open Sans 2"/>
                <a:cs typeface="Open Sans 2"/>
                <a:sym typeface="Open Sans 2"/>
              </a:rPr>
              <a:t>RATING CONFIDENCE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2772</Words>
  <Application>Microsoft Office PowerPoint</Application>
  <PresentationFormat>Custom</PresentationFormat>
  <Paragraphs>305</Paragraphs>
  <Slides>24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Open Sans 2</vt:lpstr>
      <vt:lpstr>Arial</vt:lpstr>
      <vt:lpstr>Open Sans 3</vt:lpstr>
      <vt:lpstr>Open Sans 1 Medium</vt:lpstr>
      <vt:lpstr>Open Sans 1</vt:lpstr>
      <vt:lpstr>Open Sans 1 Ultra-Bold</vt:lpstr>
      <vt:lpstr>Open Sans 3 Bold</vt:lpstr>
      <vt:lpstr>Open Sans 3 Italics</vt:lpstr>
      <vt:lpstr>Open Sans 1 Italics</vt:lpstr>
      <vt:lpstr>Open Sans 1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in Education - Impact Documents</dc:title>
  <cp:lastModifiedBy>Nicole Ireland</cp:lastModifiedBy>
  <cp:revision>2</cp:revision>
  <dcterms:created xsi:type="dcterms:W3CDTF">2006-08-16T00:00:00Z</dcterms:created>
  <dcterms:modified xsi:type="dcterms:W3CDTF">2026-01-05T16:32:19Z</dcterms:modified>
  <dc:identifier>DAG7G3sI2_E</dc:identifier>
</cp:coreProperties>
</file>