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1" r:id="rId46"/>
    <p:sldId id="305" r:id="rId47"/>
    <p:sldId id="302" r:id="rId48"/>
    <p:sldId id="303" r:id="rId49"/>
    <p:sldId id="304" r:id="rId50"/>
  </p:sldIdLst>
  <p:sldSz cx="18288000" cy="10287000"/>
  <p:notesSz cx="6858000" cy="9144000"/>
  <p:embeddedFontLst>
    <p:embeddedFont>
      <p:font typeface="Insignia" charset="0"/>
      <p:regular r:id="rId52"/>
    </p:embeddedFont>
    <p:embeddedFont>
      <p:font typeface="Open Sans 1" panose="020B0604020202020204" charset="0"/>
      <p:regular r:id="rId53"/>
    </p:embeddedFont>
    <p:embeddedFont>
      <p:font typeface="Open Sans 2" panose="020B0604020202020204" charset="0"/>
      <p:regular r:id="rId54"/>
    </p:embeddedFont>
    <p:embeddedFont>
      <p:font typeface="Open Sans 2 Bold" panose="020B0604020202020204" charset="0"/>
      <p:regular r:id="rId55"/>
    </p:embeddedFont>
    <p:embeddedFont>
      <p:font typeface="Open Sans 2 Bold Italics" panose="020B0604020202020204" charset="0"/>
      <p:regular r:id="rId56"/>
    </p:embeddedFont>
    <p:embeddedFont>
      <p:font typeface="Open Sans 2 Medium" panose="020B0604020202020204" charset="0"/>
      <p:regular r:id="rId57"/>
    </p:embeddedFont>
    <p:embeddedFont>
      <p:font typeface="Open Sans 2 Semi-Bold" panose="020B0604020202020204" charset="0"/>
      <p:regular r:id="rId58"/>
    </p:embeddedFont>
    <p:embeddedFont>
      <p:font typeface="Open Sans 2 Ultra-Bold" panose="020B0604020202020204" charset="0"/>
      <p:regular r:id="rId59"/>
    </p:embeddedFont>
    <p:embeddedFont>
      <p:font typeface="Open Sans 3" panose="020B0604020202020204" charset="0"/>
      <p:regular r:id="rId60"/>
    </p:embeddedFont>
    <p:embeddedFont>
      <p:font typeface="Open Sans 3 Bold" panose="020B0604020202020204" charset="0"/>
      <p:regular r:id="rId61"/>
    </p:embeddedFont>
    <p:embeddedFont>
      <p:font typeface="Open Sans 3 Ultra-Bold" panose="020B0604020202020204" charset="0"/>
      <p:regular r:id="rId62"/>
    </p:embeddedFont>
    <p:embeddedFont>
      <p:font typeface="Open Sans Extra Bold" panose="020B0604020202020204" charset="0"/>
      <p:regular r:id="rId6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E893CC9-5DB7-4CF4-9EF3-3197F887D22D}" v="19" dt="2026-01-06T15:24:17.8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3268" autoAdjust="0"/>
  </p:normalViewPr>
  <p:slideViewPr>
    <p:cSldViewPr>
      <p:cViewPr varScale="1">
        <p:scale>
          <a:sx n="62" d="100"/>
          <a:sy n="62" d="100"/>
        </p:scale>
        <p:origin x="1254" y="10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2.fntdata"/><Relationship Id="rId68"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10.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5.fntdata"/><Relationship Id="rId64" Type="http://schemas.openxmlformats.org/officeDocument/2006/relationships/presProps" Target="presProps.xml"/><Relationship Id="rId69"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8.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3.fntdata"/><Relationship Id="rId62"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6.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4.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le Ireland" userId="b14a9df8-b0a1-4216-8ea9-61a0d16fad16" providerId="ADAL" clId="{4F7B1107-0D0E-425D-B6FF-84081517FB67}"/>
    <pc:docChg chg="undo custSel addSld delSld modSld">
      <pc:chgData name="Nicole Ireland" userId="b14a9df8-b0a1-4216-8ea9-61a0d16fad16" providerId="ADAL" clId="{4F7B1107-0D0E-425D-B6FF-84081517FB67}" dt="2026-01-06T15:24:26.539" v="67" actId="1076"/>
      <pc:docMkLst>
        <pc:docMk/>
      </pc:docMkLst>
      <pc:sldChg chg="addSp delSp modSp mod">
        <pc:chgData name="Nicole Ireland" userId="b14a9df8-b0a1-4216-8ea9-61a0d16fad16" providerId="ADAL" clId="{4F7B1107-0D0E-425D-B6FF-84081517FB67}" dt="2026-01-06T15:16:20.858" v="51" actId="1076"/>
        <pc:sldMkLst>
          <pc:docMk/>
          <pc:sldMk cId="0" sldId="256"/>
        </pc:sldMkLst>
        <pc:spChg chg="del">
          <ac:chgData name="Nicole Ireland" userId="b14a9df8-b0a1-4216-8ea9-61a0d16fad16" providerId="ADAL" clId="{4F7B1107-0D0E-425D-B6FF-84081517FB67}" dt="2026-01-06T15:14:47.781" v="10" actId="478"/>
          <ac:spMkLst>
            <pc:docMk/>
            <pc:sldMk cId="0" sldId="256"/>
            <ac:spMk id="4" creationId="{00000000-0000-0000-0000-000000000000}"/>
          </ac:spMkLst>
        </pc:spChg>
        <pc:picChg chg="add mod modCrop">
          <ac:chgData name="Nicole Ireland" userId="b14a9df8-b0a1-4216-8ea9-61a0d16fad16" providerId="ADAL" clId="{4F7B1107-0D0E-425D-B6FF-84081517FB67}" dt="2026-01-06T15:16:20.858" v="51" actId="1076"/>
          <ac:picMkLst>
            <pc:docMk/>
            <pc:sldMk cId="0" sldId="256"/>
            <ac:picMk id="27" creationId="{0C3ACFE6-1010-2092-7CAE-3D90E5C78770}"/>
          </ac:picMkLst>
        </pc:picChg>
      </pc:sldChg>
      <pc:sldChg chg="addSp delSp modSp mod">
        <pc:chgData name="Nicole Ireland" userId="b14a9df8-b0a1-4216-8ea9-61a0d16fad16" providerId="ADAL" clId="{4F7B1107-0D0E-425D-B6FF-84081517FB67}" dt="2026-01-06T15:15:21.394" v="24" actId="1076"/>
        <pc:sldMkLst>
          <pc:docMk/>
          <pc:sldMk cId="0" sldId="259"/>
        </pc:sldMkLst>
        <pc:spChg chg="del">
          <ac:chgData name="Nicole Ireland" userId="b14a9df8-b0a1-4216-8ea9-61a0d16fad16" providerId="ADAL" clId="{4F7B1107-0D0E-425D-B6FF-84081517FB67}" dt="2026-01-06T15:15:15.584" v="19" actId="478"/>
          <ac:spMkLst>
            <pc:docMk/>
            <pc:sldMk cId="0" sldId="259"/>
            <ac:spMk id="2" creationId="{00000000-0000-0000-0000-000000000000}"/>
          </ac:spMkLst>
        </pc:spChg>
        <pc:picChg chg="add mod">
          <ac:chgData name="Nicole Ireland" userId="b14a9df8-b0a1-4216-8ea9-61a0d16fad16" providerId="ADAL" clId="{4F7B1107-0D0E-425D-B6FF-84081517FB67}" dt="2026-01-06T15:15:21.394" v="24" actId="1076"/>
          <ac:picMkLst>
            <pc:docMk/>
            <pc:sldMk cId="0" sldId="259"/>
            <ac:picMk id="52" creationId="{212A6D4E-DD2D-74E6-1696-35552BCB80BF}"/>
          </ac:picMkLst>
        </pc:picChg>
      </pc:sldChg>
      <pc:sldChg chg="addSp delSp modSp mod addAnim delAnim modAnim">
        <pc:chgData name="Nicole Ireland" userId="b14a9df8-b0a1-4216-8ea9-61a0d16fad16" providerId="ADAL" clId="{4F7B1107-0D0E-425D-B6FF-84081517FB67}" dt="2026-01-06T15:24:26.539" v="67" actId="1076"/>
        <pc:sldMkLst>
          <pc:docMk/>
          <pc:sldMk cId="0" sldId="260"/>
        </pc:sldMkLst>
        <pc:spChg chg="del">
          <ac:chgData name="Nicole Ireland" userId="b14a9df8-b0a1-4216-8ea9-61a0d16fad16" providerId="ADAL" clId="{4F7B1107-0D0E-425D-B6FF-84081517FB67}" dt="2026-01-06T15:15:24.150" v="25" actId="478"/>
          <ac:spMkLst>
            <pc:docMk/>
            <pc:sldMk cId="0" sldId="260"/>
            <ac:spMk id="2" creationId="{00000000-0000-0000-0000-000000000000}"/>
          </ac:spMkLst>
        </pc:spChg>
        <pc:picChg chg="add mod">
          <ac:chgData name="Nicole Ireland" userId="b14a9df8-b0a1-4216-8ea9-61a0d16fad16" providerId="ADAL" clId="{4F7B1107-0D0E-425D-B6FF-84081517FB67}" dt="2026-01-06T15:24:26.539" v="67" actId="1076"/>
          <ac:picMkLst>
            <pc:docMk/>
            <pc:sldMk cId="0" sldId="260"/>
            <ac:picMk id="2" creationId="{B953659C-5809-2036-67D2-49C5572BDE7D}"/>
          </ac:picMkLst>
        </pc:picChg>
        <pc:picChg chg="add del">
          <ac:chgData name="Nicole Ireland" userId="b14a9df8-b0a1-4216-8ea9-61a0d16fad16" providerId="ADAL" clId="{4F7B1107-0D0E-425D-B6FF-84081517FB67}" dt="2026-01-06T15:19:22.829" v="64" actId="478"/>
          <ac:picMkLst>
            <pc:docMk/>
            <pc:sldMk cId="0" sldId="260"/>
            <ac:picMk id="10" creationId="{00000000-0000-0000-0000-000000000000}"/>
          </ac:picMkLst>
        </pc:picChg>
        <pc:picChg chg="add mod">
          <ac:chgData name="Nicole Ireland" userId="b14a9df8-b0a1-4216-8ea9-61a0d16fad16" providerId="ADAL" clId="{4F7B1107-0D0E-425D-B6FF-84081517FB67}" dt="2026-01-06T15:15:24.930" v="26"/>
          <ac:picMkLst>
            <pc:docMk/>
            <pc:sldMk cId="0" sldId="260"/>
            <ac:picMk id="11" creationId="{33B08021-B2D7-33EE-9CCE-0D0BBDCDBF8F}"/>
          </ac:picMkLst>
        </pc:picChg>
      </pc:sldChg>
      <pc:sldChg chg="addSp delSp modSp mod">
        <pc:chgData name="Nicole Ireland" userId="b14a9df8-b0a1-4216-8ea9-61a0d16fad16" providerId="ADAL" clId="{4F7B1107-0D0E-425D-B6FF-84081517FB67}" dt="2026-01-06T15:15:27.866" v="28"/>
        <pc:sldMkLst>
          <pc:docMk/>
          <pc:sldMk cId="0" sldId="261"/>
        </pc:sldMkLst>
        <pc:spChg chg="del">
          <ac:chgData name="Nicole Ireland" userId="b14a9df8-b0a1-4216-8ea9-61a0d16fad16" providerId="ADAL" clId="{4F7B1107-0D0E-425D-B6FF-84081517FB67}" dt="2026-01-06T15:15:27.690" v="27" actId="478"/>
          <ac:spMkLst>
            <pc:docMk/>
            <pc:sldMk cId="0" sldId="261"/>
            <ac:spMk id="2" creationId="{00000000-0000-0000-0000-000000000000}"/>
          </ac:spMkLst>
        </pc:spChg>
        <pc:picChg chg="add mod">
          <ac:chgData name="Nicole Ireland" userId="b14a9df8-b0a1-4216-8ea9-61a0d16fad16" providerId="ADAL" clId="{4F7B1107-0D0E-425D-B6FF-84081517FB67}" dt="2026-01-06T15:15:27.866" v="28"/>
          <ac:picMkLst>
            <pc:docMk/>
            <pc:sldMk cId="0" sldId="261"/>
            <ac:picMk id="67" creationId="{8D47E491-1153-AB7B-A0FB-94AE924DB7A4}"/>
          </ac:picMkLst>
        </pc:picChg>
      </pc:sldChg>
      <pc:sldChg chg="addSp delSp modSp mod">
        <pc:chgData name="Nicole Ireland" userId="b14a9df8-b0a1-4216-8ea9-61a0d16fad16" providerId="ADAL" clId="{4F7B1107-0D0E-425D-B6FF-84081517FB67}" dt="2026-01-06T15:15:33.712" v="31"/>
        <pc:sldMkLst>
          <pc:docMk/>
          <pc:sldMk cId="0" sldId="273"/>
        </pc:sldMkLst>
        <pc:spChg chg="del mod">
          <ac:chgData name="Nicole Ireland" userId="b14a9df8-b0a1-4216-8ea9-61a0d16fad16" providerId="ADAL" clId="{4F7B1107-0D0E-425D-B6FF-84081517FB67}" dt="2026-01-06T15:15:33.459" v="30" actId="478"/>
          <ac:spMkLst>
            <pc:docMk/>
            <pc:sldMk cId="0" sldId="273"/>
            <ac:spMk id="3" creationId="{00000000-0000-0000-0000-000000000000}"/>
          </ac:spMkLst>
        </pc:spChg>
        <pc:picChg chg="add mod">
          <ac:chgData name="Nicole Ireland" userId="b14a9df8-b0a1-4216-8ea9-61a0d16fad16" providerId="ADAL" clId="{4F7B1107-0D0E-425D-B6FF-84081517FB67}" dt="2026-01-06T15:15:33.712" v="31"/>
          <ac:picMkLst>
            <pc:docMk/>
            <pc:sldMk cId="0" sldId="273"/>
            <ac:picMk id="8" creationId="{C7DA9C4E-59C5-7B60-EB45-0B63A25A8E38}"/>
          </ac:picMkLst>
        </pc:picChg>
      </pc:sldChg>
      <pc:sldChg chg="addSp delSp modSp mod">
        <pc:chgData name="Nicole Ireland" userId="b14a9df8-b0a1-4216-8ea9-61a0d16fad16" providerId="ADAL" clId="{4F7B1107-0D0E-425D-B6FF-84081517FB67}" dt="2026-01-06T15:15:36.592" v="33"/>
        <pc:sldMkLst>
          <pc:docMk/>
          <pc:sldMk cId="0" sldId="276"/>
        </pc:sldMkLst>
        <pc:spChg chg="del">
          <ac:chgData name="Nicole Ireland" userId="b14a9df8-b0a1-4216-8ea9-61a0d16fad16" providerId="ADAL" clId="{4F7B1107-0D0E-425D-B6FF-84081517FB67}" dt="2026-01-06T15:15:36.428" v="32" actId="478"/>
          <ac:spMkLst>
            <pc:docMk/>
            <pc:sldMk cId="0" sldId="276"/>
            <ac:spMk id="145" creationId="{00000000-0000-0000-0000-000000000000}"/>
          </ac:spMkLst>
        </pc:spChg>
        <pc:picChg chg="add mod">
          <ac:chgData name="Nicole Ireland" userId="b14a9df8-b0a1-4216-8ea9-61a0d16fad16" providerId="ADAL" clId="{4F7B1107-0D0E-425D-B6FF-84081517FB67}" dt="2026-01-06T15:15:36.592" v="33"/>
          <ac:picMkLst>
            <pc:docMk/>
            <pc:sldMk cId="0" sldId="276"/>
            <ac:picMk id="16" creationId="{54F02B9F-733C-FCCF-8362-00672C9FDD17}"/>
          </ac:picMkLst>
        </pc:picChg>
      </pc:sldChg>
      <pc:sldChg chg="addSp delSp modSp mod">
        <pc:chgData name="Nicole Ireland" userId="b14a9df8-b0a1-4216-8ea9-61a0d16fad16" providerId="ADAL" clId="{4F7B1107-0D0E-425D-B6FF-84081517FB67}" dt="2026-01-06T15:15:38.821" v="35"/>
        <pc:sldMkLst>
          <pc:docMk/>
          <pc:sldMk cId="0" sldId="277"/>
        </pc:sldMkLst>
        <pc:spChg chg="del">
          <ac:chgData name="Nicole Ireland" userId="b14a9df8-b0a1-4216-8ea9-61a0d16fad16" providerId="ADAL" clId="{4F7B1107-0D0E-425D-B6FF-84081517FB67}" dt="2026-01-06T15:15:38.655" v="34" actId="478"/>
          <ac:spMkLst>
            <pc:docMk/>
            <pc:sldMk cId="0" sldId="277"/>
            <ac:spMk id="7" creationId="{00000000-0000-0000-0000-000000000000}"/>
          </ac:spMkLst>
        </pc:spChg>
        <pc:grpChg chg="del">
          <ac:chgData name="Nicole Ireland" userId="b14a9df8-b0a1-4216-8ea9-61a0d16fad16" providerId="ADAL" clId="{4F7B1107-0D0E-425D-B6FF-84081517FB67}" dt="2026-01-06T14:46:24.362" v="7" actId="478"/>
          <ac:grpSpMkLst>
            <pc:docMk/>
            <pc:sldMk cId="0" sldId="277"/>
            <ac:grpSpMk id="11" creationId="{00000000-0000-0000-0000-000000000000}"/>
          </ac:grpSpMkLst>
        </pc:grpChg>
        <pc:picChg chg="add mod">
          <ac:chgData name="Nicole Ireland" userId="b14a9df8-b0a1-4216-8ea9-61a0d16fad16" providerId="ADAL" clId="{4F7B1107-0D0E-425D-B6FF-84081517FB67}" dt="2026-01-06T15:15:38.821" v="35"/>
          <ac:picMkLst>
            <pc:docMk/>
            <pc:sldMk cId="0" sldId="277"/>
            <ac:picMk id="11" creationId="{EBA847AE-FB46-115E-C88A-06C23A6A8651}"/>
          </ac:picMkLst>
        </pc:picChg>
        <pc:picChg chg="add mod ord">
          <ac:chgData name="Nicole Ireland" userId="b14a9df8-b0a1-4216-8ea9-61a0d16fad16" providerId="ADAL" clId="{4F7B1107-0D0E-425D-B6FF-84081517FB67}" dt="2026-01-06T14:46:29.651" v="9" actId="167"/>
          <ac:picMkLst>
            <pc:docMk/>
            <pc:sldMk cId="0" sldId="277"/>
            <ac:picMk id="186" creationId="{6DD6DB93-5EDB-67E0-1095-ACF45E7E66DF}"/>
          </ac:picMkLst>
        </pc:picChg>
      </pc:sldChg>
      <pc:sldChg chg="addSp delSp modSp mod">
        <pc:chgData name="Nicole Ireland" userId="b14a9df8-b0a1-4216-8ea9-61a0d16fad16" providerId="ADAL" clId="{4F7B1107-0D0E-425D-B6FF-84081517FB67}" dt="2026-01-06T15:15:42.682" v="37"/>
        <pc:sldMkLst>
          <pc:docMk/>
          <pc:sldMk cId="0" sldId="281"/>
        </pc:sldMkLst>
        <pc:spChg chg="del">
          <ac:chgData name="Nicole Ireland" userId="b14a9df8-b0a1-4216-8ea9-61a0d16fad16" providerId="ADAL" clId="{4F7B1107-0D0E-425D-B6FF-84081517FB67}" dt="2026-01-06T15:15:42.489" v="36" actId="478"/>
          <ac:spMkLst>
            <pc:docMk/>
            <pc:sldMk cId="0" sldId="281"/>
            <ac:spMk id="7" creationId="{00000000-0000-0000-0000-000000000000}"/>
          </ac:spMkLst>
        </pc:spChg>
        <pc:picChg chg="add mod">
          <ac:chgData name="Nicole Ireland" userId="b14a9df8-b0a1-4216-8ea9-61a0d16fad16" providerId="ADAL" clId="{4F7B1107-0D0E-425D-B6FF-84081517FB67}" dt="2026-01-06T15:15:42.682" v="37"/>
          <ac:picMkLst>
            <pc:docMk/>
            <pc:sldMk cId="0" sldId="281"/>
            <ac:picMk id="59" creationId="{48960B27-B70C-0EAF-7A92-E5F5BDFF5729}"/>
          </ac:picMkLst>
        </pc:picChg>
      </pc:sldChg>
      <pc:sldChg chg="addSp delSp modSp mod">
        <pc:chgData name="Nicole Ireland" userId="b14a9df8-b0a1-4216-8ea9-61a0d16fad16" providerId="ADAL" clId="{4F7B1107-0D0E-425D-B6FF-84081517FB67}" dt="2026-01-06T15:15:46.265" v="39"/>
        <pc:sldMkLst>
          <pc:docMk/>
          <pc:sldMk cId="0" sldId="286"/>
        </pc:sldMkLst>
        <pc:spChg chg="del">
          <ac:chgData name="Nicole Ireland" userId="b14a9df8-b0a1-4216-8ea9-61a0d16fad16" providerId="ADAL" clId="{4F7B1107-0D0E-425D-B6FF-84081517FB67}" dt="2026-01-06T15:15:46.118" v="38" actId="478"/>
          <ac:spMkLst>
            <pc:docMk/>
            <pc:sldMk cId="0" sldId="286"/>
            <ac:spMk id="2" creationId="{00000000-0000-0000-0000-000000000000}"/>
          </ac:spMkLst>
        </pc:spChg>
        <pc:picChg chg="add mod">
          <ac:chgData name="Nicole Ireland" userId="b14a9df8-b0a1-4216-8ea9-61a0d16fad16" providerId="ADAL" clId="{4F7B1107-0D0E-425D-B6FF-84081517FB67}" dt="2026-01-06T15:15:46.265" v="39"/>
          <ac:picMkLst>
            <pc:docMk/>
            <pc:sldMk cId="0" sldId="286"/>
            <ac:picMk id="20" creationId="{FB7B1508-BDBC-E87B-5722-6C39E3569EBC}"/>
          </ac:picMkLst>
        </pc:picChg>
      </pc:sldChg>
      <pc:sldChg chg="addSp delSp modSp mod">
        <pc:chgData name="Nicole Ireland" userId="b14a9df8-b0a1-4216-8ea9-61a0d16fad16" providerId="ADAL" clId="{4F7B1107-0D0E-425D-B6FF-84081517FB67}" dt="2026-01-06T15:15:48.461" v="41"/>
        <pc:sldMkLst>
          <pc:docMk/>
          <pc:sldMk cId="0" sldId="287"/>
        </pc:sldMkLst>
        <pc:spChg chg="del">
          <ac:chgData name="Nicole Ireland" userId="b14a9df8-b0a1-4216-8ea9-61a0d16fad16" providerId="ADAL" clId="{4F7B1107-0D0E-425D-B6FF-84081517FB67}" dt="2026-01-06T15:15:48.290" v="40" actId="478"/>
          <ac:spMkLst>
            <pc:docMk/>
            <pc:sldMk cId="0" sldId="287"/>
            <ac:spMk id="2" creationId="{00000000-0000-0000-0000-000000000000}"/>
          </ac:spMkLst>
        </pc:spChg>
        <pc:picChg chg="add mod">
          <ac:chgData name="Nicole Ireland" userId="b14a9df8-b0a1-4216-8ea9-61a0d16fad16" providerId="ADAL" clId="{4F7B1107-0D0E-425D-B6FF-84081517FB67}" dt="2026-01-06T15:15:48.461" v="41"/>
          <ac:picMkLst>
            <pc:docMk/>
            <pc:sldMk cId="0" sldId="287"/>
            <ac:picMk id="54" creationId="{04E2D7B5-80E4-D8BA-A39C-1C3EB8D4F273}"/>
          </ac:picMkLst>
        </pc:picChg>
      </pc:sldChg>
      <pc:sldChg chg="addSp delSp modSp mod">
        <pc:chgData name="Nicole Ireland" userId="b14a9df8-b0a1-4216-8ea9-61a0d16fad16" providerId="ADAL" clId="{4F7B1107-0D0E-425D-B6FF-84081517FB67}" dt="2026-01-06T15:15:58.621" v="45"/>
        <pc:sldMkLst>
          <pc:docMk/>
          <pc:sldMk cId="0" sldId="288"/>
        </pc:sldMkLst>
        <pc:spChg chg="del">
          <ac:chgData name="Nicole Ireland" userId="b14a9df8-b0a1-4216-8ea9-61a0d16fad16" providerId="ADAL" clId="{4F7B1107-0D0E-425D-B6FF-84081517FB67}" dt="2026-01-06T15:15:58.344" v="44" actId="478"/>
          <ac:spMkLst>
            <pc:docMk/>
            <pc:sldMk cId="0" sldId="288"/>
            <ac:spMk id="2" creationId="{00000000-0000-0000-0000-000000000000}"/>
          </ac:spMkLst>
        </pc:spChg>
        <pc:picChg chg="add del mod">
          <ac:chgData name="Nicole Ireland" userId="b14a9df8-b0a1-4216-8ea9-61a0d16fad16" providerId="ADAL" clId="{4F7B1107-0D0E-425D-B6FF-84081517FB67}" dt="2026-01-06T15:15:53.733" v="43" actId="478"/>
          <ac:picMkLst>
            <pc:docMk/>
            <pc:sldMk cId="0" sldId="288"/>
            <ac:picMk id="27" creationId="{C4087366-C683-9417-3759-EE1F79EA219F}"/>
          </ac:picMkLst>
        </pc:picChg>
        <pc:picChg chg="add mod">
          <ac:chgData name="Nicole Ireland" userId="b14a9df8-b0a1-4216-8ea9-61a0d16fad16" providerId="ADAL" clId="{4F7B1107-0D0E-425D-B6FF-84081517FB67}" dt="2026-01-06T15:15:58.621" v="45"/>
          <ac:picMkLst>
            <pc:docMk/>
            <pc:sldMk cId="0" sldId="288"/>
            <ac:picMk id="28" creationId="{8DFBF416-03FE-B893-9E74-C73F93352577}"/>
          </ac:picMkLst>
        </pc:picChg>
      </pc:sldChg>
      <pc:sldChg chg="addSp delSp modSp mod">
        <pc:chgData name="Nicole Ireland" userId="b14a9df8-b0a1-4216-8ea9-61a0d16fad16" providerId="ADAL" clId="{4F7B1107-0D0E-425D-B6FF-84081517FB67}" dt="2026-01-06T15:16:03.579" v="47"/>
        <pc:sldMkLst>
          <pc:docMk/>
          <pc:sldMk cId="0" sldId="295"/>
        </pc:sldMkLst>
        <pc:spChg chg="del">
          <ac:chgData name="Nicole Ireland" userId="b14a9df8-b0a1-4216-8ea9-61a0d16fad16" providerId="ADAL" clId="{4F7B1107-0D0E-425D-B6FF-84081517FB67}" dt="2026-01-06T15:16:03.295" v="46" actId="478"/>
          <ac:spMkLst>
            <pc:docMk/>
            <pc:sldMk cId="0" sldId="295"/>
            <ac:spMk id="52" creationId="{00000000-0000-0000-0000-000000000000}"/>
          </ac:spMkLst>
        </pc:spChg>
        <pc:picChg chg="add mod">
          <ac:chgData name="Nicole Ireland" userId="b14a9df8-b0a1-4216-8ea9-61a0d16fad16" providerId="ADAL" clId="{4F7B1107-0D0E-425D-B6FF-84081517FB67}" dt="2026-01-06T15:16:03.579" v="47"/>
          <ac:picMkLst>
            <pc:docMk/>
            <pc:sldMk cId="0" sldId="295"/>
            <ac:picMk id="60" creationId="{1AF5CD36-1823-1A80-8D4E-4BC9727BD998}"/>
          </ac:picMkLst>
        </pc:picChg>
      </pc:sldChg>
      <pc:sldChg chg="del">
        <pc:chgData name="Nicole Ireland" userId="b14a9df8-b0a1-4216-8ea9-61a0d16fad16" providerId="ADAL" clId="{4F7B1107-0D0E-425D-B6FF-84081517FB67}" dt="2026-01-06T14:46:04.835" v="4" actId="47"/>
        <pc:sldMkLst>
          <pc:docMk/>
          <pc:sldMk cId="0" sldId="300"/>
        </pc:sldMkLst>
      </pc:sldChg>
      <pc:sldChg chg="addSp delSp modSp mod">
        <pc:chgData name="Nicole Ireland" userId="b14a9df8-b0a1-4216-8ea9-61a0d16fad16" providerId="ADAL" clId="{4F7B1107-0D0E-425D-B6FF-84081517FB67}" dt="2026-01-06T14:46:09.590" v="6"/>
        <pc:sldMkLst>
          <pc:docMk/>
          <pc:sldMk cId="0" sldId="301"/>
        </pc:sldMkLst>
        <pc:spChg chg="del">
          <ac:chgData name="Nicole Ireland" userId="b14a9df8-b0a1-4216-8ea9-61a0d16fad16" providerId="ADAL" clId="{4F7B1107-0D0E-425D-B6FF-84081517FB67}" dt="2026-01-06T14:45:52.311" v="1" actId="478"/>
          <ac:spMkLst>
            <pc:docMk/>
            <pc:sldMk cId="0" sldId="301"/>
            <ac:spMk id="14" creationId="{00000000-0000-0000-0000-000000000000}"/>
          </ac:spMkLst>
        </pc:spChg>
        <pc:spChg chg="del">
          <ac:chgData name="Nicole Ireland" userId="b14a9df8-b0a1-4216-8ea9-61a0d16fad16" providerId="ADAL" clId="{4F7B1107-0D0E-425D-B6FF-84081517FB67}" dt="2026-01-06T14:45:52.311" v="1" actId="478"/>
          <ac:spMkLst>
            <pc:docMk/>
            <pc:sldMk cId="0" sldId="301"/>
            <ac:spMk id="51" creationId="{00000000-0000-0000-0000-000000000000}"/>
          </ac:spMkLst>
        </pc:spChg>
        <pc:spChg chg="del">
          <ac:chgData name="Nicole Ireland" userId="b14a9df8-b0a1-4216-8ea9-61a0d16fad16" providerId="ADAL" clId="{4F7B1107-0D0E-425D-B6FF-84081517FB67}" dt="2026-01-06T14:45:52.311" v="1" actId="478"/>
          <ac:spMkLst>
            <pc:docMk/>
            <pc:sldMk cId="0" sldId="301"/>
            <ac:spMk id="52" creationId="{00000000-0000-0000-0000-000000000000}"/>
          </ac:spMkLst>
        </pc:spChg>
        <pc:grpChg chg="del">
          <ac:chgData name="Nicole Ireland" userId="b14a9df8-b0a1-4216-8ea9-61a0d16fad16" providerId="ADAL" clId="{4F7B1107-0D0E-425D-B6FF-84081517FB67}" dt="2026-01-06T14:45:52.311" v="1" actId="478"/>
          <ac:grpSpMkLst>
            <pc:docMk/>
            <pc:sldMk cId="0" sldId="301"/>
            <ac:grpSpMk id="2" creationId="{00000000-0000-0000-0000-000000000000}"/>
          </ac:grpSpMkLst>
        </pc:grpChg>
        <pc:grpChg chg="del">
          <ac:chgData name="Nicole Ireland" userId="b14a9df8-b0a1-4216-8ea9-61a0d16fad16" providerId="ADAL" clId="{4F7B1107-0D0E-425D-B6FF-84081517FB67}" dt="2026-01-06T14:45:50.970" v="0" actId="478"/>
          <ac:grpSpMkLst>
            <pc:docMk/>
            <pc:sldMk cId="0" sldId="301"/>
            <ac:grpSpMk id="4" creationId="{00000000-0000-0000-0000-000000000000}"/>
          </ac:grpSpMkLst>
        </pc:grpChg>
        <pc:grpChg chg="del">
          <ac:chgData name="Nicole Ireland" userId="b14a9df8-b0a1-4216-8ea9-61a0d16fad16" providerId="ADAL" clId="{4F7B1107-0D0E-425D-B6FF-84081517FB67}" dt="2026-01-06T14:45:50.970" v="0" actId="478"/>
          <ac:grpSpMkLst>
            <pc:docMk/>
            <pc:sldMk cId="0" sldId="301"/>
            <ac:grpSpMk id="15" creationId="{00000000-0000-0000-0000-000000000000}"/>
          </ac:grpSpMkLst>
        </pc:grpChg>
        <pc:grpChg chg="del">
          <ac:chgData name="Nicole Ireland" userId="b14a9df8-b0a1-4216-8ea9-61a0d16fad16" providerId="ADAL" clId="{4F7B1107-0D0E-425D-B6FF-84081517FB67}" dt="2026-01-06T14:45:50.970" v="0" actId="478"/>
          <ac:grpSpMkLst>
            <pc:docMk/>
            <pc:sldMk cId="0" sldId="301"/>
            <ac:grpSpMk id="17" creationId="{00000000-0000-0000-0000-000000000000}"/>
          </ac:grpSpMkLst>
        </pc:grpChg>
        <pc:grpChg chg="del">
          <ac:chgData name="Nicole Ireland" userId="b14a9df8-b0a1-4216-8ea9-61a0d16fad16" providerId="ADAL" clId="{4F7B1107-0D0E-425D-B6FF-84081517FB67}" dt="2026-01-06T14:45:50.970" v="0" actId="478"/>
          <ac:grpSpMkLst>
            <pc:docMk/>
            <pc:sldMk cId="0" sldId="301"/>
            <ac:grpSpMk id="19" creationId="{00000000-0000-0000-0000-000000000000}"/>
          </ac:grpSpMkLst>
        </pc:grpChg>
        <pc:grpChg chg="del">
          <ac:chgData name="Nicole Ireland" userId="b14a9df8-b0a1-4216-8ea9-61a0d16fad16" providerId="ADAL" clId="{4F7B1107-0D0E-425D-B6FF-84081517FB67}" dt="2026-01-06T14:45:50.970" v="0" actId="478"/>
          <ac:grpSpMkLst>
            <pc:docMk/>
            <pc:sldMk cId="0" sldId="301"/>
            <ac:grpSpMk id="21" creationId="{00000000-0000-0000-0000-000000000000}"/>
          </ac:grpSpMkLst>
        </pc:grpChg>
        <pc:grpChg chg="del">
          <ac:chgData name="Nicole Ireland" userId="b14a9df8-b0a1-4216-8ea9-61a0d16fad16" providerId="ADAL" clId="{4F7B1107-0D0E-425D-B6FF-84081517FB67}" dt="2026-01-06T14:45:50.970" v="0" actId="478"/>
          <ac:grpSpMkLst>
            <pc:docMk/>
            <pc:sldMk cId="0" sldId="301"/>
            <ac:grpSpMk id="23" creationId="{00000000-0000-0000-0000-000000000000}"/>
          </ac:grpSpMkLst>
        </pc:grpChg>
        <pc:grpChg chg="del">
          <ac:chgData name="Nicole Ireland" userId="b14a9df8-b0a1-4216-8ea9-61a0d16fad16" providerId="ADAL" clId="{4F7B1107-0D0E-425D-B6FF-84081517FB67}" dt="2026-01-06T14:45:52.311" v="1" actId="478"/>
          <ac:grpSpMkLst>
            <pc:docMk/>
            <pc:sldMk cId="0" sldId="301"/>
            <ac:grpSpMk id="33" creationId="{00000000-0000-0000-0000-000000000000}"/>
          </ac:grpSpMkLst>
        </pc:grpChg>
        <pc:grpChg chg="del">
          <ac:chgData name="Nicole Ireland" userId="b14a9df8-b0a1-4216-8ea9-61a0d16fad16" providerId="ADAL" clId="{4F7B1107-0D0E-425D-B6FF-84081517FB67}" dt="2026-01-06T14:45:50.970" v="0" actId="478"/>
          <ac:grpSpMkLst>
            <pc:docMk/>
            <pc:sldMk cId="0" sldId="301"/>
            <ac:grpSpMk id="41" creationId="{00000000-0000-0000-0000-000000000000}"/>
          </ac:grpSpMkLst>
        </pc:grpChg>
        <pc:grpChg chg="del">
          <ac:chgData name="Nicole Ireland" userId="b14a9df8-b0a1-4216-8ea9-61a0d16fad16" providerId="ADAL" clId="{4F7B1107-0D0E-425D-B6FF-84081517FB67}" dt="2026-01-06T14:45:50.970" v="0" actId="478"/>
          <ac:grpSpMkLst>
            <pc:docMk/>
            <pc:sldMk cId="0" sldId="301"/>
            <ac:grpSpMk id="43" creationId="{00000000-0000-0000-0000-000000000000}"/>
          </ac:grpSpMkLst>
        </pc:grpChg>
        <pc:grpChg chg="del">
          <ac:chgData name="Nicole Ireland" userId="b14a9df8-b0a1-4216-8ea9-61a0d16fad16" providerId="ADAL" clId="{4F7B1107-0D0E-425D-B6FF-84081517FB67}" dt="2026-01-06T14:45:52.311" v="1" actId="478"/>
          <ac:grpSpMkLst>
            <pc:docMk/>
            <pc:sldMk cId="0" sldId="301"/>
            <ac:grpSpMk id="49" creationId="{00000000-0000-0000-0000-000000000000}"/>
          </ac:grpSpMkLst>
        </pc:grpChg>
        <pc:picChg chg="add del mod">
          <ac:chgData name="Nicole Ireland" userId="b14a9df8-b0a1-4216-8ea9-61a0d16fad16" providerId="ADAL" clId="{4F7B1107-0D0E-425D-B6FF-84081517FB67}" dt="2026-01-06T14:46:05.978" v="5" actId="478"/>
          <ac:picMkLst>
            <pc:docMk/>
            <pc:sldMk cId="0" sldId="301"/>
            <ac:picMk id="53" creationId="{89129B99-44FD-EFB3-2C73-CD78178BF7B6}"/>
          </ac:picMkLst>
        </pc:picChg>
        <pc:picChg chg="add mod">
          <ac:chgData name="Nicole Ireland" userId="b14a9df8-b0a1-4216-8ea9-61a0d16fad16" providerId="ADAL" clId="{4F7B1107-0D0E-425D-B6FF-84081517FB67}" dt="2026-01-06T14:46:09.590" v="6"/>
          <ac:picMkLst>
            <pc:docMk/>
            <pc:sldMk cId="0" sldId="301"/>
            <ac:picMk id="54" creationId="{F5F96E97-F75E-5729-578A-D2FB63ABDF1D}"/>
          </ac:picMkLst>
        </pc:picChg>
      </pc:sldChg>
      <pc:sldChg chg="addSp delSp modSp mod">
        <pc:chgData name="Nicole Ireland" userId="b14a9df8-b0a1-4216-8ea9-61a0d16fad16" providerId="ADAL" clId="{4F7B1107-0D0E-425D-B6FF-84081517FB67}" dt="2026-01-06T15:16:09.979" v="49"/>
        <pc:sldMkLst>
          <pc:docMk/>
          <pc:sldMk cId="0" sldId="303"/>
        </pc:sldMkLst>
        <pc:spChg chg="del">
          <ac:chgData name="Nicole Ireland" userId="b14a9df8-b0a1-4216-8ea9-61a0d16fad16" providerId="ADAL" clId="{4F7B1107-0D0E-425D-B6FF-84081517FB67}" dt="2026-01-06T15:16:09.757" v="48" actId="478"/>
          <ac:spMkLst>
            <pc:docMk/>
            <pc:sldMk cId="0" sldId="303"/>
            <ac:spMk id="2" creationId="{00000000-0000-0000-0000-000000000000}"/>
          </ac:spMkLst>
        </pc:spChg>
        <pc:picChg chg="add mod">
          <ac:chgData name="Nicole Ireland" userId="b14a9df8-b0a1-4216-8ea9-61a0d16fad16" providerId="ADAL" clId="{4F7B1107-0D0E-425D-B6FF-84081517FB67}" dt="2026-01-06T15:16:09.979" v="49"/>
          <ac:picMkLst>
            <pc:docMk/>
            <pc:sldMk cId="0" sldId="303"/>
            <ac:picMk id="52" creationId="{97446385-7FD7-359E-E61A-67BDE778D826}"/>
          </ac:picMkLst>
        </pc:picChg>
      </pc:sldChg>
      <pc:sldChg chg="addSp delSp modSp mod">
        <pc:chgData name="Nicole Ireland" userId="b14a9df8-b0a1-4216-8ea9-61a0d16fad16" providerId="ADAL" clId="{4F7B1107-0D0E-425D-B6FF-84081517FB67}" dt="2026-01-06T15:16:35.576" v="61" actId="1076"/>
        <pc:sldMkLst>
          <pc:docMk/>
          <pc:sldMk cId="0" sldId="304"/>
        </pc:sldMkLst>
        <pc:spChg chg="del">
          <ac:chgData name="Nicole Ireland" userId="b14a9df8-b0a1-4216-8ea9-61a0d16fad16" providerId="ADAL" clId="{4F7B1107-0D0E-425D-B6FF-84081517FB67}" dt="2026-01-06T15:16:25.072" v="52" actId="478"/>
          <ac:spMkLst>
            <pc:docMk/>
            <pc:sldMk cId="0" sldId="304"/>
            <ac:spMk id="2" creationId="{00000000-0000-0000-0000-000000000000}"/>
          </ac:spMkLst>
        </pc:spChg>
        <pc:picChg chg="add mod">
          <ac:chgData name="Nicole Ireland" userId="b14a9df8-b0a1-4216-8ea9-61a0d16fad16" providerId="ADAL" clId="{4F7B1107-0D0E-425D-B6FF-84081517FB67}" dt="2026-01-06T15:16:35.576" v="61" actId="1076"/>
          <ac:picMkLst>
            <pc:docMk/>
            <pc:sldMk cId="0" sldId="304"/>
            <ac:picMk id="14" creationId="{4998D2E8-2B38-79EC-B8A3-32E311C1D40B}"/>
          </ac:picMkLst>
        </pc:picChg>
      </pc:sldChg>
      <pc:sldChg chg="add">
        <pc:chgData name="Nicole Ireland" userId="b14a9df8-b0a1-4216-8ea9-61a0d16fad16" providerId="ADAL" clId="{4F7B1107-0D0E-425D-B6FF-84081517FB67}" dt="2026-01-06T14:46:03.562" v="3" actId="2890"/>
        <pc:sldMkLst>
          <pc:docMk/>
          <pc:sldMk cId="3423443082" sldId="30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06.01.2026</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 brief introduction to The Key and what our vision and mission is.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Print off the pictures on the slides and cut them up.</a:t>
            </a:r>
          </a:p>
          <a:p>
            <a:endParaRPr lang="en-US"/>
          </a:p>
          <a:p>
            <a:r>
              <a:rPr lang="en-US"/>
              <a:t>Place them on the table and ask the young people to think about which one they are drawn to. Take turns to go round the group and say which one they have chosen and why.</a:t>
            </a:r>
          </a:p>
          <a:p>
            <a:endParaRPr lang="en-US"/>
          </a:p>
          <a:p>
            <a:r>
              <a:rPr lang="en-US"/>
              <a:t>Feel free to add to the pictures or ask the young people if there are any pictures missing.</a:t>
            </a:r>
          </a:p>
          <a:p>
            <a:endParaRPr lang="en-US"/>
          </a:p>
          <a:p>
            <a:r>
              <a:rPr lang="en-US"/>
              <a:t>This activity can help the young people to find out about similarities or differences they may have.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Print off the pictures on the slides and cut them up.</a:t>
            </a:r>
          </a:p>
          <a:p>
            <a:endParaRPr lang="en-US"/>
          </a:p>
          <a:p>
            <a:r>
              <a:rPr lang="en-US"/>
              <a:t>Place them on the table and ask the young people to think about which one they are drawn to. Take turns to go round the group and say which one they have chosen and why.</a:t>
            </a:r>
          </a:p>
          <a:p>
            <a:endParaRPr lang="en-US"/>
          </a:p>
          <a:p>
            <a:r>
              <a:rPr lang="en-US"/>
              <a:t>Feel free to add to the pictures or ask the young people if there are any pictures missing.</a:t>
            </a:r>
          </a:p>
          <a:p>
            <a:endParaRPr lang="en-US"/>
          </a:p>
          <a:p>
            <a:r>
              <a:rPr lang="en-US"/>
              <a:t>This activity can help the young people to find out about similarities or differences they may have.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The number of people doesn't matter for this activity, sometimes it will end up back where it started, other times it won't make it all the way round the group.</a:t>
            </a:r>
          </a:p>
          <a:p>
            <a:endParaRPr lang="en-US" dirty="0"/>
          </a:p>
          <a:p>
            <a:r>
              <a:rPr lang="en-US" dirty="0"/>
              <a:t>It's important to remind the young people to make sure the lines are visible on the folded piece of paper for the next person to see.</a:t>
            </a:r>
          </a:p>
          <a:p>
            <a:endParaRPr lang="en-US" dirty="0"/>
          </a:p>
          <a:p>
            <a:r>
              <a:rPr lang="en-US" dirty="0"/>
              <a:t>It's good for facilitators to join in with this game and keep the anticipation building - don't let anyone else see what you're drawing!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This is a great way of finding out what the group have in common and where they are different. It can be helpful in supporting them to make decisions which represent the whole group.</a:t>
            </a:r>
          </a:p>
          <a:p>
            <a:endParaRPr lang="en-US" dirty="0"/>
          </a:p>
          <a:p>
            <a:r>
              <a:rPr lang="en-US" dirty="0"/>
              <a:t>Read out the statements and encourage the young people to choose where to stand on a continuum across the room. One side will completely agree, the other completely disagree, but they can choose to stand anywhere along the line.</a:t>
            </a:r>
          </a:p>
          <a:p>
            <a:endParaRPr lang="en-US" dirty="0"/>
          </a:p>
          <a:p>
            <a:r>
              <a:rPr lang="en-US" dirty="0"/>
              <a:t>You don't have to read out all the statements, you can start and ask the young people to come up with some suggestions.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Read the statements and ask the young people to respond.</a:t>
            </a:r>
          </a:p>
          <a:p>
            <a:endParaRPr lang="en-US" dirty="0"/>
          </a:p>
          <a:p>
            <a:r>
              <a:rPr lang="en-US" dirty="0"/>
              <a:t>To get the young people moving or for groups where they struggle to sit still/focus, have the group stand up in the middle of the room and indicate a side of the room for each option, encouraging the young people to choose which side of the room to stand.</a:t>
            </a:r>
          </a:p>
          <a:p>
            <a:endParaRPr lang="en-US" dirty="0"/>
          </a:p>
          <a:p>
            <a:r>
              <a:rPr lang="en-US" dirty="0"/>
              <a:t>Depending on how you want to use it, this can be used to dive deeper into 'why' each young person chose what they did, or use it as a quick-fire round of questions.</a:t>
            </a:r>
          </a:p>
          <a:p>
            <a:endParaRPr lang="en-US" dirty="0"/>
          </a:p>
          <a:p>
            <a:r>
              <a:rPr lang="en-US" dirty="0"/>
              <a:t>You don't have to use all the options, and this list is not exhaustive - feel free to add your own, or even better, let the young people add their own!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Read the statements and ask the young people to respond.</a:t>
            </a:r>
          </a:p>
          <a:p>
            <a:endParaRPr lang="en-US" dirty="0"/>
          </a:p>
          <a:p>
            <a:r>
              <a:rPr lang="en-US" dirty="0"/>
              <a:t>To get the young people moving or for groups where they struggle to sit still/focus, have the group stand up in the middle of the room and indicate a side of the room for each option, encouraging the young people to choose which side of the room to stand.</a:t>
            </a:r>
          </a:p>
          <a:p>
            <a:endParaRPr lang="en-US" dirty="0"/>
          </a:p>
          <a:p>
            <a:r>
              <a:rPr lang="en-US" dirty="0"/>
              <a:t>Depending on how you want to use it, this can be used to dive deeper into 'why' each young person chose what they did or use it as a quick-fire round of questions.</a:t>
            </a:r>
          </a:p>
          <a:p>
            <a:endParaRPr lang="en-US" dirty="0"/>
          </a:p>
          <a:p>
            <a:r>
              <a:rPr lang="en-US" dirty="0"/>
              <a:t>You don't have to use all the options, and this list is not exhaustive - feel free to add your own, or even better, let the young people add their own!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The project will work as fast or as slow as the group and you as the facilitator want it to. The process is replicated at the beginning of the workbook and can be used as a point of reference.</a:t>
            </a:r>
          </a:p>
          <a:p>
            <a:endParaRPr lang="en-US" dirty="0"/>
          </a:p>
          <a:p>
            <a:r>
              <a:rPr lang="en-US" dirty="0"/>
              <a:t>KEY+ in Education is designed to be flexible and fit within your school - use it during lessons, break times, after school, or add it into PSHE lessons - whatever works for you.</a:t>
            </a:r>
          </a:p>
          <a:p>
            <a:endParaRPr lang="en-US" dirty="0"/>
          </a:p>
          <a:p>
            <a:r>
              <a:rPr lang="en-US" dirty="0"/>
              <a:t>If a group are particularly motivated, they can work through the process quickly and independently. However, if they need more support, you can take as long as you need. As long as the group work together, come up with their own ideas and prepare for pitch in their own way, pretty much 'anything goes'.</a:t>
            </a:r>
          </a:p>
          <a:p>
            <a:endParaRPr lang="en-US" dirty="0"/>
          </a:p>
          <a:p>
            <a:r>
              <a:rPr lang="en-US" dirty="0"/>
              <a:t>If a group struggle with written work, you can support them by scribing, but it's always good to show that the work is their own - if they make spelling or grammatical errors, it's not important, so long as they can get across what they want to do at the panel.  </a:t>
            </a:r>
          </a:p>
          <a:p>
            <a:endParaRPr lang="en-US" dirty="0"/>
          </a:p>
          <a:p>
            <a:r>
              <a:rPr lang="en-US" dirty="0"/>
              <a:t>Each step is explained in more detail on the following slides.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dirty="0"/>
              <a:t>Step 1: Think It</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is an overview slide, which can be used to explain the 'think' process more thoroughly.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skills wheel can be found in the workbooks for young people to fill in.</a:t>
            </a:r>
          </a:p>
          <a:p>
            <a:endParaRPr lang="en-US"/>
          </a:p>
          <a:p>
            <a:r>
              <a:rPr lang="en-US"/>
              <a:t>Use this skills overview slide to explain that the skills are split into three different types and that there will be some that they might be really good at and others they might struggle with - let them know that this is okay. It's normal to have strengths &amp; weaknesses. It might be that they don't think that they've ever used a particular skill, but that they will have the opportunity to have a go at different things while completing the KEY+ Challenge and that you (the facilitator) will be there to support and guide them as much or as little as they need.</a:t>
            </a:r>
          </a:p>
          <a:p>
            <a:endParaRPr lang="en-US"/>
          </a:p>
          <a:p>
            <a:r>
              <a:rPr lang="en-US"/>
              <a:t>Explain that you will go through the skills wheel with them together and explain each skill a little more before asking them to rate themselves out of 10 for each skill.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Some more information about The Key.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The skills wheel is numbered 1-10 from the middle of the wheel out. </a:t>
            </a:r>
          </a:p>
          <a:p>
            <a:endParaRPr lang="en-US" dirty="0"/>
          </a:p>
          <a:p>
            <a:r>
              <a:rPr lang="en-US" dirty="0"/>
              <a:t>You can use these prompts to help you explain what each number might mean, to help the young people rate their skills and decide which segment to </a:t>
            </a:r>
            <a:r>
              <a:rPr lang="en-US" dirty="0" err="1"/>
              <a:t>colour</a:t>
            </a:r>
            <a:r>
              <a:rPr lang="en-US" dirty="0"/>
              <a:t> in on the wheel.</a:t>
            </a:r>
          </a:p>
          <a:p>
            <a:endParaRPr lang="en-US" dirty="0"/>
          </a:p>
          <a:p>
            <a:r>
              <a:rPr lang="en-US" dirty="0"/>
              <a:t>Possibly use the traffic light </a:t>
            </a:r>
            <a:r>
              <a:rPr lang="en-US" dirty="0" err="1"/>
              <a:t>colours</a:t>
            </a:r>
            <a:r>
              <a:rPr lang="en-US" dirty="0"/>
              <a:t> to help some young people who might find the wheel a bit confusing:</a:t>
            </a:r>
          </a:p>
          <a:p>
            <a:pPr marL="171450" indent="-171450">
              <a:buFont typeface="Arial" panose="020B0604020202020204" pitchFamily="34" charset="0"/>
              <a:buChar char="•"/>
            </a:pPr>
            <a:r>
              <a:rPr lang="en-US" dirty="0"/>
              <a:t>Red: Not very good</a:t>
            </a:r>
          </a:p>
          <a:p>
            <a:pPr marL="171450" indent="-171450">
              <a:buFont typeface="Arial" panose="020B0604020202020204" pitchFamily="34" charset="0"/>
              <a:buChar char="•"/>
            </a:pPr>
            <a:r>
              <a:rPr lang="en-US" dirty="0"/>
              <a:t>Amber: Okay</a:t>
            </a:r>
          </a:p>
          <a:p>
            <a:pPr marL="171450" indent="-171450">
              <a:buFont typeface="Arial" panose="020B0604020202020204" pitchFamily="34" charset="0"/>
              <a:buChar char="•"/>
            </a:pPr>
            <a:r>
              <a:rPr lang="en-US" dirty="0"/>
              <a:t>Green: Very good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dirty="0"/>
              <a:t>Planning Time &amp; Energy: </a:t>
            </a:r>
            <a:r>
              <a:rPr lang="en-US" dirty="0"/>
              <a:t>Discuss how they </a:t>
            </a:r>
            <a:r>
              <a:rPr lang="en-US" dirty="0" err="1"/>
              <a:t>organise</a:t>
            </a:r>
            <a:r>
              <a:rPr lang="en-US" dirty="0"/>
              <a:t> themselves and what strategies help them manage time and energy. </a:t>
            </a:r>
            <a:r>
              <a:rPr lang="en-US" dirty="0" err="1"/>
              <a:t>Emphasise</a:t>
            </a:r>
            <a:r>
              <a:rPr lang="en-US" dirty="0"/>
              <a:t> that different approaches work for different people.</a:t>
            </a:r>
          </a:p>
          <a:p>
            <a:endParaRPr lang="en-US" dirty="0"/>
          </a:p>
          <a:p>
            <a:r>
              <a:rPr lang="en-US" b="1" dirty="0"/>
              <a:t>Cope with Stress &amp; Tension: </a:t>
            </a:r>
            <a:r>
              <a:rPr lang="en-US" dirty="0"/>
              <a:t>Encourage discussion about handling anger, frustration, or anxiety. Explore the coping strategies they use, which works best for them, and the importance of having a variety of strategies.</a:t>
            </a:r>
          </a:p>
          <a:p>
            <a:endParaRPr lang="en-US" b="1" dirty="0"/>
          </a:p>
          <a:p>
            <a:r>
              <a:rPr lang="en-US" b="1" dirty="0"/>
              <a:t>Work out what you're good at and not so good at: </a:t>
            </a:r>
            <a:r>
              <a:rPr lang="en-US" dirty="0"/>
              <a:t>Ask young people if the skills wheel was easy or challenging. Encourage reflection on what they are good at and what they might need to improve.</a:t>
            </a:r>
          </a:p>
          <a:p>
            <a:endParaRPr lang="en-US" dirty="0"/>
          </a:p>
          <a:p>
            <a:r>
              <a:rPr lang="en-US" b="1" dirty="0"/>
              <a:t>Assess Your Own Performance: </a:t>
            </a:r>
            <a:r>
              <a:rPr lang="en-US" dirty="0"/>
              <a:t>Explain that being aware of how well you're doing is key. You can perform badly in something but improve if you know what to work on. Similarly, doing well doesn't always mean success if you don't believe in yourself.</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dirty="0"/>
              <a:t>Communicate: </a:t>
            </a:r>
            <a:r>
              <a:rPr lang="en-US" dirty="0"/>
              <a:t>Remind young people that communication isn't just talking to friends. It includes different types of communication in various situations.</a:t>
            </a:r>
          </a:p>
          <a:p>
            <a:endParaRPr lang="en-US" dirty="0"/>
          </a:p>
          <a:p>
            <a:r>
              <a:rPr lang="en-US" b="1" dirty="0"/>
              <a:t>Negotiate: </a:t>
            </a:r>
            <a:r>
              <a:rPr lang="en-US" dirty="0"/>
              <a:t>Use relatable examples to discuss negotiation, such as:</a:t>
            </a:r>
          </a:p>
          <a:p>
            <a:pPr marL="171450" indent="-171450">
              <a:buFont typeface="Arial" panose="020B0604020202020204" pitchFamily="34" charset="0"/>
              <a:buChar char="•"/>
            </a:pPr>
            <a:r>
              <a:rPr lang="en-US" dirty="0"/>
              <a:t>Haggling for a cheaper price on holiday or at a car boot sale</a:t>
            </a:r>
          </a:p>
          <a:p>
            <a:pPr marL="171450" indent="-171450">
              <a:buFont typeface="Arial" panose="020B0604020202020204" pitchFamily="34" charset="0"/>
              <a:buChar char="•"/>
            </a:pPr>
            <a:r>
              <a:rPr lang="en-US" dirty="0"/>
              <a:t>Persuading a parent to extend curfew by offering to do chores</a:t>
            </a:r>
          </a:p>
          <a:p>
            <a:pPr marL="171450" indent="-171450">
              <a:buFont typeface="Arial" panose="020B0604020202020204" pitchFamily="34" charset="0"/>
              <a:buChar char="•"/>
            </a:pPr>
            <a:r>
              <a:rPr lang="en-US" dirty="0"/>
              <a:t>Finding compromises when people have different opinions</a:t>
            </a:r>
          </a:p>
          <a:p>
            <a:endParaRPr lang="en-US" b="1" dirty="0"/>
          </a:p>
          <a:p>
            <a:r>
              <a:rPr lang="en-US" b="1" dirty="0"/>
              <a:t>Settle Disagreements: </a:t>
            </a:r>
            <a:r>
              <a:rPr lang="en-US" dirty="0"/>
              <a:t>Encourage discussion about resolving conflicts, both small (e.g., who to hang out with, football debates) and larger disputes (friendship arguments). Ask for real-life examples.</a:t>
            </a:r>
          </a:p>
          <a:p>
            <a:endParaRPr lang="en-US" dirty="0"/>
          </a:p>
          <a:p>
            <a:r>
              <a:rPr lang="en-US" b="1" dirty="0"/>
              <a:t>Dealing with People in Power &amp; Authority: </a:t>
            </a:r>
            <a:r>
              <a:rPr lang="en-US" dirty="0"/>
              <a:t>Help young people identify people in authority (teachers, pastoral staff, police, shopkeepers, councilors) and discuss ways to interact respectfully and confidently.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dirty="0"/>
              <a:t>Solve Problems: </a:t>
            </a:r>
            <a:r>
              <a:rPr lang="en-US" dirty="0"/>
              <a:t>Talk through different types of problems (small, large, logical, practical, mathematical). Use real-life examples like forgetting your PE kit, booking the wrong train ticket, solving a mystery, or doing a Rubik's cube. Encourage discussion about strategies.</a:t>
            </a:r>
          </a:p>
          <a:p>
            <a:endParaRPr lang="en-US" dirty="0"/>
          </a:p>
          <a:p>
            <a:r>
              <a:rPr lang="en-US" b="1" dirty="0"/>
              <a:t>Make Decisions: </a:t>
            </a:r>
            <a:r>
              <a:rPr lang="en-US" dirty="0"/>
              <a:t>Explain that decisions can be small or big, and sometimes affect others (family, siblings, friends). Invite young people to share examples from their own lives.</a:t>
            </a:r>
          </a:p>
          <a:p>
            <a:endParaRPr lang="en-US" b="1" dirty="0"/>
          </a:p>
          <a:p>
            <a:r>
              <a:rPr lang="en-US" b="1" dirty="0"/>
              <a:t>Search for Information &amp; Get Advice: </a:t>
            </a:r>
            <a:r>
              <a:rPr lang="en-US" dirty="0"/>
              <a:t>Highlight that it's not just about searching online, but reading carefully, navigating websites, checking costs/opening times, and asking the right questions of people to get useful advice.</a:t>
            </a:r>
          </a:p>
          <a:p>
            <a:endParaRPr lang="en-US" dirty="0"/>
          </a:p>
          <a:p>
            <a:r>
              <a:rPr lang="en-US" b="1" dirty="0"/>
              <a:t>Agree Responsibilities &amp; See Them Through: </a:t>
            </a:r>
            <a:r>
              <a:rPr lang="en-US" dirty="0"/>
              <a:t>Prompt young people to reflect on their responsibilities, whether they remember them easily or need reminders, and discuss ways to follow through.</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This is the part that lots of young people struggle with.</a:t>
            </a:r>
          </a:p>
          <a:p>
            <a:endParaRPr lang="en-US" dirty="0"/>
          </a:p>
          <a:p>
            <a:r>
              <a:rPr lang="en-US" dirty="0"/>
              <a:t>Encourage them to get creative and tell them that The Key have an award for the Best Team Name - tell them that people who work with The Key decide who wins and that the previous winners include groups that were called The Kurt </a:t>
            </a:r>
            <a:r>
              <a:rPr lang="en-US" dirty="0" err="1"/>
              <a:t>Cobeans</a:t>
            </a:r>
            <a:r>
              <a:rPr lang="en-US" dirty="0"/>
              <a:t> and Everybody and a guy named Kevin.</a:t>
            </a:r>
          </a:p>
          <a:p>
            <a:endParaRPr lang="en-US" dirty="0"/>
          </a:p>
          <a:p>
            <a:r>
              <a:rPr lang="en-US" dirty="0"/>
              <a:t>A good starting point might be things they have in common or just something they think sounds fun. You can use paper and pens for them to write or draw their ideas down, especially if they don't feel comfortable sharing their ideas verbally to start with - then you can read them out.</a:t>
            </a:r>
          </a:p>
          <a:p>
            <a:endParaRPr lang="en-US" dirty="0"/>
          </a:p>
          <a:p>
            <a:r>
              <a:rPr lang="en-US" dirty="0"/>
              <a:t>If they are struggling to agree on a name, encourage the young people to think of a fair way of making a decision. Will they have a vote? Will the most votes win or will they rule out other names first? Highlight the skills they are using to agree on a team name.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dirty="0"/>
              <a:t>Step 2: Plan It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Another overview slide which can help explain the plan part of the process and details all the different aspects to planning that they will have to cover.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This slide is helpful in reminding the young people what they need to consider when planning.</a:t>
            </a:r>
          </a:p>
          <a:p>
            <a:endParaRPr lang="en-US" dirty="0"/>
          </a:p>
          <a:p>
            <a:r>
              <a:rPr lang="en-US" dirty="0"/>
              <a:t>Make sure the young people know from early on in their planning what school won't let them do - for example, what is the school's policy on risk and activities which may require a waiver signing by a parent or guardian like trampoline parks, climbing, water activities or activities which involve combat, like paintballing or laser tag?</a:t>
            </a:r>
          </a:p>
          <a:p>
            <a:endParaRPr lang="en-US" dirty="0"/>
          </a:p>
          <a:p>
            <a:r>
              <a:rPr lang="en-US" dirty="0"/>
              <a:t>If you school does allow 'risky' activities, encourage the young people to think about the risks and do their own risk assessment. They don't have to write it down but having a discussion about what the risks might be and how they can be </a:t>
            </a:r>
            <a:r>
              <a:rPr lang="en-US" dirty="0" err="1"/>
              <a:t>minimised</a:t>
            </a:r>
            <a:r>
              <a:rPr lang="en-US" dirty="0"/>
              <a:t>. </a:t>
            </a:r>
          </a:p>
          <a:p>
            <a:endParaRPr lang="en-US" dirty="0"/>
          </a:p>
          <a:p>
            <a:r>
              <a:rPr lang="en-US" dirty="0"/>
              <a:t>The aim of the project might be to have fun but encourage the young people to think about what else the aims could be. Including building friendships, increasing confidence and improving skills.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The workbook has a blank table set out for the young people to fill in for their budget - this is a great way to support the young people to think about individual costs.</a:t>
            </a:r>
          </a:p>
          <a:p>
            <a:endParaRPr lang="en-US" dirty="0"/>
          </a:p>
          <a:p>
            <a:r>
              <a:rPr lang="en-US" dirty="0"/>
              <a:t>Encourage the young people to think about how they can reduce costs: can they contact a venue and ask for a discount? Is it cheaper to go on a specific day or time? What can they do if a website doesn't have specific food costs? (this can be really common).</a:t>
            </a:r>
          </a:p>
          <a:p>
            <a:endParaRPr lang="en-US" dirty="0"/>
          </a:p>
          <a:p>
            <a:r>
              <a:rPr lang="en-US" dirty="0"/>
              <a:t>Remind them they might have to pay for the adults accompanying them!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dirty="0"/>
              <a:t>Inspiration &amp; Planning Tips</a:t>
            </a:r>
            <a:r>
              <a:rPr lang="en-US" dirty="0"/>
              <a:t>:</a:t>
            </a:r>
          </a:p>
          <a:p>
            <a:r>
              <a:rPr lang="en-US" dirty="0"/>
              <a:t>This section provides ideas to help young people plan their KEY+ Challenge projects and explore options:</a:t>
            </a:r>
          </a:p>
          <a:p>
            <a:pPr marL="171450" indent="-171450">
              <a:buFont typeface="Arial" panose="020B0604020202020204" pitchFamily="34" charset="0"/>
              <a:buChar char="•"/>
            </a:pPr>
            <a:r>
              <a:rPr lang="en-US" dirty="0"/>
              <a:t>Escape Rooms: Check what these involve and see if youth discounts are available; encourage research rather than giving all the answers.</a:t>
            </a:r>
          </a:p>
          <a:p>
            <a:pPr marL="171450" indent="-171450">
              <a:buFont typeface="Arial" panose="020B0604020202020204" pitchFamily="34" charset="0"/>
              <a:buChar char="•"/>
            </a:pPr>
            <a:r>
              <a:rPr lang="en-US" dirty="0"/>
              <a:t>Football Stadium Tours: Make provisional enquiries if on a tight timetable; ask venues to hold spaces until project approval.</a:t>
            </a:r>
          </a:p>
          <a:p>
            <a:pPr marL="171450" indent="-171450">
              <a:buFont typeface="Arial" panose="020B0604020202020204" pitchFamily="34" charset="0"/>
              <a:buChar char="•"/>
            </a:pPr>
            <a:r>
              <a:rPr lang="en-US" dirty="0"/>
              <a:t>Tabletop Games/Pool/Bowling: Encourage thorough research of availability, cost and timing.</a:t>
            </a:r>
          </a:p>
          <a:p>
            <a:pPr marL="171450" indent="-171450">
              <a:buFont typeface="Arial" panose="020B0604020202020204" pitchFamily="34" charset="0"/>
              <a:buChar char="•"/>
            </a:pPr>
            <a:r>
              <a:rPr lang="en-US" dirty="0"/>
              <a:t>Shopping </a:t>
            </a:r>
            <a:r>
              <a:rPr lang="en-US" dirty="0" err="1"/>
              <a:t>Centres</a:t>
            </a:r>
            <a:r>
              <a:rPr lang="en-US" dirty="0"/>
              <a:t>: Encourage route planning and timing; consider proximity to other activities.</a:t>
            </a:r>
          </a:p>
          <a:p>
            <a:endParaRPr lang="en-US" dirty="0"/>
          </a:p>
          <a:p>
            <a:r>
              <a:rPr lang="en-US" b="1" dirty="0"/>
              <a:t>Other tips:</a:t>
            </a:r>
          </a:p>
          <a:p>
            <a:pPr marL="171450" indent="-171450">
              <a:buFont typeface="Arial" panose="020B0604020202020204" pitchFamily="34" charset="0"/>
              <a:buChar char="•"/>
            </a:pPr>
            <a:r>
              <a:rPr lang="en-US" dirty="0"/>
              <a:t>Venue Considerations: Check opening times, costs, discounts, and ticket rules; think about what else is nearby and if multiple activities are feasible.</a:t>
            </a:r>
          </a:p>
          <a:p>
            <a:pPr marL="171450" indent="-171450">
              <a:buFont typeface="Arial" panose="020B0604020202020204" pitchFamily="34" charset="0"/>
              <a:buChar char="•"/>
            </a:pPr>
            <a:r>
              <a:rPr lang="en-US" dirty="0"/>
              <a:t>Outdoors: Have a back-up plan for bad weather.</a:t>
            </a:r>
          </a:p>
          <a:p>
            <a:pPr marL="171450" indent="-171450">
              <a:buFont typeface="Arial" panose="020B0604020202020204" pitchFamily="34" charset="0"/>
              <a:buChar char="•"/>
            </a:pPr>
            <a:r>
              <a:rPr lang="en-US" dirty="0"/>
              <a:t>Travel: Check minibus availability, drivers, parking and travel costs (45p per mile).</a:t>
            </a:r>
          </a:p>
          <a:p>
            <a:pPr marL="171450" indent="-171450">
              <a:buFont typeface="Arial" panose="020B0604020202020204" pitchFamily="34" charset="0"/>
              <a:buChar char="•"/>
            </a:pPr>
            <a:r>
              <a:rPr lang="en-US" dirty="0"/>
              <a:t>Food Venues: Research prices, drinks, deals, allergies, and dietary/cultural requirements.</a:t>
            </a:r>
          </a:p>
          <a:p>
            <a:endParaRPr lang="en-US" dirty="0"/>
          </a:p>
          <a:p>
            <a:r>
              <a:rPr lang="en-US" dirty="0"/>
              <a:t>These tips encourage young people to develop skills like budgeting, research, </a:t>
            </a:r>
            <a:r>
              <a:rPr lang="en-US" dirty="0" err="1"/>
              <a:t>organisation</a:t>
            </a:r>
            <a:r>
              <a:rPr lang="en-US" dirty="0"/>
              <a:t> and teamwork, while giving them the confidence to plan their own KEY+ Challenge project.</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Use this video to introduce the young people to the KEY+ Challenge and The Key as an organisation.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dirty="0"/>
              <a:t>Inspiration &amp; Planning Tips</a:t>
            </a:r>
            <a:r>
              <a:rPr lang="en-US" dirty="0"/>
              <a:t>:</a:t>
            </a:r>
          </a:p>
          <a:p>
            <a:r>
              <a:rPr lang="en-US" dirty="0"/>
              <a:t>This section provides ideas to help young people plan their KEY+ Challenge projects and explore options:</a:t>
            </a:r>
          </a:p>
          <a:p>
            <a:pPr marL="171450" indent="-171450">
              <a:buFont typeface="Arial" panose="020B0604020202020204" pitchFamily="34" charset="0"/>
              <a:buChar char="•"/>
            </a:pPr>
            <a:r>
              <a:rPr lang="en-US" dirty="0"/>
              <a:t>Escape Rooms: Check what these involve and see if youth discounts are available; encourage research rather than giving all the answers.</a:t>
            </a:r>
          </a:p>
          <a:p>
            <a:pPr marL="171450" indent="-171450">
              <a:buFont typeface="Arial" panose="020B0604020202020204" pitchFamily="34" charset="0"/>
              <a:buChar char="•"/>
            </a:pPr>
            <a:r>
              <a:rPr lang="en-US" dirty="0"/>
              <a:t>Football Stadium Tours: Make provisional enquiries if on a tight timetable; ask venues to hold spaces until project approval.</a:t>
            </a:r>
          </a:p>
          <a:p>
            <a:pPr marL="171450" indent="-171450">
              <a:buFont typeface="Arial" panose="020B0604020202020204" pitchFamily="34" charset="0"/>
              <a:buChar char="•"/>
            </a:pPr>
            <a:r>
              <a:rPr lang="en-US" dirty="0"/>
              <a:t>Tabletop Games/Pool/Bowling: Encourage thorough research of availability, cost and timing.</a:t>
            </a:r>
          </a:p>
          <a:p>
            <a:pPr marL="171450" indent="-171450">
              <a:buFont typeface="Arial" panose="020B0604020202020204" pitchFamily="34" charset="0"/>
              <a:buChar char="•"/>
            </a:pPr>
            <a:r>
              <a:rPr lang="en-US" dirty="0"/>
              <a:t>Shopping </a:t>
            </a:r>
            <a:r>
              <a:rPr lang="en-US" dirty="0" err="1"/>
              <a:t>Centres</a:t>
            </a:r>
            <a:r>
              <a:rPr lang="en-US" dirty="0"/>
              <a:t>: Encourage route planning and timing; consider proximity to other activities.</a:t>
            </a:r>
          </a:p>
          <a:p>
            <a:endParaRPr lang="en-US" dirty="0"/>
          </a:p>
          <a:p>
            <a:r>
              <a:rPr lang="en-US" b="1" dirty="0"/>
              <a:t>Other tips:</a:t>
            </a:r>
          </a:p>
          <a:p>
            <a:pPr marL="171450" indent="-171450">
              <a:buFont typeface="Arial" panose="020B0604020202020204" pitchFamily="34" charset="0"/>
              <a:buChar char="•"/>
            </a:pPr>
            <a:r>
              <a:rPr lang="en-US" dirty="0"/>
              <a:t>Venue Considerations: Check opening times, costs, discounts, and ticket rules; think about what else is nearby and if multiple activities are feasible.</a:t>
            </a:r>
          </a:p>
          <a:p>
            <a:pPr marL="171450" indent="-171450">
              <a:buFont typeface="Arial" panose="020B0604020202020204" pitchFamily="34" charset="0"/>
              <a:buChar char="•"/>
            </a:pPr>
            <a:r>
              <a:rPr lang="en-US" dirty="0"/>
              <a:t>Outdoors: Have a back-up plan for bad weather.</a:t>
            </a:r>
          </a:p>
          <a:p>
            <a:pPr marL="171450" indent="-171450">
              <a:buFont typeface="Arial" panose="020B0604020202020204" pitchFamily="34" charset="0"/>
              <a:buChar char="•"/>
            </a:pPr>
            <a:r>
              <a:rPr lang="en-US" dirty="0"/>
              <a:t>Travel: Check minibus availability, drivers, parking and travel costs (45p per mile).</a:t>
            </a:r>
          </a:p>
          <a:p>
            <a:pPr marL="171450" indent="-171450">
              <a:buFont typeface="Arial" panose="020B0604020202020204" pitchFamily="34" charset="0"/>
              <a:buChar char="•"/>
            </a:pPr>
            <a:r>
              <a:rPr lang="en-US" dirty="0"/>
              <a:t>Food Venues: Research prices, drinks, deals, allergies, and dietary/cultural requirements.</a:t>
            </a:r>
          </a:p>
          <a:p>
            <a:endParaRPr lang="en-US" dirty="0"/>
          </a:p>
          <a:p>
            <a:r>
              <a:rPr lang="en-US" dirty="0"/>
              <a:t>These tips encourage young people to develop skills like budgeting, research, </a:t>
            </a:r>
            <a:r>
              <a:rPr lang="en-US" dirty="0" err="1"/>
              <a:t>organisation</a:t>
            </a:r>
            <a:r>
              <a:rPr lang="en-US" dirty="0"/>
              <a:t> and teamwork, while giving them the confidence to plan their own KEY+ Challenge project.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Use this slide to encourage the young people to think about what everyone will do.</a:t>
            </a:r>
          </a:p>
          <a:p>
            <a:pPr marL="171450" indent="-171450">
              <a:buFont typeface="Arial" panose="020B0604020202020204" pitchFamily="34" charset="0"/>
              <a:buChar char="•"/>
            </a:pPr>
            <a:r>
              <a:rPr lang="en-US" dirty="0"/>
              <a:t>Who is going to do what and why?</a:t>
            </a:r>
          </a:p>
          <a:p>
            <a:pPr marL="171450" indent="-171450">
              <a:buFont typeface="Arial" panose="020B0604020202020204" pitchFamily="34" charset="0"/>
              <a:buChar char="•"/>
            </a:pPr>
            <a:r>
              <a:rPr lang="en-US" dirty="0"/>
              <a:t>Are they willing to push themselves outside of their comfort zone?</a:t>
            </a:r>
          </a:p>
          <a:p>
            <a:pPr marL="171450" indent="-171450">
              <a:buFont typeface="Arial" panose="020B0604020202020204" pitchFamily="34" charset="0"/>
              <a:buChar char="•"/>
            </a:pPr>
            <a:r>
              <a:rPr lang="en-US" dirty="0"/>
              <a:t>Where do they feel their strengths lie, and what would they like to try that they haven't done before?</a:t>
            </a:r>
          </a:p>
          <a:p>
            <a:endParaRPr lang="en-US" dirty="0"/>
          </a:p>
          <a:p>
            <a:r>
              <a:rPr lang="en-US" dirty="0"/>
              <a:t>Examples of jobs within the group:</a:t>
            </a:r>
          </a:p>
          <a:p>
            <a:pPr marL="171450" indent="-171450">
              <a:buFont typeface="Arial" panose="020B0604020202020204" pitchFamily="34" charset="0"/>
              <a:buChar char="•"/>
            </a:pPr>
            <a:r>
              <a:rPr lang="en-US" dirty="0"/>
              <a:t>Booking venues</a:t>
            </a:r>
          </a:p>
          <a:p>
            <a:pPr marL="171450" indent="-171450">
              <a:buFont typeface="Arial" panose="020B0604020202020204" pitchFamily="34" charset="0"/>
              <a:buChar char="•"/>
            </a:pPr>
            <a:r>
              <a:rPr lang="en-US" dirty="0"/>
              <a:t>Writing the budget</a:t>
            </a:r>
          </a:p>
          <a:p>
            <a:pPr marL="171450" indent="-171450">
              <a:buFont typeface="Arial" panose="020B0604020202020204" pitchFamily="34" charset="0"/>
              <a:buChar char="•"/>
            </a:pPr>
            <a:r>
              <a:rPr lang="en-US" dirty="0"/>
              <a:t>Being creative with the pitch</a:t>
            </a:r>
          </a:p>
          <a:p>
            <a:pPr marL="171450" indent="-171450">
              <a:buFont typeface="Arial" panose="020B0604020202020204" pitchFamily="34" charset="0"/>
              <a:buChar char="•"/>
            </a:pPr>
            <a:r>
              <a:rPr lang="en-US" dirty="0"/>
              <a:t>Working on travel details (distance &amp; cost)</a:t>
            </a:r>
          </a:p>
          <a:p>
            <a:pPr marL="171450" indent="-171450">
              <a:buFont typeface="Arial" panose="020B0604020202020204" pitchFamily="34" charset="0"/>
              <a:buChar char="•"/>
            </a:pPr>
            <a:r>
              <a:rPr lang="en-US" dirty="0"/>
              <a:t>Confirming opening times and prices</a:t>
            </a:r>
          </a:p>
          <a:p>
            <a:pPr marL="171450" indent="-171450">
              <a:buFont typeface="Arial" panose="020B0604020202020204" pitchFamily="34" charset="0"/>
              <a:buChar char="•"/>
            </a:pPr>
            <a:r>
              <a:rPr lang="en-US" dirty="0"/>
              <a:t>Identifying key skills</a:t>
            </a:r>
          </a:p>
          <a:p>
            <a:endParaRPr lang="en-US" dirty="0"/>
          </a:p>
          <a:p>
            <a:r>
              <a:rPr lang="en-US" dirty="0"/>
              <a:t>Remind the group that there is a section in the workbook to support them in </a:t>
            </a:r>
            <a:r>
              <a:rPr lang="en-US" dirty="0" err="1"/>
              <a:t>organising</a:t>
            </a:r>
            <a:r>
              <a:rPr lang="en-US" dirty="0"/>
              <a:t> roles and responsibilities. Encourage discussion and reflection to ensure everyone has a chance to contribute in a way that builds their confidence and skills.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dirty="0"/>
              <a:t>Step 3: Pitch It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 series of overview slides to help explain the pitch part of the process to the young people.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Pitching your project builds on the planning work but is a separate step in the project.</a:t>
            </a:r>
          </a:p>
          <a:p>
            <a:endParaRPr lang="en-US" dirty="0"/>
          </a:p>
          <a:p>
            <a:r>
              <a:rPr lang="en-US" dirty="0"/>
              <a:t>You can use the workbooks to help you plan the pitch, but this slide is a helpful tool to get the young people to decide which part they would like to prepare.</a:t>
            </a:r>
          </a:p>
          <a:p>
            <a:endParaRPr lang="en-US" dirty="0"/>
          </a:p>
          <a:p>
            <a:r>
              <a:rPr lang="en-US" dirty="0"/>
              <a:t>The workbook has suggestions of how to present, from PowerPoint to Flip Chart Paper, being creative with a song or poetry or getting creative with interactive artwork... Explain to the young people that they don't all have to use the same medium - if some want to be more creative and others want to stick to something simple; they can do that!</a:t>
            </a:r>
          </a:p>
          <a:p>
            <a:endParaRPr lang="en-US" dirty="0"/>
          </a:p>
          <a:p>
            <a:r>
              <a:rPr lang="en-US" dirty="0"/>
              <a:t>Encourage young people to talk about what they would and wouldn't feel comfortable doing. It's helpful to remind the young people that just because they are preparing a particular part of the pitch, doesn't mean they have to present it on the day. Focusing on creating and owning their part of the work can give them pride in what they have done, and even the most nervous or anxious participants may feel more confident to share with the panel once they're in the room.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Use this slide to help reassure the young people who will feel nervous about their pitch.</a:t>
            </a:r>
          </a:p>
          <a:p>
            <a:endParaRPr lang="en-US" dirty="0"/>
          </a:p>
          <a:p>
            <a:r>
              <a:rPr lang="en-US" dirty="0"/>
              <a:t>Try out some practice questions the panel members might ask the young people. For example:</a:t>
            </a:r>
          </a:p>
          <a:p>
            <a:pPr marL="171450" indent="-171450">
              <a:buFont typeface="Arial" panose="020B0604020202020204" pitchFamily="34" charset="0"/>
              <a:buChar char="•"/>
            </a:pPr>
            <a:r>
              <a:rPr lang="en-US" dirty="0"/>
              <a:t>What has been the hardest part of the project?</a:t>
            </a:r>
          </a:p>
          <a:p>
            <a:pPr marL="171450" indent="-171450">
              <a:buFont typeface="Arial" panose="020B0604020202020204" pitchFamily="34" charset="0"/>
              <a:buChar char="•"/>
            </a:pPr>
            <a:r>
              <a:rPr lang="en-US" dirty="0"/>
              <a:t>Tell us about any disagreements you might have had?</a:t>
            </a:r>
          </a:p>
          <a:p>
            <a:pPr marL="171450" indent="-171450">
              <a:buFont typeface="Arial" panose="020B0604020202020204" pitchFamily="34" charset="0"/>
              <a:buChar char="•"/>
            </a:pPr>
            <a:r>
              <a:rPr lang="en-US" dirty="0"/>
              <a:t>How have you found the budgeting?</a:t>
            </a:r>
          </a:p>
          <a:p>
            <a:pPr marL="171450" indent="-171450">
              <a:buFont typeface="Arial" panose="020B0604020202020204" pitchFamily="34" charset="0"/>
              <a:buChar char="•"/>
            </a:pPr>
            <a:r>
              <a:rPr lang="en-US" dirty="0"/>
              <a:t>How have you made sure everyone had a role to play?</a:t>
            </a:r>
          </a:p>
          <a:p>
            <a:pPr marL="171450" indent="-171450">
              <a:buFont typeface="Arial" panose="020B0604020202020204" pitchFamily="34" charset="0"/>
              <a:buChar char="•"/>
            </a:pPr>
            <a:r>
              <a:rPr lang="en-US" dirty="0"/>
              <a:t>What skill do you think you've improved the most?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It's important to make sure you celebrate the young people being successful at panel!</a:t>
            </a:r>
          </a:p>
          <a:p>
            <a:endParaRPr lang="en-US" dirty="0"/>
          </a:p>
          <a:p>
            <a:r>
              <a:rPr lang="en-US" dirty="0" err="1"/>
              <a:t>Recognise</a:t>
            </a:r>
            <a:r>
              <a:rPr lang="en-US" dirty="0"/>
              <a:t> their group achievement as well as their individual achievements, particularly if they have overcome a fear or anxiety. If you're able to, maybe have a small treat to reward their hard work.</a:t>
            </a:r>
          </a:p>
          <a:p>
            <a:endParaRPr lang="en-US" dirty="0"/>
          </a:p>
          <a:p>
            <a:r>
              <a:rPr lang="en-US" dirty="0" err="1"/>
              <a:t>Recognise</a:t>
            </a:r>
            <a:r>
              <a:rPr lang="en-US" dirty="0"/>
              <a:t> their achievement in whatever way you can - does your school give merits, house points, </a:t>
            </a:r>
            <a:r>
              <a:rPr lang="en-US" dirty="0" err="1"/>
              <a:t>colours</a:t>
            </a:r>
            <a:r>
              <a:rPr lang="en-US" dirty="0"/>
              <a:t>, or any positive reinforcement for hard work?</a:t>
            </a:r>
          </a:p>
          <a:p>
            <a:endParaRPr lang="en-US" dirty="0"/>
          </a:p>
          <a:p>
            <a:r>
              <a:rPr lang="en-US" dirty="0"/>
              <a:t>Remember, some young people might not thank you for </a:t>
            </a:r>
            <a:r>
              <a:rPr lang="en-US" dirty="0" err="1"/>
              <a:t>recognising</a:t>
            </a:r>
            <a:r>
              <a:rPr lang="en-US" dirty="0"/>
              <a:t> their hard work in front of others, while others will revel in it. Keep it relevant to the group and ask them how they would like to receive recognition in school.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workbooks have a page dedicated to planning the timings of activities which can be a really helpful starting point for the young people.</a:t>
            </a:r>
          </a:p>
          <a:p>
            <a:endParaRPr lang="en-US"/>
          </a:p>
          <a:p>
            <a:r>
              <a:rPr lang="en-US"/>
              <a:t>Encourage them to think through what their day will look like from start to finish - what time and where will they need to meet and how long will each thing they have planned take? It's important to really let the young people take control - if you think they're making a mistake, ask them if they've really thought about it or what they would do if X or Y happened, this will encourage them to think through any potential problems and have a back up plan.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Here is an example of what the timings grid looks like in the workbooks. It is a useful guide for the young people.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dirty="0"/>
              <a:t>Step 4: Do It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The 5 steps of the KEY+ Challenge guides to guide students and facilitators through the </a:t>
            </a:r>
            <a:r>
              <a:rPr lang="en-US" dirty="0" err="1"/>
              <a:t>programme</a:t>
            </a:r>
            <a:r>
              <a:rPr lang="en-US" dirty="0"/>
              <a:t> (left).</a:t>
            </a:r>
          </a:p>
          <a:p>
            <a:endParaRPr lang="en-US" dirty="0"/>
          </a:p>
          <a:p>
            <a:r>
              <a:rPr lang="en-US" dirty="0"/>
              <a:t>The 3 stages of the KEY+ Challenge structure the </a:t>
            </a:r>
            <a:r>
              <a:rPr lang="en-US" dirty="0" err="1"/>
              <a:t>programme</a:t>
            </a:r>
            <a:r>
              <a:rPr lang="en-US" dirty="0"/>
              <a:t> helping students to build skills and achieve outcomes at different levels (right).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A slide explaining the do part of the project in more detail.</a:t>
            </a:r>
          </a:p>
          <a:p>
            <a:endParaRPr lang="en-US" dirty="0"/>
          </a:p>
          <a:p>
            <a:r>
              <a:rPr lang="en-US" dirty="0"/>
              <a:t>While it might seem obvious that the young people will do their project, it is important that they take the lead and that they know they are in charge of the day!</a:t>
            </a:r>
          </a:p>
          <a:p>
            <a:endParaRPr lang="en-US" dirty="0"/>
          </a:p>
          <a:p>
            <a:r>
              <a:rPr lang="en-US" dirty="0"/>
              <a:t>Support the young people to assign jobs to do on the day, they can include:</a:t>
            </a:r>
          </a:p>
          <a:p>
            <a:pPr marL="171450" indent="-171450">
              <a:buFont typeface="Arial" panose="020B0604020202020204" pitchFamily="34" charset="0"/>
              <a:buChar char="•"/>
            </a:pPr>
            <a:r>
              <a:rPr lang="en-US" dirty="0"/>
              <a:t>Talking to venue staff to introduce themselves when they arrive</a:t>
            </a:r>
          </a:p>
          <a:p>
            <a:pPr marL="171450" indent="-171450">
              <a:buFont typeface="Arial" panose="020B0604020202020204" pitchFamily="34" charset="0"/>
              <a:buChar char="•"/>
            </a:pPr>
            <a:r>
              <a:rPr lang="en-US" dirty="0"/>
              <a:t>Working out directions when walking from one place to another</a:t>
            </a:r>
          </a:p>
          <a:p>
            <a:pPr marL="171450" indent="-171450">
              <a:buFont typeface="Arial" panose="020B0604020202020204" pitchFamily="34" charset="0"/>
              <a:buChar char="•"/>
            </a:pPr>
            <a:r>
              <a:rPr lang="en-US" dirty="0"/>
              <a:t>Buying tickets for travel or parking on the day</a:t>
            </a:r>
          </a:p>
          <a:p>
            <a:pPr marL="171450" indent="-171450">
              <a:buFont typeface="Arial" panose="020B0604020202020204" pitchFamily="34" charset="0"/>
              <a:buChar char="•"/>
            </a:pPr>
            <a:r>
              <a:rPr lang="en-US" dirty="0"/>
              <a:t>Ordering and collecting food from takeaway food establishments</a:t>
            </a:r>
          </a:p>
          <a:p>
            <a:pPr marL="171450" indent="-171450">
              <a:buFont typeface="Arial" panose="020B0604020202020204" pitchFamily="34" charset="0"/>
              <a:buChar char="•"/>
            </a:pPr>
            <a:r>
              <a:rPr lang="en-US" dirty="0"/>
              <a:t>Speaking to venue staff about any mistakes with orders</a:t>
            </a:r>
          </a:p>
          <a:p>
            <a:pPr marL="171450" indent="-171450">
              <a:buFont typeface="Arial" panose="020B0604020202020204" pitchFamily="34" charset="0"/>
              <a:buChar char="•"/>
            </a:pPr>
            <a:r>
              <a:rPr lang="en-US" dirty="0"/>
              <a:t>Entering information into games where they need to</a:t>
            </a:r>
          </a:p>
          <a:p>
            <a:pPr marL="171450" indent="-171450">
              <a:buFont typeface="Arial" panose="020B0604020202020204" pitchFamily="34" charset="0"/>
              <a:buChar char="•"/>
            </a:pPr>
            <a:r>
              <a:rPr lang="en-US" dirty="0"/>
              <a:t>Making sure the group is safe on the day (checking if everyone has their seatbelts on, or is crossing the road safely)</a:t>
            </a:r>
          </a:p>
          <a:p>
            <a:pPr marL="171450" indent="-171450">
              <a:buFont typeface="Arial" panose="020B0604020202020204" pitchFamily="34" charset="0"/>
              <a:buChar char="•"/>
            </a:pPr>
            <a:r>
              <a:rPr lang="en-US" dirty="0"/>
              <a:t>Getting receipts for everything they spend money on</a:t>
            </a:r>
          </a:p>
          <a:p>
            <a:pPr marL="171450" indent="-171450">
              <a:buFont typeface="Arial" panose="020B0604020202020204" pitchFamily="34" charset="0"/>
              <a:buChar char="•"/>
            </a:pPr>
            <a:r>
              <a:rPr lang="en-US" dirty="0"/>
              <a:t>Making sure the group stays on track with timings</a:t>
            </a:r>
          </a:p>
          <a:p>
            <a:endParaRPr lang="en-US" dirty="0"/>
          </a:p>
          <a:p>
            <a:r>
              <a:rPr lang="en-US" dirty="0"/>
              <a:t>Rather than doing what comes naturally, keeping everyone in check, ask the young people if they need to do anything and continuously encourage them to take the lead and speak to the people they need to.</a:t>
            </a:r>
          </a:p>
          <a:p>
            <a:endParaRPr lang="en-US" dirty="0"/>
          </a:p>
          <a:p>
            <a:r>
              <a:rPr lang="en-US" dirty="0"/>
              <a:t>As a facilitator, it's important to try and leave the 'school head' at school and really embrace the fact that the young people are in charge - if something goes wrong, can they deal with it? Try not to solve the problems for them, allow them the time and space to work it out for themselves - use choices and options if they are struggling. </a:t>
            </a:r>
          </a:p>
          <a:p>
            <a:endParaRPr lang="en-US" dirty="0"/>
          </a:p>
          <a:p>
            <a:r>
              <a:rPr lang="en-US" dirty="0"/>
              <a:t>While it's also great for facilitators to take pictures and videos for evidence, it's also impactful if the young people can have a role in this too. What parts of the day are worth capturing? Let them decide! And do they want to say anything (voice note or video) about what they are doing?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dirty="0"/>
              <a:t>Step 5: Review It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A few slides explaining the review part of the project in more detail.</a:t>
            </a:r>
          </a:p>
          <a:p>
            <a:endParaRPr lang="en-US" dirty="0"/>
          </a:p>
          <a:p>
            <a:r>
              <a:rPr lang="en-US" dirty="0"/>
              <a:t>This is a significant part of the project and it's important that it is not missed or skimmed over.</a:t>
            </a:r>
          </a:p>
          <a:p>
            <a:endParaRPr lang="en-US" dirty="0"/>
          </a:p>
          <a:p>
            <a:r>
              <a:rPr lang="en-US" dirty="0"/>
              <a:t>The young people should come together one last time to reflect on everything they have done and achieved - it's an opportunity for them to feel proud of what they have done and </a:t>
            </a:r>
            <a:r>
              <a:rPr lang="en-US" dirty="0" err="1"/>
              <a:t>recognise</a:t>
            </a:r>
            <a:r>
              <a:rPr lang="en-US" dirty="0"/>
              <a:t> any obstacles and challenges they have overcome.</a:t>
            </a:r>
          </a:p>
          <a:p>
            <a:endParaRPr lang="en-US" dirty="0"/>
          </a:p>
          <a:p>
            <a:r>
              <a:rPr lang="en-US" dirty="0"/>
              <a:t>Use the workbook to fill in the skills wheel and encourage the young people to talk about where they have made progress. They should also note if there are any areas they would like to continue to work on. You can refresh about rating out of 10 if that is easier for the young people. You, as the facilitator, should also feedback where you have seen changes in them. </a:t>
            </a:r>
          </a:p>
          <a:p>
            <a:endParaRPr lang="en-US" dirty="0"/>
          </a:p>
          <a:p>
            <a:r>
              <a:rPr lang="en-US" dirty="0"/>
              <a:t>If the young people struggle to sit and focus, use the room as a continuum and make statements or ask questions where they can agree or disagree by moving to different parts of the room. Make notes as a facilitator about their feedback to avoid them having to do too much written work.</a:t>
            </a:r>
          </a:p>
          <a:p>
            <a:endParaRPr lang="en-US" dirty="0"/>
          </a:p>
          <a:p>
            <a:r>
              <a:rPr lang="en-US" dirty="0"/>
              <a:t>Suggested statements (remember - you do not need to use all or any of these). As a result of being involved in the KEY+ Challenge:</a:t>
            </a:r>
          </a:p>
          <a:p>
            <a:pPr marL="171450" indent="-171450">
              <a:buFont typeface="Arial" panose="020B0604020202020204" pitchFamily="34" charset="0"/>
              <a:buChar char="•"/>
            </a:pPr>
            <a:r>
              <a:rPr lang="en-US" dirty="0"/>
              <a:t>I have made new friends</a:t>
            </a:r>
          </a:p>
          <a:p>
            <a:pPr marL="171450" indent="-171450">
              <a:buFont typeface="Arial" panose="020B0604020202020204" pitchFamily="34" charset="0"/>
              <a:buChar char="•"/>
            </a:pPr>
            <a:r>
              <a:rPr lang="en-US" dirty="0"/>
              <a:t>My confidence has grown</a:t>
            </a:r>
          </a:p>
          <a:p>
            <a:pPr marL="171450" indent="-171450">
              <a:buFont typeface="Arial" panose="020B0604020202020204" pitchFamily="34" charset="0"/>
              <a:buChar char="•"/>
            </a:pPr>
            <a:r>
              <a:rPr lang="en-US" dirty="0"/>
              <a:t>I have learnt something new about myself</a:t>
            </a:r>
          </a:p>
          <a:p>
            <a:pPr marL="171450" indent="-171450">
              <a:buFont typeface="Arial" panose="020B0604020202020204" pitchFamily="34" charset="0"/>
              <a:buChar char="•"/>
            </a:pPr>
            <a:r>
              <a:rPr lang="en-US" dirty="0"/>
              <a:t>My skills have developed</a:t>
            </a:r>
          </a:p>
          <a:p>
            <a:pPr marL="171450" indent="-171450">
              <a:buFont typeface="Arial" panose="020B0604020202020204" pitchFamily="34" charset="0"/>
              <a:buChar char="•"/>
            </a:pPr>
            <a:r>
              <a:rPr lang="en-US" dirty="0"/>
              <a:t>My </a:t>
            </a:r>
            <a:r>
              <a:rPr lang="en-US" dirty="0" err="1"/>
              <a:t>behaviour</a:t>
            </a:r>
            <a:r>
              <a:rPr lang="en-US" dirty="0"/>
              <a:t> has improved</a:t>
            </a:r>
          </a:p>
          <a:p>
            <a:pPr marL="171450" indent="-171450">
              <a:buFont typeface="Arial" panose="020B0604020202020204" pitchFamily="34" charset="0"/>
              <a:buChar char="•"/>
            </a:pPr>
            <a:r>
              <a:rPr lang="en-US" dirty="0"/>
              <a:t>I find it easier to </a:t>
            </a:r>
            <a:r>
              <a:rPr lang="en-US" dirty="0" err="1"/>
              <a:t>organise</a:t>
            </a:r>
            <a:r>
              <a:rPr lang="en-US" dirty="0"/>
              <a:t> myself</a:t>
            </a:r>
          </a:p>
          <a:p>
            <a:pPr marL="171450" indent="-171450">
              <a:buFont typeface="Arial" panose="020B0604020202020204" pitchFamily="34" charset="0"/>
              <a:buChar char="•"/>
            </a:pPr>
            <a:r>
              <a:rPr lang="en-US" dirty="0"/>
              <a:t>I will volunteer to help out in school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Here is an example of a page in the workbook that can help the young people reflect on the project.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72D3D2-D473-6929-C87D-BCEC92A6ACD2}"/>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BB14DDBA-DF38-6A9A-C2E2-B6D907D99126}"/>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22491504-E096-67E5-EDD7-8512F1FDD5C0}"/>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29EDDC51-44D5-EE9A-D4C6-BB41F2F3F263}"/>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82220C57-101E-2790-7389-A9ADB3929476}"/>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Here is an example of a page in the workbook that can help the young people reflect on the project.</a:t>
            </a:r>
          </a:p>
        </p:txBody>
      </p:sp>
      <p:sp>
        <p:nvSpPr>
          <p:cNvPr id="6" name="Footer Placeholder 5">
            <a:extLst>
              <a:ext uri="{FF2B5EF4-FFF2-40B4-BE49-F238E27FC236}">
                <a16:creationId xmlns:a16="http://schemas.microsoft.com/office/drawing/2014/main" id="{0368AD6B-C961-610A-49D2-76B2266453F8}"/>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A721BDC9-7216-4DAC-255E-9CBAEAE6CC36}"/>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663465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Here is an evaluation poster that the group can use to reflect on the project together. This is also included in the KEY+ resources.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Key will ask you to upload your feedback to the facilitator feedback session on KIT.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Please get in touch with The Key staff for any questions, queries or support needs.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While you may feel that the young people already know each other and there is 'no need' for icebreakers, it is important to prioritise an informal approach and include an icebreaker at the beginning of the first session (and repeatedly during other sessions if needed). This is a good way of helping the group to know this is a more relaxed environment than the classroom, it can also help them to be focused and get them talking to each other.</a:t>
            </a:r>
          </a:p>
          <a:p>
            <a:endParaRPr lang="en-US"/>
          </a:p>
          <a:p>
            <a:r>
              <a:rPr lang="en-US"/>
              <a:t>It is important to ensure that icebreakers are used in a sensitive and fun way, to help young people feel at ease and encourage them to get creative. </a:t>
            </a:r>
          </a:p>
          <a:p>
            <a:endParaRPr lang="en-US"/>
          </a:p>
          <a:p>
            <a:r>
              <a:rPr lang="en-US"/>
              <a:t>Encourage young people to take charge right from the very beginning and let them choose the icebreaker from a list! The icebreakers are explained in more detail across the next 10 slides - use them as and when you feel you might need to.</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While you may feel that the young people already know each other and there is 'no need' for icebreakers, it is important to prioritise an informal approach and include an icebreaker at the beginning of the first session (and repeatedly during other sessions if needed). This is a good way of helping the group to know this is a more relaxed environment than the classroom, it can also help them to be focused and get them talking to each other.</a:t>
            </a:r>
          </a:p>
          <a:p>
            <a:endParaRPr lang="en-US"/>
          </a:p>
          <a:p>
            <a:r>
              <a:rPr lang="en-US"/>
              <a:t>It is important to ensure that icebreakers are used in a sensitive and fun way, to help young people feel at ease and encourage them to get creative. </a:t>
            </a:r>
          </a:p>
          <a:p>
            <a:endParaRPr lang="en-US"/>
          </a:p>
          <a:p>
            <a:r>
              <a:rPr lang="en-US"/>
              <a:t>Encourage young people to take charge right from the very beginning and let them choose the icebreaker from a list! The icebreakers are explained in more detail across the next 10 slides - use them as and when you feel you might need to.</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These slides are intended as a guide, and you can choose whether to include them or just use them for guidance.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game is best played with at least 5-6 young people.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Requires a fork or another everyday object...</a:t>
            </a:r>
          </a:p>
          <a:p>
            <a:endParaRPr lang="en-US" dirty="0"/>
          </a:p>
          <a:p>
            <a:r>
              <a:rPr lang="en-US" dirty="0"/>
              <a:t>Suggestions for other objects:</a:t>
            </a:r>
          </a:p>
          <a:p>
            <a:pPr marL="171450" indent="-171450">
              <a:buFont typeface="Arial" panose="020B0604020202020204" pitchFamily="34" charset="0"/>
              <a:buChar char="•"/>
            </a:pPr>
            <a:r>
              <a:rPr lang="en-US" dirty="0"/>
              <a:t>Toothbrush</a:t>
            </a:r>
          </a:p>
          <a:p>
            <a:pPr marL="171450" indent="-171450">
              <a:buFont typeface="Arial" panose="020B0604020202020204" pitchFamily="34" charset="0"/>
              <a:buChar char="•"/>
            </a:pPr>
            <a:r>
              <a:rPr lang="en-US" dirty="0"/>
              <a:t>Glass</a:t>
            </a:r>
          </a:p>
          <a:p>
            <a:pPr marL="171450" indent="-171450">
              <a:buFont typeface="Arial" panose="020B0604020202020204" pitchFamily="34" charset="0"/>
              <a:buChar char="•"/>
            </a:pPr>
            <a:r>
              <a:rPr lang="en-US" dirty="0"/>
              <a:t>Toilet roll</a:t>
            </a:r>
          </a:p>
          <a:p>
            <a:pPr marL="171450" indent="-171450">
              <a:buFont typeface="Arial" panose="020B0604020202020204" pitchFamily="34" charset="0"/>
              <a:buChar char="•"/>
            </a:pPr>
            <a:r>
              <a:rPr lang="en-US" dirty="0"/>
              <a:t>Wooden spoon</a:t>
            </a:r>
          </a:p>
          <a:p>
            <a:pPr marL="171450" indent="-171450">
              <a:buFont typeface="Arial" panose="020B0604020202020204" pitchFamily="34" charset="0"/>
              <a:buChar char="•"/>
            </a:pPr>
            <a:r>
              <a:rPr lang="en-US" dirty="0"/>
              <a:t>Washing up sponge</a:t>
            </a:r>
          </a:p>
          <a:p>
            <a:pPr marL="171450" indent="-171450">
              <a:buFont typeface="Arial" panose="020B0604020202020204" pitchFamily="34" charset="0"/>
              <a:buChar char="•"/>
            </a:pPr>
            <a:r>
              <a:rPr lang="en-US" dirty="0"/>
              <a:t>Garlic press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1/6/2026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sv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10.sv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10.sv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10.svg"/></Relationships>
</file>

<file path=ppt/slides/_rels/slide13.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9.jpeg"/><Relationship Id="rId12" Type="http://schemas.openxmlformats.org/officeDocument/2006/relationships/image" Target="../media/image17.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8.jpeg"/><Relationship Id="rId11" Type="http://schemas.openxmlformats.org/officeDocument/2006/relationships/image" Target="../media/image16.png"/><Relationship Id="rId5" Type="http://schemas.openxmlformats.org/officeDocument/2006/relationships/image" Target="../media/image47.jpeg"/><Relationship Id="rId10" Type="http://schemas.openxmlformats.org/officeDocument/2006/relationships/image" Target="../media/image52.jpeg"/><Relationship Id="rId4" Type="http://schemas.openxmlformats.org/officeDocument/2006/relationships/image" Target="../media/image46.jpeg"/><Relationship Id="rId9" Type="http://schemas.openxmlformats.org/officeDocument/2006/relationships/image" Target="../media/image51.jpe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10.sv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10.sv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55.jpeg"/><Relationship Id="rId4" Type="http://schemas.openxmlformats.org/officeDocument/2006/relationships/image" Target="../media/image10.sv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56.jpeg"/><Relationship Id="rId4" Type="http://schemas.openxmlformats.org/officeDocument/2006/relationships/image" Target="../media/image10.svg"/></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7.svg"/></Relationships>
</file>

<file path=ppt/slides/_rels/slide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10.sv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17.svg"/></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7.sv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8" Type="http://schemas.openxmlformats.org/officeDocument/2006/relationships/image" Target="../media/image64.svg"/><Relationship Id="rId13" Type="http://schemas.openxmlformats.org/officeDocument/2006/relationships/image" Target="../media/image69.png"/><Relationship Id="rId3" Type="http://schemas.openxmlformats.org/officeDocument/2006/relationships/image" Target="../media/image9.png"/><Relationship Id="rId7" Type="http://schemas.openxmlformats.org/officeDocument/2006/relationships/image" Target="../media/image63.png"/><Relationship Id="rId12" Type="http://schemas.openxmlformats.org/officeDocument/2006/relationships/image" Target="../media/image68.sv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62.sv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svg"/><Relationship Id="rId4" Type="http://schemas.openxmlformats.org/officeDocument/2006/relationships/image" Target="../media/image10.svg"/><Relationship Id="rId9" Type="http://schemas.openxmlformats.org/officeDocument/2006/relationships/image" Target="../media/image65.png"/><Relationship Id="rId14" Type="http://schemas.openxmlformats.org/officeDocument/2006/relationships/image" Target="../media/image70.svg"/></Relationships>
</file>

<file path=ppt/slides/_rels/slide24.xml.rels><?xml version="1.0" encoding="UTF-8" standalone="yes"?>
<Relationships xmlns="http://schemas.openxmlformats.org/package/2006/relationships"><Relationship Id="rId8" Type="http://schemas.openxmlformats.org/officeDocument/2006/relationships/image" Target="../media/image74.svg"/><Relationship Id="rId13" Type="http://schemas.openxmlformats.org/officeDocument/2006/relationships/image" Target="../media/image79.png"/><Relationship Id="rId3" Type="http://schemas.openxmlformats.org/officeDocument/2006/relationships/image" Target="../media/image9.png"/><Relationship Id="rId7" Type="http://schemas.openxmlformats.org/officeDocument/2006/relationships/image" Target="../media/image73.png"/><Relationship Id="rId12" Type="http://schemas.openxmlformats.org/officeDocument/2006/relationships/image" Target="../media/image78.sv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72.svg"/><Relationship Id="rId11" Type="http://schemas.openxmlformats.org/officeDocument/2006/relationships/image" Target="../media/image77.png"/><Relationship Id="rId5" Type="http://schemas.openxmlformats.org/officeDocument/2006/relationships/image" Target="../media/image71.png"/><Relationship Id="rId10" Type="http://schemas.openxmlformats.org/officeDocument/2006/relationships/image" Target="../media/image76.svg"/><Relationship Id="rId4" Type="http://schemas.openxmlformats.org/officeDocument/2006/relationships/image" Target="../media/image10.svg"/><Relationship Id="rId9" Type="http://schemas.openxmlformats.org/officeDocument/2006/relationships/image" Target="../media/image75.png"/><Relationship Id="rId14" Type="http://schemas.openxmlformats.org/officeDocument/2006/relationships/image" Target="../media/image80.svg"/></Relationships>
</file>

<file path=ppt/slides/_rels/slide25.xml.rels><?xml version="1.0" encoding="UTF-8" standalone="yes"?>
<Relationships xmlns="http://schemas.openxmlformats.org/package/2006/relationships"><Relationship Id="rId8" Type="http://schemas.openxmlformats.org/officeDocument/2006/relationships/image" Target="../media/image84.svg"/><Relationship Id="rId13" Type="http://schemas.openxmlformats.org/officeDocument/2006/relationships/image" Target="../media/image89.png"/><Relationship Id="rId18" Type="http://schemas.openxmlformats.org/officeDocument/2006/relationships/image" Target="../media/image94.svg"/><Relationship Id="rId26" Type="http://schemas.openxmlformats.org/officeDocument/2006/relationships/image" Target="../media/image102.svg"/><Relationship Id="rId3" Type="http://schemas.openxmlformats.org/officeDocument/2006/relationships/image" Target="../media/image9.png"/><Relationship Id="rId21" Type="http://schemas.openxmlformats.org/officeDocument/2006/relationships/image" Target="../media/image97.png"/><Relationship Id="rId7" Type="http://schemas.openxmlformats.org/officeDocument/2006/relationships/image" Target="../media/image83.png"/><Relationship Id="rId12" Type="http://schemas.openxmlformats.org/officeDocument/2006/relationships/image" Target="../media/image88.svg"/><Relationship Id="rId17" Type="http://schemas.openxmlformats.org/officeDocument/2006/relationships/image" Target="../media/image93.png"/><Relationship Id="rId25" Type="http://schemas.openxmlformats.org/officeDocument/2006/relationships/image" Target="../media/image101.png"/><Relationship Id="rId2" Type="http://schemas.openxmlformats.org/officeDocument/2006/relationships/notesSlide" Target="../notesSlides/notesSlide23.xml"/><Relationship Id="rId16" Type="http://schemas.openxmlformats.org/officeDocument/2006/relationships/image" Target="../media/image92.svg"/><Relationship Id="rId20" Type="http://schemas.openxmlformats.org/officeDocument/2006/relationships/image" Target="../media/image96.svg"/><Relationship Id="rId1" Type="http://schemas.openxmlformats.org/officeDocument/2006/relationships/slideLayout" Target="../slideLayouts/slideLayout7.xml"/><Relationship Id="rId6" Type="http://schemas.openxmlformats.org/officeDocument/2006/relationships/image" Target="../media/image82.svg"/><Relationship Id="rId11" Type="http://schemas.openxmlformats.org/officeDocument/2006/relationships/image" Target="../media/image87.png"/><Relationship Id="rId24" Type="http://schemas.openxmlformats.org/officeDocument/2006/relationships/image" Target="../media/image100.svg"/><Relationship Id="rId5" Type="http://schemas.openxmlformats.org/officeDocument/2006/relationships/image" Target="../media/image81.png"/><Relationship Id="rId15" Type="http://schemas.openxmlformats.org/officeDocument/2006/relationships/image" Target="../media/image91.png"/><Relationship Id="rId23" Type="http://schemas.openxmlformats.org/officeDocument/2006/relationships/image" Target="../media/image99.png"/><Relationship Id="rId10" Type="http://schemas.openxmlformats.org/officeDocument/2006/relationships/image" Target="../media/image86.svg"/><Relationship Id="rId19" Type="http://schemas.openxmlformats.org/officeDocument/2006/relationships/image" Target="../media/image95.png"/><Relationship Id="rId4" Type="http://schemas.openxmlformats.org/officeDocument/2006/relationships/image" Target="../media/image10.svg"/><Relationship Id="rId9" Type="http://schemas.openxmlformats.org/officeDocument/2006/relationships/image" Target="../media/image85.png"/><Relationship Id="rId14" Type="http://schemas.openxmlformats.org/officeDocument/2006/relationships/image" Target="../media/image90.svg"/><Relationship Id="rId22" Type="http://schemas.openxmlformats.org/officeDocument/2006/relationships/image" Target="../media/image98.svg"/></Relationships>
</file>

<file path=ppt/slides/_rels/slide2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104.svg"/></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7.svg"/></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105.png"/><Relationship Id="rId4" Type="http://schemas.openxmlformats.org/officeDocument/2006/relationships/image" Target="../media/image10.sv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svg"/></Relationships>
</file>

<file path=ppt/slides/_rels/slide3.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2.png"/><Relationship Id="rId7" Type="http://schemas.openxmlformats.org/officeDocument/2006/relationships/image" Target="../media/image10.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4.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108.svg"/><Relationship Id="rId5" Type="http://schemas.openxmlformats.org/officeDocument/2006/relationships/image" Target="../media/image107.png"/><Relationship Id="rId4" Type="http://schemas.openxmlformats.org/officeDocument/2006/relationships/image" Target="../media/image10.svg"/></Relationships>
</file>

<file path=ppt/slides/_rels/slide31.xml.rels><?xml version="1.0" encoding="UTF-8" standalone="yes"?>
<Relationships xmlns="http://schemas.openxmlformats.org/package/2006/relationships"><Relationship Id="rId8" Type="http://schemas.openxmlformats.org/officeDocument/2006/relationships/image" Target="../media/image114.jpeg"/><Relationship Id="rId13" Type="http://schemas.openxmlformats.org/officeDocument/2006/relationships/image" Target="../media/image8.png"/><Relationship Id="rId3" Type="http://schemas.openxmlformats.org/officeDocument/2006/relationships/image" Target="../media/image109.jpeg"/><Relationship Id="rId7" Type="http://schemas.openxmlformats.org/officeDocument/2006/relationships/image" Target="../media/image113.jpeg"/><Relationship Id="rId12" Type="http://schemas.openxmlformats.org/officeDocument/2006/relationships/image" Target="../media/image104.sv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112.jpeg"/><Relationship Id="rId11" Type="http://schemas.openxmlformats.org/officeDocument/2006/relationships/image" Target="../media/image103.png"/><Relationship Id="rId5" Type="http://schemas.openxmlformats.org/officeDocument/2006/relationships/image" Target="../media/image111.jpeg"/><Relationship Id="rId10" Type="http://schemas.openxmlformats.org/officeDocument/2006/relationships/image" Target="../media/image116.jpeg"/><Relationship Id="rId4" Type="http://schemas.openxmlformats.org/officeDocument/2006/relationships/image" Target="../media/image110.jpeg"/><Relationship Id="rId9" Type="http://schemas.openxmlformats.org/officeDocument/2006/relationships/image" Target="../media/image115.jpeg"/></Relationships>
</file>

<file path=ppt/slides/_rels/slide3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17.jpeg"/><Relationship Id="rId7" Type="http://schemas.openxmlformats.org/officeDocument/2006/relationships/image" Target="../media/image104.sv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03.png"/><Relationship Id="rId5" Type="http://schemas.openxmlformats.org/officeDocument/2006/relationships/image" Target="../media/image119.png"/><Relationship Id="rId4" Type="http://schemas.openxmlformats.org/officeDocument/2006/relationships/image" Target="../media/image118.png"/></Relationships>
</file>

<file path=ppt/slides/_rels/slide33.xml.rels><?xml version="1.0" encoding="UTF-8" standalone="yes"?>
<Relationships xmlns="http://schemas.openxmlformats.org/package/2006/relationships"><Relationship Id="rId8" Type="http://schemas.openxmlformats.org/officeDocument/2006/relationships/image" Target="../media/image125.svg"/><Relationship Id="rId13" Type="http://schemas.openxmlformats.org/officeDocument/2006/relationships/image" Target="../media/image8.png"/><Relationship Id="rId3" Type="http://schemas.openxmlformats.org/officeDocument/2006/relationships/image" Target="../media/image120.png"/><Relationship Id="rId7" Type="http://schemas.openxmlformats.org/officeDocument/2006/relationships/image" Target="../media/image124.png"/><Relationship Id="rId12" Type="http://schemas.openxmlformats.org/officeDocument/2006/relationships/image" Target="../media/image129.sv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123.svg"/><Relationship Id="rId11" Type="http://schemas.openxmlformats.org/officeDocument/2006/relationships/image" Target="../media/image128.png"/><Relationship Id="rId5" Type="http://schemas.openxmlformats.org/officeDocument/2006/relationships/image" Target="../media/image122.png"/><Relationship Id="rId10" Type="http://schemas.openxmlformats.org/officeDocument/2006/relationships/image" Target="../media/image127.svg"/><Relationship Id="rId4" Type="http://schemas.openxmlformats.org/officeDocument/2006/relationships/image" Target="../media/image121.svg"/><Relationship Id="rId9" Type="http://schemas.openxmlformats.org/officeDocument/2006/relationships/image" Target="../media/image126.png"/></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17.svg"/></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130.png"/><Relationship Id="rId4" Type="http://schemas.openxmlformats.org/officeDocument/2006/relationships/image" Target="../media/image10.svg"/></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130.png"/><Relationship Id="rId4" Type="http://schemas.openxmlformats.org/officeDocument/2006/relationships/image" Target="../media/image10.svg"/></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130.png"/><Relationship Id="rId4" Type="http://schemas.openxmlformats.org/officeDocument/2006/relationships/image" Target="../media/image10.svg"/></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2.sv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0.svg"/></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130.png"/><Relationship Id="rId4" Type="http://schemas.openxmlformats.org/officeDocument/2006/relationships/image" Target="../media/image10.svg"/></Relationships>
</file>

<file path=ppt/slides/_rels/slide4.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18" Type="http://schemas.openxmlformats.org/officeDocument/2006/relationships/image" Target="../media/image31.sv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17" Type="http://schemas.openxmlformats.org/officeDocument/2006/relationships/image" Target="../media/image30.png"/><Relationship Id="rId2" Type="http://schemas.openxmlformats.org/officeDocument/2006/relationships/notesSlide" Target="../notesSlides/notesSlide2.xml"/><Relationship Id="rId16" Type="http://schemas.openxmlformats.org/officeDocument/2006/relationships/image" Target="../media/image29.svg"/><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svg"/><Relationship Id="rId19" Type="http://schemas.openxmlformats.org/officeDocument/2006/relationships/image" Target="../media/image8.pn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7.svg"/></Relationships>
</file>

<file path=ppt/slides/_rels/slide4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104.svg"/></Relationships>
</file>

<file path=ppt/slides/_rels/slide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17.svg"/></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133.png"/><Relationship Id="rId4" Type="http://schemas.openxmlformats.org/officeDocument/2006/relationships/image" Target="../media/image10.svg"/></Relationships>
</file>

<file path=ppt/slides/_rels/slide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17.svg"/></Relationships>
</file>

<file path=ppt/slides/_rels/slide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134.png"/><Relationship Id="rId4" Type="http://schemas.openxmlformats.org/officeDocument/2006/relationships/image" Target="../media/image10.svg"/></Relationships>
</file>

<file path=ppt/slides/_rels/slide4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8" Type="http://schemas.openxmlformats.org/officeDocument/2006/relationships/image" Target="../media/image142.png"/><Relationship Id="rId13" Type="http://schemas.openxmlformats.org/officeDocument/2006/relationships/image" Target="../media/image147.svg"/><Relationship Id="rId18" Type="http://schemas.openxmlformats.org/officeDocument/2006/relationships/image" Target="../media/image152.png"/><Relationship Id="rId3" Type="http://schemas.openxmlformats.org/officeDocument/2006/relationships/image" Target="../media/image137.png"/><Relationship Id="rId21" Type="http://schemas.openxmlformats.org/officeDocument/2006/relationships/image" Target="../media/image155.svg"/><Relationship Id="rId7" Type="http://schemas.openxmlformats.org/officeDocument/2006/relationships/image" Target="../media/image141.svg"/><Relationship Id="rId12" Type="http://schemas.openxmlformats.org/officeDocument/2006/relationships/image" Target="../media/image146.png"/><Relationship Id="rId17" Type="http://schemas.openxmlformats.org/officeDocument/2006/relationships/image" Target="../media/image151.svg"/><Relationship Id="rId2" Type="http://schemas.openxmlformats.org/officeDocument/2006/relationships/notesSlide" Target="../notesSlides/notesSlide45.xml"/><Relationship Id="rId16" Type="http://schemas.openxmlformats.org/officeDocument/2006/relationships/image" Target="../media/image150.png"/><Relationship Id="rId20" Type="http://schemas.openxmlformats.org/officeDocument/2006/relationships/image" Target="../media/image154.png"/><Relationship Id="rId1" Type="http://schemas.openxmlformats.org/officeDocument/2006/relationships/slideLayout" Target="../slideLayouts/slideLayout7.xml"/><Relationship Id="rId6" Type="http://schemas.openxmlformats.org/officeDocument/2006/relationships/image" Target="../media/image140.png"/><Relationship Id="rId11" Type="http://schemas.openxmlformats.org/officeDocument/2006/relationships/image" Target="../media/image145.svg"/><Relationship Id="rId5" Type="http://schemas.openxmlformats.org/officeDocument/2006/relationships/image" Target="../media/image139.jpeg"/><Relationship Id="rId15" Type="http://schemas.openxmlformats.org/officeDocument/2006/relationships/image" Target="../media/image149.svg"/><Relationship Id="rId10" Type="http://schemas.openxmlformats.org/officeDocument/2006/relationships/image" Target="../media/image144.png"/><Relationship Id="rId19" Type="http://schemas.openxmlformats.org/officeDocument/2006/relationships/image" Target="../media/image153.svg"/><Relationship Id="rId4" Type="http://schemas.openxmlformats.org/officeDocument/2006/relationships/image" Target="../media/image138.svg"/><Relationship Id="rId9" Type="http://schemas.openxmlformats.org/officeDocument/2006/relationships/image" Target="../media/image143.svg"/><Relationship Id="rId14" Type="http://schemas.openxmlformats.org/officeDocument/2006/relationships/image" Target="../media/image148.png"/></Relationships>
</file>

<file path=ppt/slides/_rels/slide48.xml.rels><?xml version="1.0" encoding="UTF-8" standalone="yes"?>
<Relationships xmlns="http://schemas.openxmlformats.org/package/2006/relationships"><Relationship Id="rId8" Type="http://schemas.openxmlformats.org/officeDocument/2006/relationships/image" Target="../media/image161.svg"/><Relationship Id="rId13" Type="http://schemas.openxmlformats.org/officeDocument/2006/relationships/image" Target="../media/image166.png"/><Relationship Id="rId18" Type="http://schemas.openxmlformats.org/officeDocument/2006/relationships/image" Target="../media/image104.svg"/><Relationship Id="rId3" Type="http://schemas.openxmlformats.org/officeDocument/2006/relationships/image" Target="../media/image156.png"/><Relationship Id="rId7" Type="http://schemas.openxmlformats.org/officeDocument/2006/relationships/image" Target="../media/image160.png"/><Relationship Id="rId12" Type="http://schemas.openxmlformats.org/officeDocument/2006/relationships/image" Target="../media/image165.svg"/><Relationship Id="rId17" Type="http://schemas.openxmlformats.org/officeDocument/2006/relationships/image" Target="../media/image103.png"/><Relationship Id="rId2" Type="http://schemas.openxmlformats.org/officeDocument/2006/relationships/notesSlide" Target="../notesSlides/notesSlide46.xml"/><Relationship Id="rId16" Type="http://schemas.openxmlformats.org/officeDocument/2006/relationships/image" Target="../media/image169.svg"/><Relationship Id="rId1" Type="http://schemas.openxmlformats.org/officeDocument/2006/relationships/slideLayout" Target="../slideLayouts/slideLayout7.xml"/><Relationship Id="rId6" Type="http://schemas.openxmlformats.org/officeDocument/2006/relationships/image" Target="../media/image159.svg"/><Relationship Id="rId11" Type="http://schemas.openxmlformats.org/officeDocument/2006/relationships/image" Target="../media/image164.png"/><Relationship Id="rId5" Type="http://schemas.openxmlformats.org/officeDocument/2006/relationships/image" Target="../media/image158.png"/><Relationship Id="rId15" Type="http://schemas.openxmlformats.org/officeDocument/2006/relationships/image" Target="../media/image168.png"/><Relationship Id="rId10" Type="http://schemas.openxmlformats.org/officeDocument/2006/relationships/image" Target="../media/image163.svg"/><Relationship Id="rId19" Type="http://schemas.openxmlformats.org/officeDocument/2006/relationships/image" Target="../media/image8.png"/><Relationship Id="rId4" Type="http://schemas.openxmlformats.org/officeDocument/2006/relationships/image" Target="../media/image157.svg"/><Relationship Id="rId9" Type="http://schemas.openxmlformats.org/officeDocument/2006/relationships/image" Target="../media/image162.png"/><Relationship Id="rId14" Type="http://schemas.openxmlformats.org/officeDocument/2006/relationships/image" Target="../media/image167.svg"/></Relationships>
</file>

<file path=ppt/slides/_rels/slide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70.jpeg"/><Relationship Id="rId4" Type="http://schemas.openxmlformats.org/officeDocument/2006/relationships/image" Target="../media/image10.sv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32.jpeg"/><Relationship Id="rId2" Type="http://schemas.openxmlformats.org/officeDocument/2006/relationships/slideLayout" Target="../slideLayouts/slideLayout7.xml"/><Relationship Id="rId1" Type="http://schemas.openxmlformats.org/officeDocument/2006/relationships/video" Target="https://www.youtube.com/embed/ny5-lLEawOg?feature=oembed" TargetMode="External"/><Relationship Id="rId6" Type="http://schemas.openxmlformats.org/officeDocument/2006/relationships/image" Target="../media/image8.png"/><Relationship Id="rId5" Type="http://schemas.openxmlformats.org/officeDocument/2006/relationships/image" Target="../media/image17.sv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37.svg"/><Relationship Id="rId3" Type="http://schemas.openxmlformats.org/officeDocument/2006/relationships/image" Target="../media/image16.png"/><Relationship Id="rId7" Type="http://schemas.openxmlformats.org/officeDocument/2006/relationships/image" Target="../media/image35.svg"/><Relationship Id="rId12" Type="http://schemas.openxmlformats.org/officeDocument/2006/relationships/image" Target="../media/image36.png"/><Relationship Id="rId2" Type="http://schemas.openxmlformats.org/officeDocument/2006/relationships/notesSlide" Target="../notesSlides/notesSlide4.xml"/><Relationship Id="rId16"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21.svg"/><Relationship Id="rId5" Type="http://schemas.openxmlformats.org/officeDocument/2006/relationships/image" Target="../media/image33.png"/><Relationship Id="rId15" Type="http://schemas.openxmlformats.org/officeDocument/2006/relationships/image" Target="../media/image39.svg"/><Relationship Id="rId10" Type="http://schemas.openxmlformats.org/officeDocument/2006/relationships/image" Target="../media/image20.png"/><Relationship Id="rId4" Type="http://schemas.openxmlformats.org/officeDocument/2006/relationships/image" Target="../media/image17.svg"/><Relationship Id="rId9" Type="http://schemas.openxmlformats.org/officeDocument/2006/relationships/image" Target="../media/image19.svg"/><Relationship Id="rId14" Type="http://schemas.openxmlformats.org/officeDocument/2006/relationships/image" Target="../media/image38.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7.sv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7.sv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1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rot="6702275">
            <a:off x="1132178" y="342047"/>
            <a:ext cx="5358608" cy="5358608"/>
            <a:chOff x="0" y="0"/>
            <a:chExt cx="6350000" cy="6350000"/>
          </a:xfrm>
        </p:grpSpPr>
        <p:sp>
          <p:nvSpPr>
            <p:cNvPr id="3" name="Freeform 3"/>
            <p:cNvSpPr/>
            <p:nvPr/>
          </p:nvSpPr>
          <p:spPr>
            <a:xfrm>
              <a:off x="-14231" y="-32"/>
              <a:ext cx="6378462" cy="6350064"/>
            </a:xfrm>
            <a:custGeom>
              <a:avLst/>
              <a:gdLst/>
              <a:ahLst/>
              <a:cxnLst/>
              <a:rect l="l" t="t" r="r" b="b"/>
              <a:pathLst>
                <a:path w="6378462" h="6350064">
                  <a:moveTo>
                    <a:pt x="3189231" y="32"/>
                  </a:moveTo>
                  <a:lnTo>
                    <a:pt x="3189231" y="32"/>
                  </a:lnTo>
                  <a:cubicBezTo>
                    <a:pt x="2051530" y="-5056"/>
                    <a:pt x="998068" y="598980"/>
                    <a:pt x="427743" y="1583419"/>
                  </a:cubicBezTo>
                  <a:cubicBezTo>
                    <a:pt x="-142581" y="2567857"/>
                    <a:pt x="-142581" y="3782207"/>
                    <a:pt x="427743" y="4766645"/>
                  </a:cubicBezTo>
                  <a:cubicBezTo>
                    <a:pt x="998068" y="5751084"/>
                    <a:pt x="2051530" y="6355120"/>
                    <a:pt x="3189231" y="6350032"/>
                  </a:cubicBezTo>
                  <a:cubicBezTo>
                    <a:pt x="4326932" y="6355120"/>
                    <a:pt x="5380395" y="5751084"/>
                    <a:pt x="5950719" y="4766645"/>
                  </a:cubicBezTo>
                  <a:cubicBezTo>
                    <a:pt x="6521043" y="3782207"/>
                    <a:pt x="6521043" y="2567857"/>
                    <a:pt x="5950719" y="1583419"/>
                  </a:cubicBezTo>
                  <a:cubicBezTo>
                    <a:pt x="5380395" y="598980"/>
                    <a:pt x="4326932" y="-5056"/>
                    <a:pt x="3189231" y="32"/>
                  </a:cubicBezTo>
                  <a:close/>
                </a:path>
              </a:pathLst>
            </a:custGeom>
            <a:solidFill>
              <a:srgbClr val="C6007E"/>
            </a:solidFill>
          </p:spPr>
          <p:txBody>
            <a:bodyPr/>
            <a:lstStyle/>
            <a:p>
              <a:endParaRPr lang="en-GB"/>
            </a:p>
          </p:txBody>
        </p:sp>
      </p:grpSp>
      <p:grpSp>
        <p:nvGrpSpPr>
          <p:cNvPr id="5" name="Group 5"/>
          <p:cNvGrpSpPr/>
          <p:nvPr/>
        </p:nvGrpSpPr>
        <p:grpSpPr>
          <a:xfrm>
            <a:off x="1059710" y="269579"/>
            <a:ext cx="5503545" cy="5503545"/>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l="-461" r="-461"/>
              </a:stretch>
            </a:blipFill>
          </p:spPr>
          <p:txBody>
            <a:bodyPr/>
            <a:lstStyle/>
            <a:p>
              <a:endParaRPr lang="en-GB"/>
            </a:p>
          </p:txBody>
        </p:sp>
      </p:grpSp>
      <p:sp>
        <p:nvSpPr>
          <p:cNvPr id="7" name="Freeform 7"/>
          <p:cNvSpPr/>
          <p:nvPr/>
        </p:nvSpPr>
        <p:spPr>
          <a:xfrm rot="6702275">
            <a:off x="1990695" y="5162958"/>
            <a:ext cx="3641574" cy="3641574"/>
          </a:xfrm>
          <a:custGeom>
            <a:avLst/>
            <a:gdLst/>
            <a:ahLst/>
            <a:cxnLst/>
            <a:rect l="l" t="t" r="r" b="b"/>
            <a:pathLst>
              <a:path w="3641574" h="3641574">
                <a:moveTo>
                  <a:pt x="0" y="0"/>
                </a:moveTo>
                <a:lnTo>
                  <a:pt x="3641575" y="0"/>
                </a:lnTo>
                <a:lnTo>
                  <a:pt x="3641575" y="3641575"/>
                </a:lnTo>
                <a:lnTo>
                  <a:pt x="0" y="3641575"/>
                </a:lnTo>
                <a:lnTo>
                  <a:pt x="0" y="0"/>
                </a:lnTo>
                <a:close/>
              </a:path>
            </a:pathLst>
          </a:custGeom>
          <a:blipFill>
            <a:blip r:embed="rId3">
              <a:extLst>
                <a:ext uri="{96DAC541-7B7A-43D3-8B79-37D633B846F1}">
                  <asvg:svgBlip xmlns:asvg="http://schemas.microsoft.com/office/drawing/2016/SVG/main" r:embed="rId4"/>
                </a:ext>
              </a:extLst>
            </a:blip>
            <a:stretch>
              <a:fillRect l="-271" r="-271"/>
            </a:stretch>
          </a:blipFill>
        </p:spPr>
        <p:txBody>
          <a:bodyPr/>
          <a:lstStyle/>
          <a:p>
            <a:endParaRPr lang="en-GB"/>
          </a:p>
        </p:txBody>
      </p:sp>
      <p:grpSp>
        <p:nvGrpSpPr>
          <p:cNvPr id="8" name="Group 8"/>
          <p:cNvGrpSpPr/>
          <p:nvPr/>
        </p:nvGrpSpPr>
        <p:grpSpPr>
          <a:xfrm>
            <a:off x="-336355" y="6807178"/>
            <a:ext cx="3489347" cy="3489347"/>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GB"/>
            </a:p>
          </p:txBody>
        </p:sp>
        <p:sp>
          <p:nvSpPr>
            <p:cNvPr id="10" name="TextBox 10"/>
            <p:cNvSpPr txBox="1"/>
            <p:nvPr/>
          </p:nvSpPr>
          <p:spPr>
            <a:xfrm>
              <a:off x="76200" y="104775"/>
              <a:ext cx="660400" cy="631825"/>
            </a:xfrm>
            <a:prstGeom prst="rect">
              <a:avLst/>
            </a:prstGeom>
          </p:spPr>
          <p:txBody>
            <a:bodyPr lIns="50800" tIns="50800" rIns="50800" bIns="50800" rtlCol="0" anchor="ctr"/>
            <a:lstStyle/>
            <a:p>
              <a:pPr algn="ctr">
                <a:lnSpc>
                  <a:spcPts val="1572"/>
                </a:lnSpc>
              </a:pPr>
              <a:endParaRPr/>
            </a:p>
          </p:txBody>
        </p:sp>
      </p:grpSp>
      <p:grpSp>
        <p:nvGrpSpPr>
          <p:cNvPr id="11" name="Group 11"/>
          <p:cNvGrpSpPr>
            <a:grpSpLocks noChangeAspect="1"/>
          </p:cNvGrpSpPr>
          <p:nvPr/>
        </p:nvGrpSpPr>
        <p:grpSpPr>
          <a:xfrm rot="6702275">
            <a:off x="5764096" y="320471"/>
            <a:ext cx="3036012" cy="3036012"/>
            <a:chOff x="0" y="0"/>
            <a:chExt cx="6350000" cy="6350000"/>
          </a:xfrm>
        </p:grpSpPr>
        <p:sp>
          <p:nvSpPr>
            <p:cNvPr id="12" name="Freeform 12"/>
            <p:cNvSpPr/>
            <p:nvPr/>
          </p:nvSpPr>
          <p:spPr>
            <a:xfrm>
              <a:off x="-14231" y="-32"/>
              <a:ext cx="6378462" cy="6350064"/>
            </a:xfrm>
            <a:custGeom>
              <a:avLst/>
              <a:gdLst/>
              <a:ahLst/>
              <a:cxnLst/>
              <a:rect l="l" t="t" r="r" b="b"/>
              <a:pathLst>
                <a:path w="6378462" h="6350064">
                  <a:moveTo>
                    <a:pt x="3189231" y="32"/>
                  </a:moveTo>
                  <a:lnTo>
                    <a:pt x="3189231" y="32"/>
                  </a:lnTo>
                  <a:cubicBezTo>
                    <a:pt x="2051530" y="-5056"/>
                    <a:pt x="998068" y="598980"/>
                    <a:pt x="427743" y="1583419"/>
                  </a:cubicBezTo>
                  <a:cubicBezTo>
                    <a:pt x="-142581" y="2567857"/>
                    <a:pt x="-142581" y="3782207"/>
                    <a:pt x="427743" y="4766645"/>
                  </a:cubicBezTo>
                  <a:cubicBezTo>
                    <a:pt x="998068" y="5751084"/>
                    <a:pt x="2051530" y="6355120"/>
                    <a:pt x="3189231" y="6350032"/>
                  </a:cubicBezTo>
                  <a:cubicBezTo>
                    <a:pt x="4326932" y="6355120"/>
                    <a:pt x="5380395" y="5751084"/>
                    <a:pt x="5950719" y="4766645"/>
                  </a:cubicBezTo>
                  <a:cubicBezTo>
                    <a:pt x="6521043" y="3782207"/>
                    <a:pt x="6521043" y="2567857"/>
                    <a:pt x="5950719" y="1583419"/>
                  </a:cubicBezTo>
                  <a:cubicBezTo>
                    <a:pt x="5380395" y="598980"/>
                    <a:pt x="4326932" y="-5056"/>
                    <a:pt x="3189231" y="32"/>
                  </a:cubicBezTo>
                  <a:close/>
                </a:path>
              </a:pathLst>
            </a:custGeom>
            <a:solidFill>
              <a:srgbClr val="151F6D"/>
            </a:solidFill>
          </p:spPr>
          <p:txBody>
            <a:bodyPr/>
            <a:lstStyle/>
            <a:p>
              <a:endParaRPr lang="en-GB"/>
            </a:p>
          </p:txBody>
        </p:sp>
      </p:grpSp>
      <p:sp>
        <p:nvSpPr>
          <p:cNvPr id="13" name="AutoShape 13"/>
          <p:cNvSpPr/>
          <p:nvPr/>
        </p:nvSpPr>
        <p:spPr>
          <a:xfrm flipV="1">
            <a:off x="9292637" y="8191500"/>
            <a:ext cx="7242763" cy="0"/>
          </a:xfrm>
          <a:prstGeom prst="line">
            <a:avLst/>
          </a:prstGeom>
          <a:ln w="57150" cap="rnd">
            <a:solidFill>
              <a:srgbClr val="582C83"/>
            </a:solidFill>
            <a:prstDash val="solid"/>
            <a:headEnd type="none" w="sm" len="sm"/>
            <a:tailEnd type="arrow" w="med" len="sm"/>
          </a:ln>
        </p:spPr>
        <p:txBody>
          <a:bodyPr/>
          <a:lstStyle/>
          <a:p>
            <a:endParaRPr lang="en-GB"/>
          </a:p>
        </p:txBody>
      </p:sp>
      <p:grpSp>
        <p:nvGrpSpPr>
          <p:cNvPr id="14" name="Group 14"/>
          <p:cNvGrpSpPr>
            <a:grpSpLocks noChangeAspect="1"/>
          </p:cNvGrpSpPr>
          <p:nvPr/>
        </p:nvGrpSpPr>
        <p:grpSpPr>
          <a:xfrm rot="6702275">
            <a:off x="-71588" y="7013790"/>
            <a:ext cx="3036012" cy="3036012"/>
            <a:chOff x="0" y="0"/>
            <a:chExt cx="6350000" cy="6350000"/>
          </a:xfrm>
        </p:grpSpPr>
        <p:sp>
          <p:nvSpPr>
            <p:cNvPr id="15" name="Freeform 15"/>
            <p:cNvSpPr/>
            <p:nvPr/>
          </p:nvSpPr>
          <p:spPr>
            <a:xfrm>
              <a:off x="-14231" y="-32"/>
              <a:ext cx="6378462" cy="6350064"/>
            </a:xfrm>
            <a:custGeom>
              <a:avLst/>
              <a:gdLst/>
              <a:ahLst/>
              <a:cxnLst/>
              <a:rect l="l" t="t" r="r" b="b"/>
              <a:pathLst>
                <a:path w="6378462" h="6350064">
                  <a:moveTo>
                    <a:pt x="3189231" y="32"/>
                  </a:moveTo>
                  <a:lnTo>
                    <a:pt x="3189231" y="32"/>
                  </a:lnTo>
                  <a:cubicBezTo>
                    <a:pt x="2051530" y="-5056"/>
                    <a:pt x="998068" y="598980"/>
                    <a:pt x="427743" y="1583419"/>
                  </a:cubicBezTo>
                  <a:cubicBezTo>
                    <a:pt x="-142581" y="2567857"/>
                    <a:pt x="-142581" y="3782207"/>
                    <a:pt x="427743" y="4766645"/>
                  </a:cubicBezTo>
                  <a:cubicBezTo>
                    <a:pt x="998068" y="5751084"/>
                    <a:pt x="2051530" y="6355120"/>
                    <a:pt x="3189231" y="6350032"/>
                  </a:cubicBezTo>
                  <a:cubicBezTo>
                    <a:pt x="4326932" y="6355120"/>
                    <a:pt x="5380395" y="5751084"/>
                    <a:pt x="5950719" y="4766645"/>
                  </a:cubicBezTo>
                  <a:cubicBezTo>
                    <a:pt x="6521043" y="3782207"/>
                    <a:pt x="6521043" y="2567857"/>
                    <a:pt x="5950719" y="1583419"/>
                  </a:cubicBezTo>
                  <a:cubicBezTo>
                    <a:pt x="5380395" y="598980"/>
                    <a:pt x="4326932" y="-5056"/>
                    <a:pt x="3189231" y="32"/>
                  </a:cubicBezTo>
                  <a:close/>
                </a:path>
              </a:pathLst>
            </a:custGeom>
            <a:solidFill>
              <a:srgbClr val="00A7B5"/>
            </a:solidFill>
          </p:spPr>
          <p:txBody>
            <a:bodyPr/>
            <a:lstStyle/>
            <a:p>
              <a:endParaRPr lang="en-GB"/>
            </a:p>
          </p:txBody>
        </p:sp>
      </p:grpSp>
      <p:grpSp>
        <p:nvGrpSpPr>
          <p:cNvPr id="16" name="Group 16"/>
          <p:cNvGrpSpPr/>
          <p:nvPr/>
        </p:nvGrpSpPr>
        <p:grpSpPr>
          <a:xfrm>
            <a:off x="-111946" y="6973432"/>
            <a:ext cx="3116727" cy="3116727"/>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44654" t="-29499" r="-50919"/>
              </a:stretch>
            </a:blipFill>
          </p:spPr>
          <p:txBody>
            <a:bodyPr/>
            <a:lstStyle/>
            <a:p>
              <a:endParaRPr lang="en-GB"/>
            </a:p>
          </p:txBody>
        </p:sp>
      </p:grpSp>
      <p:grpSp>
        <p:nvGrpSpPr>
          <p:cNvPr id="18" name="Group 18"/>
          <p:cNvGrpSpPr/>
          <p:nvPr/>
        </p:nvGrpSpPr>
        <p:grpSpPr>
          <a:xfrm>
            <a:off x="5603967" y="30361"/>
            <a:ext cx="3540033" cy="3540033"/>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GB"/>
            </a:p>
          </p:txBody>
        </p:sp>
        <p:sp>
          <p:nvSpPr>
            <p:cNvPr id="20" name="TextBox 20"/>
            <p:cNvSpPr txBox="1"/>
            <p:nvPr/>
          </p:nvSpPr>
          <p:spPr>
            <a:xfrm>
              <a:off x="76200" y="104775"/>
              <a:ext cx="660400" cy="631825"/>
            </a:xfrm>
            <a:prstGeom prst="rect">
              <a:avLst/>
            </a:prstGeom>
          </p:spPr>
          <p:txBody>
            <a:bodyPr lIns="50800" tIns="50800" rIns="50800" bIns="50800" rtlCol="0" anchor="ctr"/>
            <a:lstStyle/>
            <a:p>
              <a:pPr algn="ctr">
                <a:lnSpc>
                  <a:spcPts val="1572"/>
                </a:lnSpc>
              </a:pPr>
              <a:endParaRPr/>
            </a:p>
          </p:txBody>
        </p:sp>
      </p:grpSp>
      <p:sp>
        <p:nvSpPr>
          <p:cNvPr id="21" name="Freeform 21"/>
          <p:cNvSpPr/>
          <p:nvPr/>
        </p:nvSpPr>
        <p:spPr>
          <a:xfrm rot="6702275">
            <a:off x="8400299" y="-141364"/>
            <a:ext cx="2124269" cy="2124269"/>
          </a:xfrm>
          <a:custGeom>
            <a:avLst/>
            <a:gdLst/>
            <a:ahLst/>
            <a:cxnLst/>
            <a:rect l="l" t="t" r="r" b="b"/>
            <a:pathLst>
              <a:path w="2124269" h="2124269">
                <a:moveTo>
                  <a:pt x="0" y="0"/>
                </a:moveTo>
                <a:lnTo>
                  <a:pt x="2124269" y="0"/>
                </a:lnTo>
                <a:lnTo>
                  <a:pt x="2124269" y="2124269"/>
                </a:lnTo>
                <a:lnTo>
                  <a:pt x="0" y="212426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grpSp>
        <p:nvGrpSpPr>
          <p:cNvPr id="22" name="Group 22"/>
          <p:cNvGrpSpPr/>
          <p:nvPr/>
        </p:nvGrpSpPr>
        <p:grpSpPr>
          <a:xfrm>
            <a:off x="5723738" y="280114"/>
            <a:ext cx="3116727" cy="3116727"/>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8"/>
              <a:stretch>
                <a:fillRect l="-16666" r="-16666"/>
              </a:stretch>
            </a:blipFill>
          </p:spPr>
          <p:txBody>
            <a:bodyPr/>
            <a:lstStyle/>
            <a:p>
              <a:endParaRPr lang="en-GB"/>
            </a:p>
          </p:txBody>
        </p:sp>
      </p:grpSp>
      <p:sp>
        <p:nvSpPr>
          <p:cNvPr id="24" name="TextBox 24"/>
          <p:cNvSpPr txBox="1"/>
          <p:nvPr/>
        </p:nvSpPr>
        <p:spPr>
          <a:xfrm>
            <a:off x="8980713" y="7383795"/>
            <a:ext cx="7496246" cy="842608"/>
          </a:xfrm>
          <a:prstGeom prst="rect">
            <a:avLst/>
          </a:prstGeom>
        </p:spPr>
        <p:txBody>
          <a:bodyPr lIns="0" tIns="0" rIns="0" bIns="0" rtlCol="0" anchor="t">
            <a:spAutoFit/>
          </a:bodyPr>
          <a:lstStyle/>
          <a:p>
            <a:pPr algn="r">
              <a:lnSpc>
                <a:spcPts val="6356"/>
              </a:lnSpc>
            </a:pPr>
            <a:r>
              <a:rPr lang="en-US" sz="6293" b="1" spc="-415">
                <a:solidFill>
                  <a:srgbClr val="000000"/>
                </a:solidFill>
                <a:latin typeface="Open Sans 2 Ultra-Bold"/>
                <a:ea typeface="Open Sans 2 Ultra-Bold"/>
                <a:cs typeface="Open Sans 2 Ultra-Bold"/>
                <a:sym typeface="Open Sans 2 Ultra-Bold"/>
              </a:rPr>
              <a:t>KEY+ IN EDUCATION</a:t>
            </a:r>
          </a:p>
        </p:txBody>
      </p:sp>
      <p:sp>
        <p:nvSpPr>
          <p:cNvPr id="25" name="TextBox 25"/>
          <p:cNvSpPr txBox="1"/>
          <p:nvPr/>
        </p:nvSpPr>
        <p:spPr>
          <a:xfrm>
            <a:off x="11293495" y="8274028"/>
            <a:ext cx="5114440" cy="549697"/>
          </a:xfrm>
          <a:prstGeom prst="rect">
            <a:avLst/>
          </a:prstGeom>
        </p:spPr>
        <p:txBody>
          <a:bodyPr lIns="0" tIns="0" rIns="0" bIns="0" rtlCol="0" anchor="t">
            <a:spAutoFit/>
          </a:bodyPr>
          <a:lstStyle/>
          <a:p>
            <a:pPr algn="r">
              <a:lnSpc>
                <a:spcPts val="4531"/>
              </a:lnSpc>
            </a:pPr>
            <a:r>
              <a:rPr lang="en-US" sz="3236" spc="-142">
                <a:solidFill>
                  <a:srgbClr val="00A7B5"/>
                </a:solidFill>
                <a:latin typeface="Open Sans 1"/>
                <a:ea typeface="Open Sans 1"/>
                <a:cs typeface="Open Sans 1"/>
                <a:sym typeface="Open Sans 1"/>
              </a:rPr>
              <a:t>Skills. Confidence. Resilience</a:t>
            </a:r>
          </a:p>
        </p:txBody>
      </p:sp>
      <p:pic>
        <p:nvPicPr>
          <p:cNvPr id="27" name="Picture 26">
            <a:extLst>
              <a:ext uri="{FF2B5EF4-FFF2-40B4-BE49-F238E27FC236}">
                <a16:creationId xmlns:a16="http://schemas.microsoft.com/office/drawing/2014/main" id="{0C3ACFE6-1010-2092-7CAE-3D90E5C78770}"/>
              </a:ext>
            </a:extLst>
          </p:cNvPr>
          <p:cNvPicPr>
            <a:picLocks noChangeAspect="1"/>
          </p:cNvPicPr>
          <p:nvPr/>
        </p:nvPicPr>
        <p:blipFill>
          <a:blip r:embed="rId9">
            <a:extLst>
              <a:ext uri="{28A0092B-C50C-407E-A947-70E740481C1C}">
                <a14:useLocalDpi xmlns:a14="http://schemas.microsoft.com/office/drawing/2010/main" val="0"/>
              </a:ext>
            </a:extLst>
          </a:blip>
          <a:srcRect l="4465" t="18144" r="6291" b="19563"/>
          <a:stretch>
            <a:fillRect/>
          </a:stretch>
        </p:blipFill>
        <p:spPr>
          <a:xfrm>
            <a:off x="11544247" y="2763470"/>
            <a:ext cx="4991153" cy="348378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374962" y="1980084"/>
            <a:ext cx="4531488" cy="0"/>
          </a:xfrm>
          <a:prstGeom prst="line">
            <a:avLst/>
          </a:prstGeom>
          <a:ln w="47625" cap="rnd">
            <a:solidFill>
              <a:srgbClr val="C6007E"/>
            </a:solidFill>
            <a:prstDash val="solid"/>
            <a:headEnd type="none" w="sm" len="sm"/>
            <a:tailEnd type="arrow" w="med" len="sm"/>
          </a:ln>
        </p:spPr>
        <p:txBody>
          <a:bodyPr/>
          <a:lstStyle/>
          <a:p>
            <a:endParaRPr lang="en-GB"/>
          </a:p>
        </p:txBody>
      </p:sp>
      <p:sp>
        <p:nvSpPr>
          <p:cNvPr id="4" name="Freeform 4"/>
          <p:cNvSpPr/>
          <p:nvPr/>
        </p:nvSpPr>
        <p:spPr>
          <a:xfrm>
            <a:off x="0" y="0"/>
            <a:ext cx="3749083" cy="10287000"/>
          </a:xfrm>
          <a:custGeom>
            <a:avLst/>
            <a:gdLst/>
            <a:ahLst/>
            <a:cxnLst/>
            <a:rect l="l" t="t" r="r" b="b"/>
            <a:pathLst>
              <a:path w="1913890" h="2360988">
                <a:moveTo>
                  <a:pt x="0" y="0"/>
                </a:moveTo>
                <a:lnTo>
                  <a:pt x="1913890" y="0"/>
                </a:lnTo>
                <a:lnTo>
                  <a:pt x="1913890" y="2360988"/>
                </a:lnTo>
                <a:lnTo>
                  <a:pt x="0" y="2360988"/>
                </a:lnTo>
                <a:close/>
              </a:path>
            </a:pathLst>
          </a:custGeom>
          <a:solidFill>
            <a:srgbClr val="C6007E"/>
          </a:solidFill>
        </p:spPr>
        <p:txBody>
          <a:bodyPr/>
          <a:lstStyle/>
          <a:p>
            <a:endParaRPr lang="en-GB"/>
          </a:p>
        </p:txBody>
      </p:sp>
      <p:grpSp>
        <p:nvGrpSpPr>
          <p:cNvPr id="5" name="Group 5"/>
          <p:cNvGrpSpPr>
            <a:grpSpLocks noChangeAspect="1"/>
          </p:cNvGrpSpPr>
          <p:nvPr/>
        </p:nvGrpSpPr>
        <p:grpSpPr>
          <a:xfrm rot="5400000">
            <a:off x="1656253" y="6062222"/>
            <a:ext cx="2974620" cy="2974620"/>
            <a:chOff x="0" y="0"/>
            <a:chExt cx="6350000" cy="6350000"/>
          </a:xfrm>
        </p:grpSpPr>
        <p:sp>
          <p:nvSpPr>
            <p:cNvPr id="6" name="Freeform 6"/>
            <p:cNvSpPr/>
            <p:nvPr/>
          </p:nvSpPr>
          <p:spPr>
            <a:xfrm>
              <a:off x="-14231" y="-32"/>
              <a:ext cx="6378462" cy="6350064"/>
            </a:xfrm>
            <a:custGeom>
              <a:avLst/>
              <a:gdLst/>
              <a:ahLst/>
              <a:cxnLst/>
              <a:rect l="l" t="t" r="r" b="b"/>
              <a:pathLst>
                <a:path w="6378462" h="6350064">
                  <a:moveTo>
                    <a:pt x="3189231" y="32"/>
                  </a:moveTo>
                  <a:lnTo>
                    <a:pt x="3189231" y="32"/>
                  </a:lnTo>
                  <a:cubicBezTo>
                    <a:pt x="2051530" y="-5056"/>
                    <a:pt x="998068" y="598980"/>
                    <a:pt x="427743" y="1583419"/>
                  </a:cubicBezTo>
                  <a:cubicBezTo>
                    <a:pt x="-142581" y="2567857"/>
                    <a:pt x="-142581" y="3782207"/>
                    <a:pt x="427743" y="4766645"/>
                  </a:cubicBezTo>
                  <a:cubicBezTo>
                    <a:pt x="998068" y="5751084"/>
                    <a:pt x="2051530" y="6355120"/>
                    <a:pt x="3189231" y="6350032"/>
                  </a:cubicBezTo>
                  <a:cubicBezTo>
                    <a:pt x="4326932" y="6355120"/>
                    <a:pt x="5380395" y="5751084"/>
                    <a:pt x="5950719" y="4766645"/>
                  </a:cubicBezTo>
                  <a:cubicBezTo>
                    <a:pt x="6521043" y="3782207"/>
                    <a:pt x="6521043" y="2567857"/>
                    <a:pt x="5950719" y="1583419"/>
                  </a:cubicBezTo>
                  <a:cubicBezTo>
                    <a:pt x="5380395" y="598980"/>
                    <a:pt x="4326932" y="-5056"/>
                    <a:pt x="3189231" y="32"/>
                  </a:cubicBezTo>
                  <a:close/>
                </a:path>
              </a:pathLst>
            </a:custGeom>
            <a:solidFill>
              <a:srgbClr val="48A23F"/>
            </a:solidFill>
          </p:spPr>
          <p:txBody>
            <a:bodyPr/>
            <a:lstStyle/>
            <a:p>
              <a:endParaRPr lang="en-GB"/>
            </a:p>
          </p:txBody>
        </p:sp>
      </p:grpSp>
      <p:sp>
        <p:nvSpPr>
          <p:cNvPr id="7" name="Freeform 7"/>
          <p:cNvSpPr/>
          <p:nvPr/>
        </p:nvSpPr>
        <p:spPr>
          <a:xfrm rot="6702275">
            <a:off x="1118008" y="4532727"/>
            <a:ext cx="1951115" cy="1951115"/>
          </a:xfrm>
          <a:custGeom>
            <a:avLst/>
            <a:gdLst/>
            <a:ahLst/>
            <a:cxnLst/>
            <a:rect l="l" t="t" r="r" b="b"/>
            <a:pathLst>
              <a:path w="1951115" h="1951115">
                <a:moveTo>
                  <a:pt x="0" y="0"/>
                </a:moveTo>
                <a:lnTo>
                  <a:pt x="1951115" y="0"/>
                </a:lnTo>
                <a:lnTo>
                  <a:pt x="1951115" y="1951116"/>
                </a:lnTo>
                <a:lnTo>
                  <a:pt x="0" y="1951116"/>
                </a:lnTo>
                <a:lnTo>
                  <a:pt x="0" y="0"/>
                </a:lnTo>
                <a:close/>
              </a:path>
            </a:pathLst>
          </a:custGeom>
          <a:blipFill>
            <a:blip r:embed="rId3">
              <a:extLst>
                <a:ext uri="{96DAC541-7B7A-43D3-8B79-37D633B846F1}">
                  <asvg:svgBlip xmlns:asvg="http://schemas.microsoft.com/office/drawing/2016/SVG/main" r:embed="rId4"/>
                </a:ext>
              </a:extLst>
            </a:blip>
            <a:stretch>
              <a:fillRect l="-271" r="-271"/>
            </a:stretch>
          </a:blipFill>
        </p:spPr>
        <p:txBody>
          <a:bodyPr/>
          <a:lstStyle/>
          <a:p>
            <a:endParaRPr lang="en-GB"/>
          </a:p>
        </p:txBody>
      </p:sp>
      <p:grpSp>
        <p:nvGrpSpPr>
          <p:cNvPr id="8" name="Group 8"/>
          <p:cNvGrpSpPr>
            <a:grpSpLocks noChangeAspect="1"/>
          </p:cNvGrpSpPr>
          <p:nvPr/>
        </p:nvGrpSpPr>
        <p:grpSpPr>
          <a:xfrm>
            <a:off x="1567159" y="1400009"/>
            <a:ext cx="3587164" cy="3587164"/>
            <a:chOff x="0" y="0"/>
            <a:chExt cx="6350000" cy="6349975"/>
          </a:xfrm>
        </p:grpSpPr>
        <p:sp>
          <p:nvSpPr>
            <p:cNvPr id="9" name="Freeform 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000000">
                <a:alpha val="0"/>
              </a:srgbClr>
            </a:solidFill>
            <a:ln w="12700">
              <a:solidFill>
                <a:srgbClr val="000000"/>
              </a:solidFill>
            </a:ln>
          </p:spPr>
          <p:txBody>
            <a:bodyPr/>
            <a:lstStyle/>
            <a:p>
              <a:endParaRPr lang="en-GB"/>
            </a:p>
          </p:txBody>
        </p:sp>
      </p:grpSp>
      <p:grpSp>
        <p:nvGrpSpPr>
          <p:cNvPr id="10" name="Group 10"/>
          <p:cNvGrpSpPr/>
          <p:nvPr/>
        </p:nvGrpSpPr>
        <p:grpSpPr>
          <a:xfrm>
            <a:off x="1426708" y="1253612"/>
            <a:ext cx="3851600" cy="3879957"/>
            <a:chOff x="0" y="0"/>
            <a:chExt cx="812800" cy="818784"/>
          </a:xfrm>
        </p:grpSpPr>
        <p:sp>
          <p:nvSpPr>
            <p:cNvPr id="11" name="Freeform 11"/>
            <p:cNvSpPr/>
            <p:nvPr/>
          </p:nvSpPr>
          <p:spPr>
            <a:xfrm>
              <a:off x="0" y="0"/>
              <a:ext cx="812800" cy="818784"/>
            </a:xfrm>
            <a:custGeom>
              <a:avLst/>
              <a:gdLst/>
              <a:ahLst/>
              <a:cxnLst/>
              <a:rect l="l" t="t" r="r" b="b"/>
              <a:pathLst>
                <a:path w="812800" h="818784">
                  <a:moveTo>
                    <a:pt x="406400" y="0"/>
                  </a:moveTo>
                  <a:cubicBezTo>
                    <a:pt x="181951" y="0"/>
                    <a:pt x="0" y="183291"/>
                    <a:pt x="0" y="409392"/>
                  </a:cubicBezTo>
                  <a:cubicBezTo>
                    <a:pt x="0" y="635493"/>
                    <a:pt x="181951" y="818784"/>
                    <a:pt x="406400" y="818784"/>
                  </a:cubicBezTo>
                  <a:cubicBezTo>
                    <a:pt x="630849" y="818784"/>
                    <a:pt x="812800" y="635493"/>
                    <a:pt x="812800" y="409392"/>
                  </a:cubicBezTo>
                  <a:cubicBezTo>
                    <a:pt x="812800" y="183291"/>
                    <a:pt x="630849" y="0"/>
                    <a:pt x="406400" y="0"/>
                  </a:cubicBezTo>
                  <a:close/>
                </a:path>
              </a:pathLst>
            </a:custGeom>
            <a:solidFill>
              <a:srgbClr val="FFFFFF"/>
            </a:solidFill>
          </p:spPr>
          <p:txBody>
            <a:bodyPr/>
            <a:lstStyle/>
            <a:p>
              <a:endParaRPr lang="en-GB"/>
            </a:p>
          </p:txBody>
        </p:sp>
        <p:sp>
          <p:nvSpPr>
            <p:cNvPr id="12" name="TextBox 12"/>
            <p:cNvSpPr txBox="1"/>
            <p:nvPr/>
          </p:nvSpPr>
          <p:spPr>
            <a:xfrm>
              <a:off x="76200" y="133911"/>
              <a:ext cx="660400" cy="608112"/>
            </a:xfrm>
            <a:prstGeom prst="rect">
              <a:avLst/>
            </a:prstGeom>
          </p:spPr>
          <p:txBody>
            <a:bodyPr lIns="50800" tIns="50800" rIns="50800" bIns="50800" rtlCol="0" anchor="ctr"/>
            <a:lstStyle/>
            <a:p>
              <a:pPr algn="ctr">
                <a:lnSpc>
                  <a:spcPts val="2482"/>
                </a:lnSpc>
              </a:pPr>
              <a:endParaRPr/>
            </a:p>
          </p:txBody>
        </p:sp>
      </p:grpSp>
      <p:sp>
        <p:nvSpPr>
          <p:cNvPr id="13" name="Freeform 13"/>
          <p:cNvSpPr/>
          <p:nvPr/>
        </p:nvSpPr>
        <p:spPr>
          <a:xfrm>
            <a:off x="1567159" y="1294284"/>
            <a:ext cx="3570698" cy="3798615"/>
          </a:xfrm>
          <a:custGeom>
            <a:avLst/>
            <a:gdLst/>
            <a:ahLst/>
            <a:cxnLst/>
            <a:rect l="l" t="t" r="r" b="b"/>
            <a:pathLst>
              <a:path w="3570698" h="3798615">
                <a:moveTo>
                  <a:pt x="0" y="0"/>
                </a:moveTo>
                <a:lnTo>
                  <a:pt x="3570698" y="0"/>
                </a:lnTo>
                <a:lnTo>
                  <a:pt x="3570698" y="3798614"/>
                </a:lnTo>
                <a:lnTo>
                  <a:pt x="0" y="37986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4" name="TextBox 14"/>
          <p:cNvSpPr txBox="1"/>
          <p:nvPr/>
        </p:nvSpPr>
        <p:spPr>
          <a:xfrm>
            <a:off x="6374962" y="1218084"/>
            <a:ext cx="6744658" cy="762000"/>
          </a:xfrm>
          <a:prstGeom prst="rect">
            <a:avLst/>
          </a:prstGeom>
        </p:spPr>
        <p:txBody>
          <a:bodyPr lIns="0" tIns="0" rIns="0" bIns="0" rtlCol="0" anchor="t">
            <a:spAutoFit/>
          </a:bodyPr>
          <a:lstStyle/>
          <a:p>
            <a:pPr algn="l">
              <a:lnSpc>
                <a:spcPts val="6299"/>
              </a:lnSpc>
            </a:pPr>
            <a:r>
              <a:rPr lang="en-US" sz="4500" b="1" spc="-270">
                <a:solidFill>
                  <a:srgbClr val="000000"/>
                </a:solidFill>
                <a:latin typeface="Open Sans 2 Ultra-Bold"/>
                <a:ea typeface="Open Sans 2 Ultra-Bold"/>
                <a:cs typeface="Open Sans 2 Ultra-Bold"/>
                <a:sym typeface="Open Sans 2 Ultra-Bold"/>
              </a:rPr>
              <a:t>WINK MURDER</a:t>
            </a:r>
          </a:p>
        </p:txBody>
      </p:sp>
      <p:sp>
        <p:nvSpPr>
          <p:cNvPr id="15" name="TextBox 15"/>
          <p:cNvSpPr txBox="1"/>
          <p:nvPr/>
        </p:nvSpPr>
        <p:spPr>
          <a:xfrm>
            <a:off x="6374962" y="2356545"/>
            <a:ext cx="9734225" cy="947420"/>
          </a:xfrm>
          <a:prstGeom prst="rect">
            <a:avLst/>
          </a:prstGeom>
        </p:spPr>
        <p:txBody>
          <a:bodyPr lIns="0" tIns="0" rIns="0" bIns="0" rtlCol="0" anchor="t">
            <a:spAutoFit/>
          </a:bodyPr>
          <a:lstStyle/>
          <a:p>
            <a:pPr algn="l">
              <a:lnSpc>
                <a:spcPts val="2529"/>
              </a:lnSpc>
            </a:pPr>
            <a:r>
              <a:rPr lang="en-US" sz="2199" b="1" spc="-87">
                <a:solidFill>
                  <a:srgbClr val="000000"/>
                </a:solidFill>
                <a:latin typeface="Open Sans 2 Bold"/>
                <a:ea typeface="Open Sans 2 Bold"/>
                <a:cs typeface="Open Sans 2 Bold"/>
                <a:sym typeface="Open Sans 2 Bold"/>
              </a:rPr>
              <a:t>Wink Murder is a sneaky, suspense-filled  game where one secret killer  “winks” their way to victory - the aim is to spot the murderer before they silently take everyone out!</a:t>
            </a:r>
          </a:p>
        </p:txBody>
      </p:sp>
      <p:grpSp>
        <p:nvGrpSpPr>
          <p:cNvPr id="16" name="Group 16"/>
          <p:cNvGrpSpPr/>
          <p:nvPr/>
        </p:nvGrpSpPr>
        <p:grpSpPr>
          <a:xfrm>
            <a:off x="6374962" y="3732590"/>
            <a:ext cx="9868932" cy="3195169"/>
            <a:chOff x="0" y="0"/>
            <a:chExt cx="13158576" cy="4260225"/>
          </a:xfrm>
        </p:grpSpPr>
        <p:sp>
          <p:nvSpPr>
            <p:cNvPr id="17" name="TextBox 17"/>
            <p:cNvSpPr txBox="1"/>
            <p:nvPr/>
          </p:nvSpPr>
          <p:spPr>
            <a:xfrm>
              <a:off x="0" y="511778"/>
              <a:ext cx="13158576" cy="3748447"/>
            </a:xfrm>
            <a:prstGeom prst="rect">
              <a:avLst/>
            </a:prstGeom>
          </p:spPr>
          <p:txBody>
            <a:bodyPr lIns="0" tIns="0" rIns="0" bIns="0" rtlCol="0" anchor="t">
              <a:spAutoFit/>
            </a:bodyPr>
            <a:lstStyle/>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Gather your group in a circle and choose a detective. Then send the detective out of the room so you can choose your murderer!</a:t>
              </a:r>
            </a:p>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Bring the detective back in and the game begins.</a:t>
              </a:r>
            </a:p>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Everyone else keeps a straight face while the Murderer tries to “kill” players by giving them a quick, sneaky wink.</a:t>
              </a:r>
            </a:p>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If you’re winked at, you must dramatically (or subtly) “die” and drop out of the game.</a:t>
              </a:r>
            </a:p>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Survivors watch closely and try not to get caught making eye contact!</a:t>
              </a:r>
            </a:p>
          </p:txBody>
        </p:sp>
        <p:sp>
          <p:nvSpPr>
            <p:cNvPr id="18" name="TextBox 18"/>
            <p:cNvSpPr txBox="1"/>
            <p:nvPr/>
          </p:nvSpPr>
          <p:spPr>
            <a:xfrm>
              <a:off x="2382" y="9525"/>
              <a:ext cx="3051536" cy="521303"/>
            </a:xfrm>
            <a:prstGeom prst="rect">
              <a:avLst/>
            </a:prstGeom>
          </p:spPr>
          <p:txBody>
            <a:bodyPr lIns="0" tIns="0" rIns="0" bIns="0" rtlCol="0" anchor="t">
              <a:spAutoFit/>
            </a:bodyPr>
            <a:lstStyle/>
            <a:p>
              <a:pPr algn="l">
                <a:lnSpc>
                  <a:spcPts val="3029"/>
                </a:lnSpc>
              </a:pPr>
              <a:r>
                <a:rPr lang="en-US" sz="2634" b="1" spc="-173">
                  <a:solidFill>
                    <a:srgbClr val="48A23F"/>
                  </a:solidFill>
                  <a:latin typeface="Open Sans 2 Ultra-Bold"/>
                  <a:ea typeface="Open Sans 2 Ultra-Bold"/>
                  <a:cs typeface="Open Sans 2 Ultra-Bold"/>
                  <a:sym typeface="Open Sans 2 Ultra-Bold"/>
                </a:rPr>
                <a:t>How it works</a:t>
              </a:r>
            </a:p>
          </p:txBody>
        </p:sp>
      </p:grpSp>
      <p:grpSp>
        <p:nvGrpSpPr>
          <p:cNvPr id="19" name="Group 19"/>
          <p:cNvGrpSpPr/>
          <p:nvPr/>
        </p:nvGrpSpPr>
        <p:grpSpPr>
          <a:xfrm>
            <a:off x="6376748" y="7356384"/>
            <a:ext cx="9934951" cy="1752957"/>
            <a:chOff x="0" y="0"/>
            <a:chExt cx="13246601" cy="2337276"/>
          </a:xfrm>
        </p:grpSpPr>
        <p:sp>
          <p:nvSpPr>
            <p:cNvPr id="20" name="TextBox 20"/>
            <p:cNvSpPr txBox="1"/>
            <p:nvPr/>
          </p:nvSpPr>
          <p:spPr>
            <a:xfrm>
              <a:off x="0" y="521303"/>
              <a:ext cx="13246601" cy="1815973"/>
            </a:xfrm>
            <a:prstGeom prst="rect">
              <a:avLst/>
            </a:prstGeom>
          </p:spPr>
          <p:txBody>
            <a:bodyPr lIns="0" tIns="0" rIns="0" bIns="0" rtlCol="0" anchor="t">
              <a:spAutoFit/>
            </a:bodyPr>
            <a:lstStyle/>
            <a:p>
              <a:pPr marL="474979" lvl="1" indent="-237490" algn="l">
                <a:lnSpc>
                  <a:spcPts val="2771"/>
                </a:lnSpc>
                <a:buFont typeface="Arial"/>
                <a:buChar char="•"/>
              </a:pPr>
              <a:r>
                <a:rPr lang="en-US" sz="2199" spc="-43">
                  <a:solidFill>
                    <a:srgbClr val="000000"/>
                  </a:solidFill>
                  <a:latin typeface="Open Sans 3"/>
                  <a:ea typeface="Open Sans 3"/>
                  <a:cs typeface="Open Sans 3"/>
                  <a:sym typeface="Open Sans 3"/>
                </a:rPr>
                <a:t>If you’re the detective: correctly accuse the Murderer within 3 guesses (or more/less depending on group size). Or before the Murderer kills everyone.</a:t>
              </a:r>
            </a:p>
            <a:p>
              <a:pPr marL="474979" lvl="1" indent="-237490" algn="l">
                <a:lnSpc>
                  <a:spcPts val="2771"/>
                </a:lnSpc>
                <a:buFont typeface="Arial"/>
                <a:buChar char="•"/>
              </a:pPr>
              <a:r>
                <a:rPr lang="en-US" sz="2199" spc="-43">
                  <a:solidFill>
                    <a:srgbClr val="000000"/>
                  </a:solidFill>
                  <a:latin typeface="Open Sans 3"/>
                  <a:ea typeface="Open Sans 3"/>
                  <a:cs typeface="Open Sans 3"/>
                  <a:sym typeface="Open Sans 3"/>
                </a:rPr>
                <a:t>If you’re the Murderer: eliminate everyone without getting spotted - and enjoy the chaos!</a:t>
              </a:r>
            </a:p>
          </p:txBody>
        </p:sp>
        <p:sp>
          <p:nvSpPr>
            <p:cNvPr id="21" name="TextBox 21"/>
            <p:cNvSpPr txBox="1"/>
            <p:nvPr/>
          </p:nvSpPr>
          <p:spPr>
            <a:xfrm>
              <a:off x="2382" y="9525"/>
              <a:ext cx="2760804" cy="521303"/>
            </a:xfrm>
            <a:prstGeom prst="rect">
              <a:avLst/>
            </a:prstGeom>
          </p:spPr>
          <p:txBody>
            <a:bodyPr lIns="0" tIns="0" rIns="0" bIns="0" rtlCol="0" anchor="t">
              <a:spAutoFit/>
            </a:bodyPr>
            <a:lstStyle/>
            <a:p>
              <a:pPr algn="l">
                <a:lnSpc>
                  <a:spcPts val="3029"/>
                </a:lnSpc>
              </a:pPr>
              <a:r>
                <a:rPr lang="en-US" sz="2634" b="1" spc="-173">
                  <a:solidFill>
                    <a:srgbClr val="48A23F"/>
                  </a:solidFill>
                  <a:latin typeface="Open Sans 2 Ultra-Bold"/>
                  <a:ea typeface="Open Sans 2 Ultra-Bold"/>
                  <a:cs typeface="Open Sans 2 Ultra-Bold"/>
                  <a:sym typeface="Open Sans 2 Ultra-Bold"/>
                </a:rPr>
                <a:t>How to win</a:t>
              </a: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142020" y="2845875"/>
            <a:ext cx="3737339" cy="0"/>
          </a:xfrm>
          <a:prstGeom prst="line">
            <a:avLst/>
          </a:prstGeom>
          <a:ln w="47625" cap="rnd">
            <a:solidFill>
              <a:srgbClr val="3773A3"/>
            </a:solidFill>
            <a:prstDash val="solid"/>
            <a:headEnd type="none" w="sm" len="sm"/>
            <a:tailEnd type="arrow" w="med" len="sm"/>
          </a:ln>
        </p:spPr>
        <p:txBody>
          <a:bodyPr/>
          <a:lstStyle/>
          <a:p>
            <a:endParaRPr lang="en-GB"/>
          </a:p>
        </p:txBody>
      </p:sp>
      <p:grpSp>
        <p:nvGrpSpPr>
          <p:cNvPr id="3" name="Group 3"/>
          <p:cNvGrpSpPr/>
          <p:nvPr/>
        </p:nvGrpSpPr>
        <p:grpSpPr>
          <a:xfrm>
            <a:off x="0" y="-1"/>
            <a:ext cx="3749083" cy="10287001"/>
            <a:chOff x="0" y="0"/>
            <a:chExt cx="1913890" cy="2360988"/>
          </a:xfrm>
        </p:grpSpPr>
        <p:sp>
          <p:nvSpPr>
            <p:cNvPr id="4" name="Freeform 4"/>
            <p:cNvSpPr/>
            <p:nvPr/>
          </p:nvSpPr>
          <p:spPr>
            <a:xfrm>
              <a:off x="0" y="0"/>
              <a:ext cx="1913890" cy="2360988"/>
            </a:xfrm>
            <a:custGeom>
              <a:avLst/>
              <a:gdLst/>
              <a:ahLst/>
              <a:cxnLst/>
              <a:rect l="l" t="t" r="r" b="b"/>
              <a:pathLst>
                <a:path w="1913890" h="2360988">
                  <a:moveTo>
                    <a:pt x="0" y="0"/>
                  </a:moveTo>
                  <a:lnTo>
                    <a:pt x="1913890" y="0"/>
                  </a:lnTo>
                  <a:lnTo>
                    <a:pt x="1913890" y="2360988"/>
                  </a:lnTo>
                  <a:lnTo>
                    <a:pt x="0" y="2360988"/>
                  </a:lnTo>
                  <a:close/>
                </a:path>
              </a:pathLst>
            </a:custGeom>
            <a:solidFill>
              <a:srgbClr val="385E9D"/>
            </a:solidFill>
          </p:spPr>
          <p:txBody>
            <a:bodyPr/>
            <a:lstStyle/>
            <a:p>
              <a:endParaRPr lang="en-GB"/>
            </a:p>
          </p:txBody>
        </p:sp>
      </p:grpSp>
      <p:grpSp>
        <p:nvGrpSpPr>
          <p:cNvPr id="5" name="Group 5"/>
          <p:cNvGrpSpPr>
            <a:grpSpLocks noChangeAspect="1"/>
          </p:cNvGrpSpPr>
          <p:nvPr/>
        </p:nvGrpSpPr>
        <p:grpSpPr>
          <a:xfrm rot="5400000">
            <a:off x="1656253" y="6062222"/>
            <a:ext cx="2974620" cy="2974620"/>
            <a:chOff x="0" y="0"/>
            <a:chExt cx="6350000" cy="6350000"/>
          </a:xfrm>
        </p:grpSpPr>
        <p:sp>
          <p:nvSpPr>
            <p:cNvPr id="6" name="Freeform 6"/>
            <p:cNvSpPr/>
            <p:nvPr/>
          </p:nvSpPr>
          <p:spPr>
            <a:xfrm>
              <a:off x="-14231" y="-32"/>
              <a:ext cx="6378462" cy="6350064"/>
            </a:xfrm>
            <a:custGeom>
              <a:avLst/>
              <a:gdLst/>
              <a:ahLst/>
              <a:cxnLst/>
              <a:rect l="l" t="t" r="r" b="b"/>
              <a:pathLst>
                <a:path w="6378462" h="6350064">
                  <a:moveTo>
                    <a:pt x="3189231" y="32"/>
                  </a:moveTo>
                  <a:lnTo>
                    <a:pt x="3189231" y="32"/>
                  </a:lnTo>
                  <a:cubicBezTo>
                    <a:pt x="2051530" y="-5056"/>
                    <a:pt x="998068" y="598980"/>
                    <a:pt x="427743" y="1583419"/>
                  </a:cubicBezTo>
                  <a:cubicBezTo>
                    <a:pt x="-142581" y="2567857"/>
                    <a:pt x="-142581" y="3782207"/>
                    <a:pt x="427743" y="4766645"/>
                  </a:cubicBezTo>
                  <a:cubicBezTo>
                    <a:pt x="998068" y="5751084"/>
                    <a:pt x="2051530" y="6355120"/>
                    <a:pt x="3189231" y="6350032"/>
                  </a:cubicBezTo>
                  <a:cubicBezTo>
                    <a:pt x="4326932" y="6355120"/>
                    <a:pt x="5380395" y="5751084"/>
                    <a:pt x="5950719" y="4766645"/>
                  </a:cubicBezTo>
                  <a:cubicBezTo>
                    <a:pt x="6521043" y="3782207"/>
                    <a:pt x="6521043" y="2567857"/>
                    <a:pt x="5950719" y="1583419"/>
                  </a:cubicBezTo>
                  <a:cubicBezTo>
                    <a:pt x="5380395" y="598980"/>
                    <a:pt x="4326932" y="-5056"/>
                    <a:pt x="3189231" y="32"/>
                  </a:cubicBezTo>
                  <a:close/>
                </a:path>
              </a:pathLst>
            </a:custGeom>
            <a:solidFill>
              <a:srgbClr val="F3D03E"/>
            </a:solidFill>
          </p:spPr>
          <p:txBody>
            <a:bodyPr/>
            <a:lstStyle/>
            <a:p>
              <a:endParaRPr lang="en-GB"/>
            </a:p>
          </p:txBody>
        </p:sp>
      </p:grpSp>
      <p:sp>
        <p:nvSpPr>
          <p:cNvPr id="7" name="Freeform 7"/>
          <p:cNvSpPr/>
          <p:nvPr/>
        </p:nvSpPr>
        <p:spPr>
          <a:xfrm rot="6702275">
            <a:off x="1118008" y="4532727"/>
            <a:ext cx="1951115" cy="1951115"/>
          </a:xfrm>
          <a:custGeom>
            <a:avLst/>
            <a:gdLst/>
            <a:ahLst/>
            <a:cxnLst/>
            <a:rect l="l" t="t" r="r" b="b"/>
            <a:pathLst>
              <a:path w="1951115" h="1951115">
                <a:moveTo>
                  <a:pt x="0" y="0"/>
                </a:moveTo>
                <a:lnTo>
                  <a:pt x="1951115" y="0"/>
                </a:lnTo>
                <a:lnTo>
                  <a:pt x="1951115" y="1951116"/>
                </a:lnTo>
                <a:lnTo>
                  <a:pt x="0" y="1951116"/>
                </a:lnTo>
                <a:lnTo>
                  <a:pt x="0" y="0"/>
                </a:lnTo>
                <a:close/>
              </a:path>
            </a:pathLst>
          </a:custGeom>
          <a:blipFill>
            <a:blip r:embed="rId3">
              <a:extLst>
                <a:ext uri="{96DAC541-7B7A-43D3-8B79-37D633B846F1}">
                  <asvg:svgBlip xmlns:asvg="http://schemas.microsoft.com/office/drawing/2016/SVG/main" r:embed="rId4"/>
                </a:ext>
              </a:extLst>
            </a:blip>
            <a:stretch>
              <a:fillRect l="-271" r="-271"/>
            </a:stretch>
          </a:blipFill>
        </p:spPr>
        <p:txBody>
          <a:bodyPr/>
          <a:lstStyle/>
          <a:p>
            <a:endParaRPr lang="en-GB"/>
          </a:p>
        </p:txBody>
      </p:sp>
      <p:grpSp>
        <p:nvGrpSpPr>
          <p:cNvPr id="8" name="Group 8"/>
          <p:cNvGrpSpPr>
            <a:grpSpLocks noChangeAspect="1"/>
          </p:cNvGrpSpPr>
          <p:nvPr/>
        </p:nvGrpSpPr>
        <p:grpSpPr>
          <a:xfrm>
            <a:off x="1567159" y="1400009"/>
            <a:ext cx="3587164" cy="3587164"/>
            <a:chOff x="0" y="0"/>
            <a:chExt cx="6350000" cy="6349975"/>
          </a:xfrm>
        </p:grpSpPr>
        <p:sp>
          <p:nvSpPr>
            <p:cNvPr id="9" name="Freeform 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r="-93553" b="-29197"/>
              </a:stretch>
            </a:blipFill>
          </p:spPr>
          <p:txBody>
            <a:bodyPr/>
            <a:lstStyle/>
            <a:p>
              <a:endParaRPr lang="en-GB"/>
            </a:p>
          </p:txBody>
        </p:sp>
      </p:grpSp>
      <p:sp>
        <p:nvSpPr>
          <p:cNvPr id="10" name="TextBox 10"/>
          <p:cNvSpPr txBox="1"/>
          <p:nvPr/>
        </p:nvSpPr>
        <p:spPr>
          <a:xfrm>
            <a:off x="6142020" y="4605977"/>
            <a:ext cx="9868932" cy="3520948"/>
          </a:xfrm>
          <a:prstGeom prst="rect">
            <a:avLst/>
          </a:prstGeom>
        </p:spPr>
        <p:txBody>
          <a:bodyPr lIns="0" tIns="0" rIns="0" bIns="0" rtlCol="0" anchor="t">
            <a:spAutoFit/>
          </a:bodyPr>
          <a:lstStyle/>
          <a:p>
            <a:pPr marL="474979" lvl="1" indent="-237490" algn="l">
              <a:lnSpc>
                <a:spcPts val="2815"/>
              </a:lnSpc>
              <a:buFont typeface="Arial"/>
              <a:buChar char="•"/>
            </a:pPr>
            <a:r>
              <a:rPr lang="en-US" sz="2199" spc="-43" dirty="0">
                <a:solidFill>
                  <a:srgbClr val="000000"/>
                </a:solidFill>
                <a:latin typeface="Open Sans 3"/>
                <a:ea typeface="Open Sans 3"/>
                <a:cs typeface="Open Sans 3"/>
                <a:sym typeface="Open Sans 3"/>
              </a:rPr>
              <a:t>Show the group a fork (or any simple object).</a:t>
            </a:r>
          </a:p>
          <a:p>
            <a:pPr marL="474979" lvl="1" indent="-237490" algn="l">
              <a:lnSpc>
                <a:spcPts val="2815"/>
              </a:lnSpc>
              <a:buFont typeface="Arial"/>
              <a:buChar char="•"/>
            </a:pPr>
            <a:r>
              <a:rPr lang="en-US" sz="2199" spc="-43" dirty="0">
                <a:solidFill>
                  <a:srgbClr val="000000"/>
                </a:solidFill>
                <a:latin typeface="Open Sans 3"/>
                <a:ea typeface="Open Sans 3"/>
                <a:cs typeface="Open Sans 3"/>
                <a:sym typeface="Open Sans 3"/>
              </a:rPr>
              <a:t>Explain that each person must come up with a different, creative use for the object.</a:t>
            </a:r>
          </a:p>
          <a:p>
            <a:pPr marL="474979" lvl="1" indent="-237490" algn="l">
              <a:lnSpc>
                <a:spcPts val="2815"/>
              </a:lnSpc>
              <a:buFont typeface="Arial"/>
              <a:buChar char="•"/>
            </a:pPr>
            <a:r>
              <a:rPr lang="en-US" sz="2199" spc="-43" dirty="0">
                <a:solidFill>
                  <a:srgbClr val="000000"/>
                </a:solidFill>
                <a:latin typeface="Open Sans 3"/>
                <a:ea typeface="Open Sans 3"/>
                <a:cs typeface="Open Sans 3"/>
                <a:sym typeface="Open Sans 3"/>
              </a:rPr>
              <a:t>When it’s their turn, they hold the object and start their idea with: “I would use it to/for...”</a:t>
            </a:r>
          </a:p>
          <a:p>
            <a:pPr marL="474979" lvl="1" indent="-237490" algn="l">
              <a:lnSpc>
                <a:spcPts val="2815"/>
              </a:lnSpc>
              <a:buFont typeface="Arial"/>
              <a:buChar char="•"/>
            </a:pPr>
            <a:r>
              <a:rPr lang="en-US" sz="2199" spc="-43" dirty="0">
                <a:solidFill>
                  <a:srgbClr val="000000"/>
                </a:solidFill>
                <a:latin typeface="Open Sans 3"/>
                <a:ea typeface="Open Sans 3"/>
                <a:cs typeface="Open Sans 3"/>
                <a:sym typeface="Open Sans 3"/>
              </a:rPr>
              <a:t>Encourage imaginative, funny or unusual ideas - the more creative, the better.</a:t>
            </a:r>
          </a:p>
          <a:p>
            <a:pPr marL="474979" lvl="1" indent="-237490" algn="l">
              <a:lnSpc>
                <a:spcPts val="2815"/>
              </a:lnSpc>
              <a:buFont typeface="Arial"/>
              <a:buChar char="•"/>
            </a:pPr>
            <a:r>
              <a:rPr lang="en-US" sz="2199" spc="-43" dirty="0">
                <a:solidFill>
                  <a:srgbClr val="000000"/>
                </a:solidFill>
                <a:latin typeface="Open Sans 3"/>
                <a:ea typeface="Open Sans 3"/>
                <a:cs typeface="Open Sans 3"/>
                <a:sym typeface="Open Sans 3"/>
              </a:rPr>
              <a:t>With smaller groups, you can go round more than once.</a:t>
            </a:r>
          </a:p>
          <a:p>
            <a:pPr marL="474979" lvl="1" indent="-237490" algn="l">
              <a:lnSpc>
                <a:spcPts val="2815"/>
              </a:lnSpc>
              <a:buFont typeface="Arial"/>
              <a:buChar char="•"/>
            </a:pPr>
            <a:r>
              <a:rPr lang="en-US" sz="2199" spc="-43" dirty="0">
                <a:solidFill>
                  <a:srgbClr val="000000"/>
                </a:solidFill>
                <a:latin typeface="Open Sans 3"/>
                <a:ea typeface="Open Sans 3"/>
                <a:cs typeface="Open Sans 3"/>
                <a:sym typeface="Open Sans 3"/>
              </a:rPr>
              <a:t>To add a challenge: the  group cannot use the object for its intended purpose.</a:t>
            </a:r>
          </a:p>
        </p:txBody>
      </p:sp>
      <p:sp>
        <p:nvSpPr>
          <p:cNvPr id="11" name="TextBox 11"/>
          <p:cNvSpPr txBox="1"/>
          <p:nvPr/>
        </p:nvSpPr>
        <p:spPr>
          <a:xfrm>
            <a:off x="6142020" y="2083875"/>
            <a:ext cx="5562647" cy="762000"/>
          </a:xfrm>
          <a:prstGeom prst="rect">
            <a:avLst/>
          </a:prstGeom>
        </p:spPr>
        <p:txBody>
          <a:bodyPr lIns="0" tIns="0" rIns="0" bIns="0" rtlCol="0" anchor="t">
            <a:spAutoFit/>
          </a:bodyPr>
          <a:lstStyle/>
          <a:p>
            <a:pPr algn="l">
              <a:lnSpc>
                <a:spcPts val="6299"/>
              </a:lnSpc>
            </a:pPr>
            <a:r>
              <a:rPr lang="en-US" sz="4500" b="1" spc="-270">
                <a:solidFill>
                  <a:srgbClr val="000000"/>
                </a:solidFill>
                <a:latin typeface="Open Sans 2 Ultra-Bold"/>
                <a:ea typeface="Open Sans 2 Ultra-Bold"/>
                <a:cs typeface="Open Sans 2 Ultra-Bold"/>
                <a:sym typeface="Open Sans 2 Ultra-Bold"/>
              </a:rPr>
              <a:t>FORK GAME</a:t>
            </a:r>
          </a:p>
        </p:txBody>
      </p:sp>
      <p:sp>
        <p:nvSpPr>
          <p:cNvPr id="12" name="TextBox 12"/>
          <p:cNvSpPr txBox="1"/>
          <p:nvPr/>
        </p:nvSpPr>
        <p:spPr>
          <a:xfrm>
            <a:off x="6142020" y="3222336"/>
            <a:ext cx="9734225" cy="633095"/>
          </a:xfrm>
          <a:prstGeom prst="rect">
            <a:avLst/>
          </a:prstGeom>
        </p:spPr>
        <p:txBody>
          <a:bodyPr lIns="0" tIns="0" rIns="0" bIns="0" rtlCol="0" anchor="t">
            <a:spAutoFit/>
          </a:bodyPr>
          <a:lstStyle/>
          <a:p>
            <a:pPr algn="l">
              <a:lnSpc>
                <a:spcPts val="2529"/>
              </a:lnSpc>
            </a:pPr>
            <a:r>
              <a:rPr lang="en-US" sz="2199" b="1" spc="-87">
                <a:solidFill>
                  <a:srgbClr val="000000"/>
                </a:solidFill>
                <a:latin typeface="Open Sans 2 Bold"/>
                <a:ea typeface="Open Sans 2 Bold"/>
                <a:cs typeface="Open Sans 2 Bold"/>
                <a:sym typeface="Open Sans 2 Bold"/>
              </a:rPr>
              <a:t>The Fork Game breaks the ice, boosts creativity, and helps young people feel more relaxed and confident speaking in front of each other.</a:t>
            </a:r>
          </a:p>
        </p:txBody>
      </p:sp>
      <p:sp>
        <p:nvSpPr>
          <p:cNvPr id="13" name="TextBox 13"/>
          <p:cNvSpPr txBox="1"/>
          <p:nvPr/>
        </p:nvSpPr>
        <p:spPr>
          <a:xfrm>
            <a:off x="6143806" y="4236431"/>
            <a:ext cx="2288652" cy="388596"/>
          </a:xfrm>
          <a:prstGeom prst="rect">
            <a:avLst/>
          </a:prstGeom>
        </p:spPr>
        <p:txBody>
          <a:bodyPr lIns="0" tIns="0" rIns="0" bIns="0" rtlCol="0" anchor="t">
            <a:spAutoFit/>
          </a:bodyPr>
          <a:lstStyle/>
          <a:p>
            <a:pPr algn="l">
              <a:lnSpc>
                <a:spcPts val="3029"/>
              </a:lnSpc>
            </a:pPr>
            <a:r>
              <a:rPr lang="en-US" sz="2634" b="1" spc="-173">
                <a:solidFill>
                  <a:srgbClr val="DC582A"/>
                </a:solidFill>
                <a:latin typeface="Open Sans 2 Ultra-Bold"/>
                <a:ea typeface="Open Sans 2 Ultra-Bold"/>
                <a:cs typeface="Open Sans 2 Ultra-Bold"/>
                <a:sym typeface="Open Sans 2 Ultra-Bold"/>
              </a:rPr>
              <a:t>How it works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077715" y="2486541"/>
            <a:ext cx="4867112" cy="0"/>
          </a:xfrm>
          <a:prstGeom prst="line">
            <a:avLst/>
          </a:prstGeom>
          <a:ln w="47625" cap="rnd">
            <a:solidFill>
              <a:srgbClr val="48A23F"/>
            </a:solidFill>
            <a:prstDash val="solid"/>
            <a:headEnd type="none" w="sm" len="sm"/>
            <a:tailEnd type="arrow" w="med" len="sm"/>
          </a:ln>
        </p:spPr>
        <p:txBody>
          <a:bodyPr/>
          <a:lstStyle/>
          <a:p>
            <a:endParaRPr lang="en-GB"/>
          </a:p>
        </p:txBody>
      </p:sp>
      <p:grpSp>
        <p:nvGrpSpPr>
          <p:cNvPr id="3" name="Group 3"/>
          <p:cNvGrpSpPr/>
          <p:nvPr/>
        </p:nvGrpSpPr>
        <p:grpSpPr>
          <a:xfrm>
            <a:off x="0" y="0"/>
            <a:ext cx="3749083" cy="10287000"/>
            <a:chOff x="0" y="0"/>
            <a:chExt cx="1913890" cy="2360988"/>
          </a:xfrm>
        </p:grpSpPr>
        <p:sp>
          <p:nvSpPr>
            <p:cNvPr id="4" name="Freeform 4"/>
            <p:cNvSpPr/>
            <p:nvPr/>
          </p:nvSpPr>
          <p:spPr>
            <a:xfrm>
              <a:off x="0" y="0"/>
              <a:ext cx="1913890" cy="2360988"/>
            </a:xfrm>
            <a:custGeom>
              <a:avLst/>
              <a:gdLst/>
              <a:ahLst/>
              <a:cxnLst/>
              <a:rect l="l" t="t" r="r" b="b"/>
              <a:pathLst>
                <a:path w="1913890" h="2360988">
                  <a:moveTo>
                    <a:pt x="0" y="0"/>
                  </a:moveTo>
                  <a:lnTo>
                    <a:pt x="1913890" y="0"/>
                  </a:lnTo>
                  <a:lnTo>
                    <a:pt x="1913890" y="2360988"/>
                  </a:lnTo>
                  <a:lnTo>
                    <a:pt x="0" y="2360988"/>
                  </a:lnTo>
                  <a:close/>
                </a:path>
              </a:pathLst>
            </a:custGeom>
            <a:solidFill>
              <a:srgbClr val="F3D03E"/>
            </a:solidFill>
          </p:spPr>
          <p:txBody>
            <a:bodyPr/>
            <a:lstStyle/>
            <a:p>
              <a:endParaRPr lang="en-GB"/>
            </a:p>
          </p:txBody>
        </p:sp>
      </p:grpSp>
      <p:grpSp>
        <p:nvGrpSpPr>
          <p:cNvPr id="5" name="Group 5"/>
          <p:cNvGrpSpPr>
            <a:grpSpLocks noChangeAspect="1"/>
          </p:cNvGrpSpPr>
          <p:nvPr/>
        </p:nvGrpSpPr>
        <p:grpSpPr>
          <a:xfrm rot="5400000">
            <a:off x="1656253" y="6062222"/>
            <a:ext cx="2974620" cy="2974620"/>
            <a:chOff x="0" y="0"/>
            <a:chExt cx="6350000" cy="6350000"/>
          </a:xfrm>
        </p:grpSpPr>
        <p:sp>
          <p:nvSpPr>
            <p:cNvPr id="6" name="Freeform 6"/>
            <p:cNvSpPr/>
            <p:nvPr/>
          </p:nvSpPr>
          <p:spPr>
            <a:xfrm>
              <a:off x="-14231" y="-32"/>
              <a:ext cx="6378462" cy="6350064"/>
            </a:xfrm>
            <a:custGeom>
              <a:avLst/>
              <a:gdLst/>
              <a:ahLst/>
              <a:cxnLst/>
              <a:rect l="l" t="t" r="r" b="b"/>
              <a:pathLst>
                <a:path w="6378462" h="6350064">
                  <a:moveTo>
                    <a:pt x="3189231" y="32"/>
                  </a:moveTo>
                  <a:lnTo>
                    <a:pt x="3189231" y="32"/>
                  </a:lnTo>
                  <a:cubicBezTo>
                    <a:pt x="2051530" y="-5056"/>
                    <a:pt x="998068" y="598980"/>
                    <a:pt x="427743" y="1583419"/>
                  </a:cubicBezTo>
                  <a:cubicBezTo>
                    <a:pt x="-142581" y="2567857"/>
                    <a:pt x="-142581" y="3782207"/>
                    <a:pt x="427743" y="4766645"/>
                  </a:cubicBezTo>
                  <a:cubicBezTo>
                    <a:pt x="998068" y="5751084"/>
                    <a:pt x="2051530" y="6355120"/>
                    <a:pt x="3189231" y="6350032"/>
                  </a:cubicBezTo>
                  <a:cubicBezTo>
                    <a:pt x="4326932" y="6355120"/>
                    <a:pt x="5380395" y="5751084"/>
                    <a:pt x="5950719" y="4766645"/>
                  </a:cubicBezTo>
                  <a:cubicBezTo>
                    <a:pt x="6521043" y="3782207"/>
                    <a:pt x="6521043" y="2567857"/>
                    <a:pt x="5950719" y="1583419"/>
                  </a:cubicBezTo>
                  <a:cubicBezTo>
                    <a:pt x="5380395" y="598980"/>
                    <a:pt x="4326932" y="-5056"/>
                    <a:pt x="3189231" y="32"/>
                  </a:cubicBezTo>
                  <a:close/>
                </a:path>
              </a:pathLst>
            </a:custGeom>
            <a:solidFill>
              <a:srgbClr val="48A23F"/>
            </a:solidFill>
          </p:spPr>
          <p:txBody>
            <a:bodyPr/>
            <a:lstStyle/>
            <a:p>
              <a:endParaRPr lang="en-GB"/>
            </a:p>
          </p:txBody>
        </p:sp>
      </p:grpSp>
      <p:sp>
        <p:nvSpPr>
          <p:cNvPr id="7" name="Freeform 7"/>
          <p:cNvSpPr/>
          <p:nvPr/>
        </p:nvSpPr>
        <p:spPr>
          <a:xfrm rot="6702275">
            <a:off x="1118008" y="4532727"/>
            <a:ext cx="1951115" cy="1951115"/>
          </a:xfrm>
          <a:custGeom>
            <a:avLst/>
            <a:gdLst/>
            <a:ahLst/>
            <a:cxnLst/>
            <a:rect l="l" t="t" r="r" b="b"/>
            <a:pathLst>
              <a:path w="1951115" h="1951115">
                <a:moveTo>
                  <a:pt x="0" y="0"/>
                </a:moveTo>
                <a:lnTo>
                  <a:pt x="1951115" y="0"/>
                </a:lnTo>
                <a:lnTo>
                  <a:pt x="1951115" y="1951116"/>
                </a:lnTo>
                <a:lnTo>
                  <a:pt x="0" y="1951116"/>
                </a:lnTo>
                <a:lnTo>
                  <a:pt x="0" y="0"/>
                </a:lnTo>
                <a:close/>
              </a:path>
            </a:pathLst>
          </a:custGeom>
          <a:blipFill>
            <a:blip r:embed="rId3">
              <a:extLst>
                <a:ext uri="{96DAC541-7B7A-43D3-8B79-37D633B846F1}">
                  <asvg:svgBlip xmlns:asvg="http://schemas.microsoft.com/office/drawing/2016/SVG/main" r:embed="rId4"/>
                </a:ext>
              </a:extLst>
            </a:blip>
            <a:stretch>
              <a:fillRect l="-271" r="-271"/>
            </a:stretch>
          </a:blipFill>
        </p:spPr>
        <p:txBody>
          <a:bodyPr/>
          <a:lstStyle/>
          <a:p>
            <a:endParaRPr lang="en-GB"/>
          </a:p>
        </p:txBody>
      </p:sp>
      <p:grpSp>
        <p:nvGrpSpPr>
          <p:cNvPr id="8" name="Group 8"/>
          <p:cNvGrpSpPr>
            <a:grpSpLocks noChangeAspect="1"/>
          </p:cNvGrpSpPr>
          <p:nvPr/>
        </p:nvGrpSpPr>
        <p:grpSpPr>
          <a:xfrm>
            <a:off x="1567159" y="1400009"/>
            <a:ext cx="3587164" cy="3587164"/>
            <a:chOff x="0" y="0"/>
            <a:chExt cx="6350000" cy="6349975"/>
          </a:xfrm>
        </p:grpSpPr>
        <p:sp>
          <p:nvSpPr>
            <p:cNvPr id="9" name="Freeform 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t="-3362" r="-176743" b="-6297"/>
              </a:stretch>
            </a:blipFill>
          </p:spPr>
          <p:txBody>
            <a:bodyPr/>
            <a:lstStyle/>
            <a:p>
              <a:endParaRPr lang="en-GB"/>
            </a:p>
          </p:txBody>
        </p:sp>
      </p:grpSp>
      <p:sp>
        <p:nvSpPr>
          <p:cNvPr id="10" name="TextBox 10"/>
          <p:cNvSpPr txBox="1"/>
          <p:nvPr/>
        </p:nvSpPr>
        <p:spPr>
          <a:xfrm>
            <a:off x="6077715" y="1724541"/>
            <a:ext cx="5562647" cy="762000"/>
          </a:xfrm>
          <a:prstGeom prst="rect">
            <a:avLst/>
          </a:prstGeom>
        </p:spPr>
        <p:txBody>
          <a:bodyPr lIns="0" tIns="0" rIns="0" bIns="0" rtlCol="0" anchor="t">
            <a:spAutoFit/>
          </a:bodyPr>
          <a:lstStyle/>
          <a:p>
            <a:pPr algn="l">
              <a:lnSpc>
                <a:spcPts val="6299"/>
              </a:lnSpc>
            </a:pPr>
            <a:r>
              <a:rPr lang="en-US" sz="4500" b="1" spc="-270">
                <a:solidFill>
                  <a:srgbClr val="000000"/>
                </a:solidFill>
                <a:latin typeface="Open Sans 2 Ultra-Bold"/>
                <a:ea typeface="Open Sans 2 Ultra-Bold"/>
                <a:cs typeface="Open Sans 2 Ultra-Bold"/>
                <a:sym typeface="Open Sans 2 Ultra-Bold"/>
              </a:rPr>
              <a:t>PICTURE PROMPT</a:t>
            </a:r>
          </a:p>
        </p:txBody>
      </p:sp>
      <p:sp>
        <p:nvSpPr>
          <p:cNvPr id="11" name="TextBox 11"/>
          <p:cNvSpPr txBox="1"/>
          <p:nvPr/>
        </p:nvSpPr>
        <p:spPr>
          <a:xfrm>
            <a:off x="6077715" y="2863002"/>
            <a:ext cx="11181585" cy="633095"/>
          </a:xfrm>
          <a:prstGeom prst="rect">
            <a:avLst/>
          </a:prstGeom>
        </p:spPr>
        <p:txBody>
          <a:bodyPr lIns="0" tIns="0" rIns="0" bIns="0" rtlCol="0" anchor="t">
            <a:spAutoFit/>
          </a:bodyPr>
          <a:lstStyle/>
          <a:p>
            <a:pPr algn="l">
              <a:lnSpc>
                <a:spcPts val="2529"/>
              </a:lnSpc>
            </a:pPr>
            <a:r>
              <a:rPr lang="en-US" sz="2199" b="1" spc="-87">
                <a:solidFill>
                  <a:srgbClr val="000000"/>
                </a:solidFill>
                <a:latin typeface="Open Sans 2 Bold"/>
                <a:ea typeface="Open Sans 2 Bold"/>
                <a:cs typeface="Open Sans 2 Bold"/>
                <a:sym typeface="Open Sans 2 Bold"/>
              </a:rPr>
              <a:t>Picture Prompt gets young people talking, builds confidence, and encourages creative thinking - all while helping the group feel more relaxed and engaged.</a:t>
            </a:r>
          </a:p>
        </p:txBody>
      </p:sp>
      <p:grpSp>
        <p:nvGrpSpPr>
          <p:cNvPr id="12" name="Group 12"/>
          <p:cNvGrpSpPr/>
          <p:nvPr/>
        </p:nvGrpSpPr>
        <p:grpSpPr>
          <a:xfrm>
            <a:off x="6077715" y="3853284"/>
            <a:ext cx="9868932" cy="2490319"/>
            <a:chOff x="0" y="0"/>
            <a:chExt cx="13158576" cy="3320425"/>
          </a:xfrm>
        </p:grpSpPr>
        <p:sp>
          <p:nvSpPr>
            <p:cNvPr id="13" name="TextBox 13"/>
            <p:cNvSpPr txBox="1"/>
            <p:nvPr/>
          </p:nvSpPr>
          <p:spPr>
            <a:xfrm>
              <a:off x="0" y="511778"/>
              <a:ext cx="13158576" cy="2808647"/>
            </a:xfrm>
            <a:prstGeom prst="rect">
              <a:avLst/>
            </a:prstGeom>
          </p:spPr>
          <p:txBody>
            <a:bodyPr lIns="0" tIns="0" rIns="0" bIns="0" rtlCol="0" anchor="t">
              <a:spAutoFit/>
            </a:bodyPr>
            <a:lstStyle/>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Show the group a random picture (this can be a photo, illustration, meme-style image, or something abstract).</a:t>
              </a:r>
            </a:p>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Ask each young person to describe what they think is happening in the picture.</a:t>
              </a:r>
            </a:p>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Encourage them to be creative, humorous or imaginative in their responses.</a:t>
              </a:r>
            </a:p>
          </p:txBody>
        </p:sp>
        <p:sp>
          <p:nvSpPr>
            <p:cNvPr id="14" name="TextBox 14"/>
            <p:cNvSpPr txBox="1"/>
            <p:nvPr/>
          </p:nvSpPr>
          <p:spPr>
            <a:xfrm>
              <a:off x="2382" y="9525"/>
              <a:ext cx="3051536" cy="521303"/>
            </a:xfrm>
            <a:prstGeom prst="rect">
              <a:avLst/>
            </a:prstGeom>
          </p:spPr>
          <p:txBody>
            <a:bodyPr lIns="0" tIns="0" rIns="0" bIns="0" rtlCol="0" anchor="t">
              <a:spAutoFit/>
            </a:bodyPr>
            <a:lstStyle/>
            <a:p>
              <a:pPr algn="l">
                <a:lnSpc>
                  <a:spcPts val="3029"/>
                </a:lnSpc>
              </a:pPr>
              <a:r>
                <a:rPr lang="en-US" sz="2634" b="1" spc="-173">
                  <a:solidFill>
                    <a:srgbClr val="48A23F"/>
                  </a:solidFill>
                  <a:latin typeface="Open Sans 2 Ultra-Bold"/>
                  <a:ea typeface="Open Sans 2 Ultra-Bold"/>
                  <a:cs typeface="Open Sans 2 Ultra-Bold"/>
                  <a:sym typeface="Open Sans 2 Ultra-Bold"/>
                </a:rPr>
                <a:t>How it works</a:t>
              </a:r>
            </a:p>
          </p:txBody>
        </p:sp>
      </p:grpSp>
      <p:grpSp>
        <p:nvGrpSpPr>
          <p:cNvPr id="15" name="Group 15"/>
          <p:cNvGrpSpPr/>
          <p:nvPr/>
        </p:nvGrpSpPr>
        <p:grpSpPr>
          <a:xfrm>
            <a:off x="6079501" y="6700791"/>
            <a:ext cx="9868932" cy="1785469"/>
            <a:chOff x="0" y="0"/>
            <a:chExt cx="13158576" cy="2380625"/>
          </a:xfrm>
        </p:grpSpPr>
        <p:sp>
          <p:nvSpPr>
            <p:cNvPr id="16" name="TextBox 16"/>
            <p:cNvSpPr txBox="1"/>
            <p:nvPr/>
          </p:nvSpPr>
          <p:spPr>
            <a:xfrm>
              <a:off x="0" y="511778"/>
              <a:ext cx="13158576" cy="1868847"/>
            </a:xfrm>
            <a:prstGeom prst="rect">
              <a:avLst/>
            </a:prstGeom>
          </p:spPr>
          <p:txBody>
            <a:bodyPr lIns="0" tIns="0" rIns="0" bIns="0" rtlCol="0" anchor="t">
              <a:spAutoFit/>
            </a:bodyPr>
            <a:lstStyle/>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“Give this picture a title.”</a:t>
              </a:r>
            </a:p>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“What happened 5 minutes before this picture was taken?”</a:t>
              </a:r>
            </a:p>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“What happens next?”</a:t>
              </a:r>
            </a:p>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“Describe this scene in one sentence.”</a:t>
              </a:r>
            </a:p>
          </p:txBody>
        </p:sp>
        <p:sp>
          <p:nvSpPr>
            <p:cNvPr id="17" name="TextBox 17"/>
            <p:cNvSpPr txBox="1"/>
            <p:nvPr/>
          </p:nvSpPr>
          <p:spPr>
            <a:xfrm>
              <a:off x="2382" y="9525"/>
              <a:ext cx="4756205" cy="521303"/>
            </a:xfrm>
            <a:prstGeom prst="rect">
              <a:avLst/>
            </a:prstGeom>
          </p:spPr>
          <p:txBody>
            <a:bodyPr lIns="0" tIns="0" rIns="0" bIns="0" rtlCol="0" anchor="t">
              <a:spAutoFit/>
            </a:bodyPr>
            <a:lstStyle/>
            <a:p>
              <a:pPr algn="l">
                <a:lnSpc>
                  <a:spcPts val="3029"/>
                </a:lnSpc>
              </a:pPr>
              <a:r>
                <a:rPr lang="en-US" sz="2634" b="1" spc="-173">
                  <a:solidFill>
                    <a:srgbClr val="48A23F"/>
                  </a:solidFill>
                  <a:latin typeface="Open Sans 2 Ultra-Bold"/>
                  <a:ea typeface="Open Sans 2 Ultra-Bold"/>
                  <a:cs typeface="Open Sans 2 Ultra-Bold"/>
                  <a:sym typeface="Open Sans 2 Ultra-Bold"/>
                </a:rPr>
                <a:t>Different variations</a:t>
              </a: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2249276"/>
            <a:ext cx="16230600" cy="7009024"/>
            <a:chOff x="0" y="0"/>
            <a:chExt cx="21640800" cy="9345366"/>
          </a:xfrm>
        </p:grpSpPr>
        <p:pic>
          <p:nvPicPr>
            <p:cNvPr id="3" name="Picture 3"/>
            <p:cNvPicPr>
              <a:picLocks noChangeAspect="1"/>
            </p:cNvPicPr>
            <p:nvPr/>
          </p:nvPicPr>
          <p:blipFill>
            <a:blip r:embed="rId3"/>
            <a:srcRect l="11586" r="11586"/>
            <a:stretch>
              <a:fillRect/>
            </a:stretch>
          </p:blipFill>
          <p:spPr>
            <a:xfrm>
              <a:off x="0" y="0"/>
              <a:ext cx="5314950" cy="4609183"/>
            </a:xfrm>
            <a:prstGeom prst="rect">
              <a:avLst/>
            </a:prstGeom>
          </p:spPr>
        </p:pic>
        <p:pic>
          <p:nvPicPr>
            <p:cNvPr id="4" name="Picture 4"/>
            <p:cNvPicPr>
              <a:picLocks noChangeAspect="1"/>
            </p:cNvPicPr>
            <p:nvPr/>
          </p:nvPicPr>
          <p:blipFill>
            <a:blip r:embed="rId4"/>
            <a:srcRect l="17568" r="17568"/>
            <a:stretch>
              <a:fillRect/>
            </a:stretch>
          </p:blipFill>
          <p:spPr>
            <a:xfrm>
              <a:off x="5441950" y="0"/>
              <a:ext cx="5314950" cy="4609183"/>
            </a:xfrm>
            <a:prstGeom prst="rect">
              <a:avLst/>
            </a:prstGeom>
          </p:spPr>
        </p:pic>
        <p:pic>
          <p:nvPicPr>
            <p:cNvPr id="5" name="Picture 5"/>
            <p:cNvPicPr>
              <a:picLocks noChangeAspect="1"/>
            </p:cNvPicPr>
            <p:nvPr/>
          </p:nvPicPr>
          <p:blipFill>
            <a:blip r:embed="rId5"/>
            <a:srcRect l="11586" r="11586"/>
            <a:stretch>
              <a:fillRect/>
            </a:stretch>
          </p:blipFill>
          <p:spPr>
            <a:xfrm>
              <a:off x="10883900" y="0"/>
              <a:ext cx="5314950" cy="4609183"/>
            </a:xfrm>
            <a:prstGeom prst="rect">
              <a:avLst/>
            </a:prstGeom>
          </p:spPr>
        </p:pic>
        <p:pic>
          <p:nvPicPr>
            <p:cNvPr id="6" name="Picture 6"/>
            <p:cNvPicPr>
              <a:picLocks noChangeAspect="1"/>
            </p:cNvPicPr>
            <p:nvPr/>
          </p:nvPicPr>
          <p:blipFill>
            <a:blip r:embed="rId6"/>
            <a:srcRect l="6325" r="6325"/>
            <a:stretch>
              <a:fillRect/>
            </a:stretch>
          </p:blipFill>
          <p:spPr>
            <a:xfrm>
              <a:off x="16325850" y="0"/>
              <a:ext cx="5314950" cy="4609183"/>
            </a:xfrm>
            <a:prstGeom prst="rect">
              <a:avLst/>
            </a:prstGeom>
          </p:spPr>
        </p:pic>
        <p:pic>
          <p:nvPicPr>
            <p:cNvPr id="7" name="Picture 7"/>
            <p:cNvPicPr>
              <a:picLocks noChangeAspect="1"/>
            </p:cNvPicPr>
            <p:nvPr/>
          </p:nvPicPr>
          <p:blipFill>
            <a:blip r:embed="rId7"/>
            <a:srcRect l="11514" r="11514"/>
            <a:stretch>
              <a:fillRect/>
            </a:stretch>
          </p:blipFill>
          <p:spPr>
            <a:xfrm>
              <a:off x="0" y="4736183"/>
              <a:ext cx="5314950" cy="4609183"/>
            </a:xfrm>
            <a:prstGeom prst="rect">
              <a:avLst/>
            </a:prstGeom>
          </p:spPr>
        </p:pic>
        <p:pic>
          <p:nvPicPr>
            <p:cNvPr id="8" name="Picture 8"/>
            <p:cNvPicPr>
              <a:picLocks noChangeAspect="1"/>
            </p:cNvPicPr>
            <p:nvPr/>
          </p:nvPicPr>
          <p:blipFill>
            <a:blip r:embed="rId8"/>
            <a:srcRect l="11514" r="11514"/>
            <a:stretch>
              <a:fillRect/>
            </a:stretch>
          </p:blipFill>
          <p:spPr>
            <a:xfrm>
              <a:off x="5441950" y="4736183"/>
              <a:ext cx="5314950" cy="4609183"/>
            </a:xfrm>
            <a:prstGeom prst="rect">
              <a:avLst/>
            </a:prstGeom>
          </p:spPr>
        </p:pic>
        <p:pic>
          <p:nvPicPr>
            <p:cNvPr id="9" name="Picture 9"/>
            <p:cNvPicPr>
              <a:picLocks noChangeAspect="1"/>
            </p:cNvPicPr>
            <p:nvPr/>
          </p:nvPicPr>
          <p:blipFill>
            <a:blip r:embed="rId9"/>
            <a:srcRect l="11586" r="11586"/>
            <a:stretch>
              <a:fillRect/>
            </a:stretch>
          </p:blipFill>
          <p:spPr>
            <a:xfrm>
              <a:off x="10883900" y="4736183"/>
              <a:ext cx="5314950" cy="4609183"/>
            </a:xfrm>
            <a:prstGeom prst="rect">
              <a:avLst/>
            </a:prstGeom>
          </p:spPr>
        </p:pic>
        <p:pic>
          <p:nvPicPr>
            <p:cNvPr id="10" name="Picture 10"/>
            <p:cNvPicPr>
              <a:picLocks noChangeAspect="1"/>
            </p:cNvPicPr>
            <p:nvPr/>
          </p:nvPicPr>
          <p:blipFill>
            <a:blip r:embed="rId10"/>
            <a:srcRect l="7334" r="7334"/>
            <a:stretch>
              <a:fillRect/>
            </a:stretch>
          </p:blipFill>
          <p:spPr>
            <a:xfrm>
              <a:off x="16325850" y="4736183"/>
              <a:ext cx="5314950" cy="4609183"/>
            </a:xfrm>
            <a:prstGeom prst="rect">
              <a:avLst/>
            </a:prstGeom>
          </p:spPr>
        </p:pic>
      </p:grpSp>
      <p:sp>
        <p:nvSpPr>
          <p:cNvPr id="11" name="AutoShape 11"/>
          <p:cNvSpPr/>
          <p:nvPr/>
        </p:nvSpPr>
        <p:spPr>
          <a:xfrm>
            <a:off x="1028700" y="1714500"/>
            <a:ext cx="7164538" cy="0"/>
          </a:xfrm>
          <a:prstGeom prst="line">
            <a:avLst/>
          </a:prstGeom>
          <a:ln w="47625" cap="rnd">
            <a:solidFill>
              <a:srgbClr val="48A23F"/>
            </a:solidFill>
            <a:prstDash val="solid"/>
            <a:headEnd type="none" w="sm" len="sm"/>
            <a:tailEnd type="arrow" w="med" len="sm"/>
          </a:ln>
        </p:spPr>
        <p:txBody>
          <a:bodyPr/>
          <a:lstStyle/>
          <a:p>
            <a:endParaRPr lang="en-GB"/>
          </a:p>
        </p:txBody>
      </p:sp>
      <p:grpSp>
        <p:nvGrpSpPr>
          <p:cNvPr id="12" name="Group 12"/>
          <p:cNvGrpSpPr>
            <a:grpSpLocks noChangeAspect="1"/>
          </p:cNvGrpSpPr>
          <p:nvPr/>
        </p:nvGrpSpPr>
        <p:grpSpPr>
          <a:xfrm rot="-3999992">
            <a:off x="456234" y="9799778"/>
            <a:ext cx="1422064" cy="1422064"/>
            <a:chOff x="0" y="0"/>
            <a:chExt cx="6350000" cy="6350000"/>
          </a:xfrm>
        </p:grpSpPr>
        <p:sp>
          <p:nvSpPr>
            <p:cNvPr id="13" name="Freeform 13"/>
            <p:cNvSpPr/>
            <p:nvPr/>
          </p:nvSpPr>
          <p:spPr>
            <a:xfrm>
              <a:off x="-14231" y="-32"/>
              <a:ext cx="6378462" cy="6350064"/>
            </a:xfrm>
            <a:custGeom>
              <a:avLst/>
              <a:gdLst/>
              <a:ahLst/>
              <a:cxnLst/>
              <a:rect l="l" t="t" r="r" b="b"/>
              <a:pathLst>
                <a:path w="6378462" h="6350064">
                  <a:moveTo>
                    <a:pt x="3189231" y="32"/>
                  </a:moveTo>
                  <a:lnTo>
                    <a:pt x="3189231" y="32"/>
                  </a:lnTo>
                  <a:cubicBezTo>
                    <a:pt x="2051530" y="-5056"/>
                    <a:pt x="998068" y="598980"/>
                    <a:pt x="427743" y="1583419"/>
                  </a:cubicBezTo>
                  <a:cubicBezTo>
                    <a:pt x="-142581" y="2567857"/>
                    <a:pt x="-142581" y="3782207"/>
                    <a:pt x="427743" y="4766645"/>
                  </a:cubicBezTo>
                  <a:cubicBezTo>
                    <a:pt x="998068" y="5751084"/>
                    <a:pt x="2051530" y="6355120"/>
                    <a:pt x="3189231" y="6350032"/>
                  </a:cubicBezTo>
                  <a:cubicBezTo>
                    <a:pt x="4326932" y="6355120"/>
                    <a:pt x="5380395" y="5751084"/>
                    <a:pt x="5950719" y="4766645"/>
                  </a:cubicBezTo>
                  <a:cubicBezTo>
                    <a:pt x="6521043" y="3782207"/>
                    <a:pt x="6521043" y="2567857"/>
                    <a:pt x="5950719" y="1583419"/>
                  </a:cubicBezTo>
                  <a:cubicBezTo>
                    <a:pt x="5380395" y="598980"/>
                    <a:pt x="4326932" y="-5056"/>
                    <a:pt x="3189231" y="32"/>
                  </a:cubicBezTo>
                  <a:close/>
                </a:path>
              </a:pathLst>
            </a:custGeom>
            <a:solidFill>
              <a:srgbClr val="48A23F"/>
            </a:solidFill>
          </p:spPr>
          <p:txBody>
            <a:bodyPr/>
            <a:lstStyle/>
            <a:p>
              <a:endParaRPr lang="en-GB"/>
            </a:p>
          </p:txBody>
        </p:sp>
      </p:grpSp>
      <p:sp>
        <p:nvSpPr>
          <p:cNvPr id="14" name="Freeform 14"/>
          <p:cNvSpPr/>
          <p:nvPr/>
        </p:nvSpPr>
        <p:spPr>
          <a:xfrm rot="-3999992">
            <a:off x="-1150884" y="9203931"/>
            <a:ext cx="2166137" cy="2166137"/>
          </a:xfrm>
          <a:custGeom>
            <a:avLst/>
            <a:gdLst/>
            <a:ahLst/>
            <a:cxnLst/>
            <a:rect l="l" t="t" r="r" b="b"/>
            <a:pathLst>
              <a:path w="2166137" h="2166137">
                <a:moveTo>
                  <a:pt x="0" y="0"/>
                </a:moveTo>
                <a:lnTo>
                  <a:pt x="2166138" y="0"/>
                </a:lnTo>
                <a:lnTo>
                  <a:pt x="2166138" y="2166138"/>
                </a:lnTo>
                <a:lnTo>
                  <a:pt x="0" y="2166138"/>
                </a:lnTo>
                <a:lnTo>
                  <a:pt x="0" y="0"/>
                </a:lnTo>
                <a:close/>
              </a:path>
            </a:pathLst>
          </a:custGeom>
          <a:blipFill>
            <a:blip r:embed="rId11">
              <a:extLst>
                <a:ext uri="{96DAC541-7B7A-43D3-8B79-37D633B846F1}">
                  <asvg:svgBlip xmlns:asvg="http://schemas.microsoft.com/office/drawing/2016/SVG/main" r:embed="rId12"/>
                </a:ext>
              </a:extLst>
            </a:blip>
            <a:stretch>
              <a:fillRect l="-271" r="-271"/>
            </a:stretch>
          </a:blipFill>
        </p:spPr>
        <p:txBody>
          <a:bodyPr/>
          <a:lstStyle/>
          <a:p>
            <a:endParaRPr lang="en-GB"/>
          </a:p>
        </p:txBody>
      </p:sp>
      <p:grpSp>
        <p:nvGrpSpPr>
          <p:cNvPr id="15" name="Group 15"/>
          <p:cNvGrpSpPr>
            <a:grpSpLocks noChangeAspect="1"/>
          </p:cNvGrpSpPr>
          <p:nvPr/>
        </p:nvGrpSpPr>
        <p:grpSpPr>
          <a:xfrm rot="-3999992">
            <a:off x="1433299" y="9618526"/>
            <a:ext cx="577691" cy="577691"/>
            <a:chOff x="0" y="0"/>
            <a:chExt cx="6350000" cy="6350000"/>
          </a:xfrm>
        </p:grpSpPr>
        <p:sp>
          <p:nvSpPr>
            <p:cNvPr id="16" name="Freeform 16"/>
            <p:cNvSpPr/>
            <p:nvPr/>
          </p:nvSpPr>
          <p:spPr>
            <a:xfrm>
              <a:off x="-14231" y="-32"/>
              <a:ext cx="6378462" cy="6350064"/>
            </a:xfrm>
            <a:custGeom>
              <a:avLst/>
              <a:gdLst/>
              <a:ahLst/>
              <a:cxnLst/>
              <a:rect l="l" t="t" r="r" b="b"/>
              <a:pathLst>
                <a:path w="6378462" h="6350064">
                  <a:moveTo>
                    <a:pt x="3189231" y="32"/>
                  </a:moveTo>
                  <a:lnTo>
                    <a:pt x="3189231" y="32"/>
                  </a:lnTo>
                  <a:cubicBezTo>
                    <a:pt x="2051530" y="-5056"/>
                    <a:pt x="998068" y="598980"/>
                    <a:pt x="427743" y="1583419"/>
                  </a:cubicBezTo>
                  <a:cubicBezTo>
                    <a:pt x="-142581" y="2567857"/>
                    <a:pt x="-142581" y="3782207"/>
                    <a:pt x="427743" y="4766645"/>
                  </a:cubicBezTo>
                  <a:cubicBezTo>
                    <a:pt x="998068" y="5751084"/>
                    <a:pt x="2051530" y="6355120"/>
                    <a:pt x="3189231" y="6350032"/>
                  </a:cubicBezTo>
                  <a:cubicBezTo>
                    <a:pt x="4326932" y="6355120"/>
                    <a:pt x="5380395" y="5751084"/>
                    <a:pt x="5950719" y="4766645"/>
                  </a:cubicBezTo>
                  <a:cubicBezTo>
                    <a:pt x="6521043" y="3782207"/>
                    <a:pt x="6521043" y="2567857"/>
                    <a:pt x="5950719" y="1583419"/>
                  </a:cubicBezTo>
                  <a:cubicBezTo>
                    <a:pt x="5380395" y="598980"/>
                    <a:pt x="4326932" y="-5056"/>
                    <a:pt x="3189231" y="32"/>
                  </a:cubicBezTo>
                  <a:close/>
                </a:path>
              </a:pathLst>
            </a:custGeom>
            <a:solidFill>
              <a:srgbClr val="F3D03E"/>
            </a:solidFill>
          </p:spPr>
          <p:txBody>
            <a:bodyPr/>
            <a:lstStyle/>
            <a:p>
              <a:endParaRPr lang="en-GB"/>
            </a:p>
          </p:txBody>
        </p:sp>
      </p:grpSp>
      <p:sp>
        <p:nvSpPr>
          <p:cNvPr id="17" name="TextBox 17"/>
          <p:cNvSpPr txBox="1"/>
          <p:nvPr/>
        </p:nvSpPr>
        <p:spPr>
          <a:xfrm>
            <a:off x="1028700" y="952500"/>
            <a:ext cx="11943089" cy="762000"/>
          </a:xfrm>
          <a:prstGeom prst="rect">
            <a:avLst/>
          </a:prstGeom>
        </p:spPr>
        <p:txBody>
          <a:bodyPr lIns="0" tIns="0" rIns="0" bIns="0" rtlCol="0" anchor="t">
            <a:spAutoFit/>
          </a:bodyPr>
          <a:lstStyle/>
          <a:p>
            <a:pPr algn="l">
              <a:lnSpc>
                <a:spcPts val="6299"/>
              </a:lnSpc>
            </a:pPr>
            <a:r>
              <a:rPr lang="en-US" sz="4500" b="1" spc="-270">
                <a:solidFill>
                  <a:srgbClr val="000000"/>
                </a:solidFill>
                <a:latin typeface="Open Sans 2 Ultra-Bold"/>
                <a:ea typeface="Open Sans 2 Ultra-Bold"/>
                <a:cs typeface="Open Sans 2 Ultra-Bold"/>
                <a:sym typeface="Open Sans 2 Ultra-Bold"/>
              </a:rPr>
              <a:t>PICTURE PROMPT IDEAS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205153" y="2669662"/>
            <a:ext cx="4867112" cy="0"/>
          </a:xfrm>
          <a:prstGeom prst="line">
            <a:avLst/>
          </a:prstGeom>
          <a:ln w="47625" cap="rnd">
            <a:solidFill>
              <a:srgbClr val="48A23F"/>
            </a:solidFill>
            <a:prstDash val="solid"/>
            <a:headEnd type="none" w="sm" len="sm"/>
            <a:tailEnd type="arrow" w="med" len="sm"/>
          </a:ln>
        </p:spPr>
        <p:txBody>
          <a:bodyPr/>
          <a:lstStyle/>
          <a:p>
            <a:endParaRPr lang="en-GB"/>
          </a:p>
        </p:txBody>
      </p:sp>
      <p:grpSp>
        <p:nvGrpSpPr>
          <p:cNvPr id="3" name="Group 3"/>
          <p:cNvGrpSpPr/>
          <p:nvPr/>
        </p:nvGrpSpPr>
        <p:grpSpPr>
          <a:xfrm>
            <a:off x="0" y="3"/>
            <a:ext cx="3749083" cy="10286997"/>
            <a:chOff x="0" y="-42606"/>
            <a:chExt cx="1913890" cy="2403595"/>
          </a:xfrm>
        </p:grpSpPr>
        <p:sp>
          <p:nvSpPr>
            <p:cNvPr id="4" name="Freeform 4"/>
            <p:cNvSpPr/>
            <p:nvPr/>
          </p:nvSpPr>
          <p:spPr>
            <a:xfrm>
              <a:off x="0" y="-42606"/>
              <a:ext cx="1913890" cy="2403595"/>
            </a:xfrm>
            <a:custGeom>
              <a:avLst/>
              <a:gdLst/>
              <a:ahLst/>
              <a:cxnLst/>
              <a:rect l="l" t="t" r="r" b="b"/>
              <a:pathLst>
                <a:path w="1913890" h="2360988">
                  <a:moveTo>
                    <a:pt x="0" y="0"/>
                  </a:moveTo>
                  <a:lnTo>
                    <a:pt x="1913890" y="0"/>
                  </a:lnTo>
                  <a:lnTo>
                    <a:pt x="1913890" y="2360988"/>
                  </a:lnTo>
                  <a:lnTo>
                    <a:pt x="0" y="2360988"/>
                  </a:lnTo>
                  <a:close/>
                </a:path>
              </a:pathLst>
            </a:custGeom>
            <a:solidFill>
              <a:srgbClr val="A4D65E"/>
            </a:solidFill>
          </p:spPr>
          <p:txBody>
            <a:bodyPr/>
            <a:lstStyle/>
            <a:p>
              <a:endParaRPr lang="en-GB"/>
            </a:p>
          </p:txBody>
        </p:sp>
      </p:grpSp>
      <p:grpSp>
        <p:nvGrpSpPr>
          <p:cNvPr id="5" name="Group 5"/>
          <p:cNvGrpSpPr>
            <a:grpSpLocks noChangeAspect="1"/>
          </p:cNvGrpSpPr>
          <p:nvPr/>
        </p:nvGrpSpPr>
        <p:grpSpPr>
          <a:xfrm rot="5400000">
            <a:off x="1656253" y="6062222"/>
            <a:ext cx="2974620" cy="2974620"/>
            <a:chOff x="0" y="0"/>
            <a:chExt cx="6350000" cy="6350000"/>
          </a:xfrm>
        </p:grpSpPr>
        <p:sp>
          <p:nvSpPr>
            <p:cNvPr id="6" name="Freeform 6"/>
            <p:cNvSpPr/>
            <p:nvPr/>
          </p:nvSpPr>
          <p:spPr>
            <a:xfrm>
              <a:off x="-14231" y="-32"/>
              <a:ext cx="6378462" cy="6350064"/>
            </a:xfrm>
            <a:custGeom>
              <a:avLst/>
              <a:gdLst/>
              <a:ahLst/>
              <a:cxnLst/>
              <a:rect l="l" t="t" r="r" b="b"/>
              <a:pathLst>
                <a:path w="6378462" h="6350064">
                  <a:moveTo>
                    <a:pt x="3189231" y="32"/>
                  </a:moveTo>
                  <a:lnTo>
                    <a:pt x="3189231" y="32"/>
                  </a:lnTo>
                  <a:cubicBezTo>
                    <a:pt x="2051530" y="-5056"/>
                    <a:pt x="998068" y="598980"/>
                    <a:pt x="427743" y="1583419"/>
                  </a:cubicBezTo>
                  <a:cubicBezTo>
                    <a:pt x="-142581" y="2567857"/>
                    <a:pt x="-142581" y="3782207"/>
                    <a:pt x="427743" y="4766645"/>
                  </a:cubicBezTo>
                  <a:cubicBezTo>
                    <a:pt x="998068" y="5751084"/>
                    <a:pt x="2051530" y="6355120"/>
                    <a:pt x="3189231" y="6350032"/>
                  </a:cubicBezTo>
                  <a:cubicBezTo>
                    <a:pt x="4326932" y="6355120"/>
                    <a:pt x="5380395" y="5751084"/>
                    <a:pt x="5950719" y="4766645"/>
                  </a:cubicBezTo>
                  <a:cubicBezTo>
                    <a:pt x="6521043" y="3782207"/>
                    <a:pt x="6521043" y="2567857"/>
                    <a:pt x="5950719" y="1583419"/>
                  </a:cubicBezTo>
                  <a:cubicBezTo>
                    <a:pt x="5380395" y="598980"/>
                    <a:pt x="4326932" y="-5056"/>
                    <a:pt x="3189231" y="32"/>
                  </a:cubicBezTo>
                  <a:close/>
                </a:path>
              </a:pathLst>
            </a:custGeom>
            <a:solidFill>
              <a:srgbClr val="C6007E"/>
            </a:solidFill>
          </p:spPr>
          <p:txBody>
            <a:bodyPr/>
            <a:lstStyle/>
            <a:p>
              <a:endParaRPr lang="en-GB"/>
            </a:p>
          </p:txBody>
        </p:sp>
      </p:grpSp>
      <p:sp>
        <p:nvSpPr>
          <p:cNvPr id="7" name="Freeform 7"/>
          <p:cNvSpPr/>
          <p:nvPr/>
        </p:nvSpPr>
        <p:spPr>
          <a:xfrm rot="6702275">
            <a:off x="1118008" y="4532727"/>
            <a:ext cx="1951115" cy="1951115"/>
          </a:xfrm>
          <a:custGeom>
            <a:avLst/>
            <a:gdLst/>
            <a:ahLst/>
            <a:cxnLst/>
            <a:rect l="l" t="t" r="r" b="b"/>
            <a:pathLst>
              <a:path w="1951115" h="1951115">
                <a:moveTo>
                  <a:pt x="0" y="0"/>
                </a:moveTo>
                <a:lnTo>
                  <a:pt x="1951115" y="0"/>
                </a:lnTo>
                <a:lnTo>
                  <a:pt x="1951115" y="1951116"/>
                </a:lnTo>
                <a:lnTo>
                  <a:pt x="0" y="1951116"/>
                </a:lnTo>
                <a:lnTo>
                  <a:pt x="0" y="0"/>
                </a:lnTo>
                <a:close/>
              </a:path>
            </a:pathLst>
          </a:custGeom>
          <a:blipFill>
            <a:blip r:embed="rId3">
              <a:extLst>
                <a:ext uri="{96DAC541-7B7A-43D3-8B79-37D633B846F1}">
                  <asvg:svgBlip xmlns:asvg="http://schemas.microsoft.com/office/drawing/2016/SVG/main" r:embed="rId4"/>
                </a:ext>
              </a:extLst>
            </a:blip>
            <a:stretch>
              <a:fillRect l="-271" r="-271"/>
            </a:stretch>
          </a:blipFill>
        </p:spPr>
        <p:txBody>
          <a:bodyPr/>
          <a:lstStyle/>
          <a:p>
            <a:endParaRPr lang="en-GB"/>
          </a:p>
        </p:txBody>
      </p:sp>
      <p:grpSp>
        <p:nvGrpSpPr>
          <p:cNvPr id="8" name="Group 8"/>
          <p:cNvGrpSpPr>
            <a:grpSpLocks noChangeAspect="1"/>
          </p:cNvGrpSpPr>
          <p:nvPr/>
        </p:nvGrpSpPr>
        <p:grpSpPr>
          <a:xfrm>
            <a:off x="1567159" y="1400009"/>
            <a:ext cx="3587164" cy="3587164"/>
            <a:chOff x="0" y="0"/>
            <a:chExt cx="6350000" cy="6349975"/>
          </a:xfrm>
        </p:grpSpPr>
        <p:sp>
          <p:nvSpPr>
            <p:cNvPr id="9" name="Freeform 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a:stretch>
            </a:blipFill>
          </p:spPr>
          <p:txBody>
            <a:bodyPr/>
            <a:lstStyle/>
            <a:p>
              <a:endParaRPr lang="en-GB"/>
            </a:p>
          </p:txBody>
        </p:sp>
      </p:grpSp>
      <p:sp>
        <p:nvSpPr>
          <p:cNvPr id="10" name="TextBox 10"/>
          <p:cNvSpPr txBox="1"/>
          <p:nvPr/>
        </p:nvSpPr>
        <p:spPr>
          <a:xfrm>
            <a:off x="6205153" y="4429765"/>
            <a:ext cx="11568111" cy="3873373"/>
          </a:xfrm>
          <a:prstGeom prst="rect">
            <a:avLst/>
          </a:prstGeom>
        </p:spPr>
        <p:txBody>
          <a:bodyPr lIns="0" tIns="0" rIns="0" bIns="0" rtlCol="0" anchor="t">
            <a:spAutoFit/>
          </a:bodyPr>
          <a:lstStyle/>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Give each player a A4 sheet in portrait orientation.</a:t>
            </a:r>
          </a:p>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Fold it in half top-to-bottom, then fold it again the same way; open it out so there are 4 equal sections.</a:t>
            </a:r>
          </a:p>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Everyone draws a head in the top section.</a:t>
            </a:r>
          </a:p>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Fold the paper over so only the connecting neck lines show, then pass it to the next person.</a:t>
            </a:r>
          </a:p>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That person draws a body, folds it over, and passes it on.</a:t>
            </a:r>
          </a:p>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Next person draws legs, folds, passes.</a:t>
            </a:r>
          </a:p>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Next person draws feet, folds, passes.</a:t>
            </a:r>
          </a:p>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The final person opens the masterpiece, gives the character a name and reveals it to the group!</a:t>
            </a:r>
          </a:p>
        </p:txBody>
      </p:sp>
      <p:sp>
        <p:nvSpPr>
          <p:cNvPr id="11" name="TextBox 11"/>
          <p:cNvSpPr txBox="1"/>
          <p:nvPr/>
        </p:nvSpPr>
        <p:spPr>
          <a:xfrm>
            <a:off x="6205153" y="1907662"/>
            <a:ext cx="5562647" cy="762000"/>
          </a:xfrm>
          <a:prstGeom prst="rect">
            <a:avLst/>
          </a:prstGeom>
        </p:spPr>
        <p:txBody>
          <a:bodyPr lIns="0" tIns="0" rIns="0" bIns="0" rtlCol="0" anchor="t">
            <a:spAutoFit/>
          </a:bodyPr>
          <a:lstStyle/>
          <a:p>
            <a:pPr algn="l">
              <a:lnSpc>
                <a:spcPts val="6299"/>
              </a:lnSpc>
            </a:pPr>
            <a:r>
              <a:rPr lang="en-US" sz="4500" b="1" spc="-270">
                <a:solidFill>
                  <a:srgbClr val="000000"/>
                </a:solidFill>
                <a:latin typeface="Open Sans 2 Ultra-Bold"/>
                <a:ea typeface="Open Sans 2 Ultra-Bold"/>
                <a:cs typeface="Open Sans 2 Ultra-Bold"/>
                <a:sym typeface="Open Sans 2 Ultra-Bold"/>
              </a:rPr>
              <a:t>DRAWING GAME</a:t>
            </a:r>
          </a:p>
        </p:txBody>
      </p:sp>
      <p:sp>
        <p:nvSpPr>
          <p:cNvPr id="12" name="TextBox 12"/>
          <p:cNvSpPr txBox="1"/>
          <p:nvPr/>
        </p:nvSpPr>
        <p:spPr>
          <a:xfrm>
            <a:off x="6205153" y="3046124"/>
            <a:ext cx="11181585" cy="633095"/>
          </a:xfrm>
          <a:prstGeom prst="rect">
            <a:avLst/>
          </a:prstGeom>
        </p:spPr>
        <p:txBody>
          <a:bodyPr lIns="0" tIns="0" rIns="0" bIns="0" rtlCol="0" anchor="t">
            <a:spAutoFit/>
          </a:bodyPr>
          <a:lstStyle/>
          <a:p>
            <a:pPr algn="l">
              <a:lnSpc>
                <a:spcPts val="2529"/>
              </a:lnSpc>
            </a:pPr>
            <a:r>
              <a:rPr lang="en-US" sz="2199" b="1" spc="-87">
                <a:solidFill>
                  <a:srgbClr val="000000"/>
                </a:solidFill>
                <a:latin typeface="Open Sans 2 Bold"/>
                <a:ea typeface="Open Sans 2 Bold"/>
                <a:cs typeface="Open Sans 2 Bold"/>
                <a:sym typeface="Open Sans 2 Bold"/>
              </a:rPr>
              <a:t>The Drawing Game is a hilarious, creative art challenge where everyone adds a section to a mystery character.</a:t>
            </a:r>
          </a:p>
        </p:txBody>
      </p:sp>
      <p:sp>
        <p:nvSpPr>
          <p:cNvPr id="13" name="TextBox 13"/>
          <p:cNvSpPr txBox="1"/>
          <p:nvPr/>
        </p:nvSpPr>
        <p:spPr>
          <a:xfrm>
            <a:off x="6206940" y="4060219"/>
            <a:ext cx="2288652" cy="388596"/>
          </a:xfrm>
          <a:prstGeom prst="rect">
            <a:avLst/>
          </a:prstGeom>
        </p:spPr>
        <p:txBody>
          <a:bodyPr lIns="0" tIns="0" rIns="0" bIns="0" rtlCol="0" anchor="t">
            <a:spAutoFit/>
          </a:bodyPr>
          <a:lstStyle/>
          <a:p>
            <a:pPr algn="l">
              <a:lnSpc>
                <a:spcPts val="3029"/>
              </a:lnSpc>
            </a:pPr>
            <a:r>
              <a:rPr lang="en-US" sz="2634" b="1" spc="-173">
                <a:solidFill>
                  <a:srgbClr val="C6007E"/>
                </a:solidFill>
                <a:latin typeface="Open Sans 2 Ultra-Bold"/>
                <a:ea typeface="Open Sans 2 Ultra-Bold"/>
                <a:cs typeface="Open Sans 2 Ultra-Bold"/>
                <a:sym typeface="Open Sans 2 Ultra-Bold"/>
              </a:rPr>
              <a:t>How to play</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205153" y="2296041"/>
            <a:ext cx="5926400" cy="0"/>
          </a:xfrm>
          <a:prstGeom prst="line">
            <a:avLst/>
          </a:prstGeom>
          <a:ln w="47625" cap="rnd">
            <a:solidFill>
              <a:srgbClr val="151F6D"/>
            </a:solidFill>
            <a:prstDash val="solid"/>
            <a:headEnd type="none" w="sm" len="sm"/>
            <a:tailEnd type="arrow" w="med" len="sm"/>
          </a:ln>
        </p:spPr>
        <p:txBody>
          <a:bodyPr/>
          <a:lstStyle/>
          <a:p>
            <a:endParaRPr lang="en-GB"/>
          </a:p>
        </p:txBody>
      </p:sp>
      <p:grpSp>
        <p:nvGrpSpPr>
          <p:cNvPr id="3" name="Group 3"/>
          <p:cNvGrpSpPr/>
          <p:nvPr/>
        </p:nvGrpSpPr>
        <p:grpSpPr>
          <a:xfrm>
            <a:off x="0" y="0"/>
            <a:ext cx="3749083" cy="10287000"/>
            <a:chOff x="0" y="0"/>
            <a:chExt cx="1913890" cy="2360988"/>
          </a:xfrm>
        </p:grpSpPr>
        <p:sp>
          <p:nvSpPr>
            <p:cNvPr id="4" name="Freeform 4"/>
            <p:cNvSpPr/>
            <p:nvPr/>
          </p:nvSpPr>
          <p:spPr>
            <a:xfrm>
              <a:off x="0" y="0"/>
              <a:ext cx="1913890" cy="2360988"/>
            </a:xfrm>
            <a:custGeom>
              <a:avLst/>
              <a:gdLst/>
              <a:ahLst/>
              <a:cxnLst/>
              <a:rect l="l" t="t" r="r" b="b"/>
              <a:pathLst>
                <a:path w="1913890" h="2360988">
                  <a:moveTo>
                    <a:pt x="0" y="0"/>
                  </a:moveTo>
                  <a:lnTo>
                    <a:pt x="1913890" y="0"/>
                  </a:lnTo>
                  <a:lnTo>
                    <a:pt x="1913890" y="2360988"/>
                  </a:lnTo>
                  <a:lnTo>
                    <a:pt x="0" y="2360988"/>
                  </a:lnTo>
                  <a:close/>
                </a:path>
              </a:pathLst>
            </a:custGeom>
            <a:solidFill>
              <a:srgbClr val="151F6D"/>
            </a:solidFill>
          </p:spPr>
          <p:txBody>
            <a:bodyPr/>
            <a:lstStyle/>
            <a:p>
              <a:endParaRPr lang="en-GB"/>
            </a:p>
          </p:txBody>
        </p:sp>
      </p:grpSp>
      <p:grpSp>
        <p:nvGrpSpPr>
          <p:cNvPr id="5" name="Group 5"/>
          <p:cNvGrpSpPr>
            <a:grpSpLocks noChangeAspect="1"/>
          </p:cNvGrpSpPr>
          <p:nvPr/>
        </p:nvGrpSpPr>
        <p:grpSpPr>
          <a:xfrm rot="5400000">
            <a:off x="1656253" y="6062222"/>
            <a:ext cx="2974620" cy="2974620"/>
            <a:chOff x="0" y="0"/>
            <a:chExt cx="6350000" cy="6350000"/>
          </a:xfrm>
        </p:grpSpPr>
        <p:sp>
          <p:nvSpPr>
            <p:cNvPr id="6" name="Freeform 6"/>
            <p:cNvSpPr/>
            <p:nvPr/>
          </p:nvSpPr>
          <p:spPr>
            <a:xfrm>
              <a:off x="-14231" y="-32"/>
              <a:ext cx="6378462" cy="6350064"/>
            </a:xfrm>
            <a:custGeom>
              <a:avLst/>
              <a:gdLst/>
              <a:ahLst/>
              <a:cxnLst/>
              <a:rect l="l" t="t" r="r" b="b"/>
              <a:pathLst>
                <a:path w="6378462" h="6350064">
                  <a:moveTo>
                    <a:pt x="3189231" y="32"/>
                  </a:moveTo>
                  <a:lnTo>
                    <a:pt x="3189231" y="32"/>
                  </a:lnTo>
                  <a:cubicBezTo>
                    <a:pt x="2051530" y="-5056"/>
                    <a:pt x="998068" y="598980"/>
                    <a:pt x="427743" y="1583419"/>
                  </a:cubicBezTo>
                  <a:cubicBezTo>
                    <a:pt x="-142581" y="2567857"/>
                    <a:pt x="-142581" y="3782207"/>
                    <a:pt x="427743" y="4766645"/>
                  </a:cubicBezTo>
                  <a:cubicBezTo>
                    <a:pt x="998068" y="5751084"/>
                    <a:pt x="2051530" y="6355120"/>
                    <a:pt x="3189231" y="6350032"/>
                  </a:cubicBezTo>
                  <a:cubicBezTo>
                    <a:pt x="4326932" y="6355120"/>
                    <a:pt x="5380395" y="5751084"/>
                    <a:pt x="5950719" y="4766645"/>
                  </a:cubicBezTo>
                  <a:cubicBezTo>
                    <a:pt x="6521043" y="3782207"/>
                    <a:pt x="6521043" y="2567857"/>
                    <a:pt x="5950719" y="1583419"/>
                  </a:cubicBezTo>
                  <a:cubicBezTo>
                    <a:pt x="5380395" y="598980"/>
                    <a:pt x="4326932" y="-5056"/>
                    <a:pt x="3189231" y="32"/>
                  </a:cubicBezTo>
                  <a:close/>
                </a:path>
              </a:pathLst>
            </a:custGeom>
            <a:solidFill>
              <a:srgbClr val="582C83"/>
            </a:solidFill>
          </p:spPr>
          <p:txBody>
            <a:bodyPr/>
            <a:lstStyle/>
            <a:p>
              <a:endParaRPr lang="en-GB"/>
            </a:p>
          </p:txBody>
        </p:sp>
      </p:grpSp>
      <p:sp>
        <p:nvSpPr>
          <p:cNvPr id="7" name="Freeform 7"/>
          <p:cNvSpPr/>
          <p:nvPr/>
        </p:nvSpPr>
        <p:spPr>
          <a:xfrm rot="6702275">
            <a:off x="1118008" y="4532727"/>
            <a:ext cx="1951115" cy="1951115"/>
          </a:xfrm>
          <a:custGeom>
            <a:avLst/>
            <a:gdLst/>
            <a:ahLst/>
            <a:cxnLst/>
            <a:rect l="l" t="t" r="r" b="b"/>
            <a:pathLst>
              <a:path w="1951115" h="1951115">
                <a:moveTo>
                  <a:pt x="0" y="0"/>
                </a:moveTo>
                <a:lnTo>
                  <a:pt x="1951115" y="0"/>
                </a:lnTo>
                <a:lnTo>
                  <a:pt x="1951115" y="1951116"/>
                </a:lnTo>
                <a:lnTo>
                  <a:pt x="0" y="1951116"/>
                </a:lnTo>
                <a:lnTo>
                  <a:pt x="0" y="0"/>
                </a:lnTo>
                <a:close/>
              </a:path>
            </a:pathLst>
          </a:custGeom>
          <a:blipFill>
            <a:blip r:embed="rId3">
              <a:extLst>
                <a:ext uri="{96DAC541-7B7A-43D3-8B79-37D633B846F1}">
                  <asvg:svgBlip xmlns:asvg="http://schemas.microsoft.com/office/drawing/2016/SVG/main" r:embed="rId4"/>
                </a:ext>
              </a:extLst>
            </a:blip>
            <a:stretch>
              <a:fillRect l="-271" r="-271"/>
            </a:stretch>
          </a:blipFill>
        </p:spPr>
        <p:txBody>
          <a:bodyPr/>
          <a:lstStyle/>
          <a:p>
            <a:endParaRPr lang="en-GB"/>
          </a:p>
        </p:txBody>
      </p:sp>
      <p:grpSp>
        <p:nvGrpSpPr>
          <p:cNvPr id="8" name="Group 8"/>
          <p:cNvGrpSpPr>
            <a:grpSpLocks noChangeAspect="1"/>
          </p:cNvGrpSpPr>
          <p:nvPr/>
        </p:nvGrpSpPr>
        <p:grpSpPr>
          <a:xfrm>
            <a:off x="1567159" y="1400009"/>
            <a:ext cx="3587164" cy="3587164"/>
            <a:chOff x="0" y="0"/>
            <a:chExt cx="6350000" cy="6349975"/>
          </a:xfrm>
        </p:grpSpPr>
        <p:sp>
          <p:nvSpPr>
            <p:cNvPr id="9" name="Freeform 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24906" r="-24906"/>
              </a:stretch>
            </a:blipFill>
          </p:spPr>
          <p:txBody>
            <a:bodyPr/>
            <a:lstStyle/>
            <a:p>
              <a:endParaRPr lang="en-GB"/>
            </a:p>
          </p:txBody>
        </p:sp>
      </p:grpSp>
      <p:sp>
        <p:nvSpPr>
          <p:cNvPr id="10" name="TextBox 10"/>
          <p:cNvSpPr txBox="1"/>
          <p:nvPr/>
        </p:nvSpPr>
        <p:spPr>
          <a:xfrm>
            <a:off x="6205153" y="1534041"/>
            <a:ext cx="6773312" cy="762000"/>
          </a:xfrm>
          <a:prstGeom prst="rect">
            <a:avLst/>
          </a:prstGeom>
        </p:spPr>
        <p:txBody>
          <a:bodyPr lIns="0" tIns="0" rIns="0" bIns="0" rtlCol="0" anchor="t">
            <a:spAutoFit/>
          </a:bodyPr>
          <a:lstStyle/>
          <a:p>
            <a:pPr algn="l">
              <a:lnSpc>
                <a:spcPts val="6299"/>
              </a:lnSpc>
            </a:pPr>
            <a:r>
              <a:rPr lang="en-US" sz="4500" b="1" spc="-270">
                <a:solidFill>
                  <a:srgbClr val="000000"/>
                </a:solidFill>
                <a:latin typeface="Open Sans 2 Ultra-Bold"/>
                <a:ea typeface="Open Sans 2 Ultra-Bold"/>
                <a:cs typeface="Open Sans 2 Ultra-Bold"/>
                <a:sym typeface="Open Sans 2 Ultra-Bold"/>
              </a:rPr>
              <a:t>“I LIKE” STATEMENTS</a:t>
            </a:r>
          </a:p>
        </p:txBody>
      </p:sp>
      <p:sp>
        <p:nvSpPr>
          <p:cNvPr id="11" name="TextBox 11"/>
          <p:cNvSpPr txBox="1"/>
          <p:nvPr/>
        </p:nvSpPr>
        <p:spPr>
          <a:xfrm>
            <a:off x="6205153" y="2672502"/>
            <a:ext cx="11181585" cy="633095"/>
          </a:xfrm>
          <a:prstGeom prst="rect">
            <a:avLst/>
          </a:prstGeom>
        </p:spPr>
        <p:txBody>
          <a:bodyPr lIns="0" tIns="0" rIns="0" bIns="0" rtlCol="0" anchor="t">
            <a:spAutoFit/>
          </a:bodyPr>
          <a:lstStyle/>
          <a:p>
            <a:pPr algn="l">
              <a:lnSpc>
                <a:spcPts val="2529"/>
              </a:lnSpc>
            </a:pPr>
            <a:r>
              <a:rPr lang="en-US" sz="2199" b="1" spc="-87">
                <a:solidFill>
                  <a:srgbClr val="000000"/>
                </a:solidFill>
                <a:latin typeface="Open Sans 2 Bold"/>
                <a:ea typeface="Open Sans 2 Bold"/>
                <a:cs typeface="Open Sans 2 Bold"/>
                <a:sym typeface="Open Sans 2 Bold"/>
              </a:rPr>
              <a:t>“I” statements is a warm, feel-good sharing game where everyone gets to express what they enjoy.</a:t>
            </a:r>
          </a:p>
        </p:txBody>
      </p:sp>
      <p:grpSp>
        <p:nvGrpSpPr>
          <p:cNvPr id="12" name="Group 12"/>
          <p:cNvGrpSpPr/>
          <p:nvPr/>
        </p:nvGrpSpPr>
        <p:grpSpPr>
          <a:xfrm>
            <a:off x="6205153" y="3677072"/>
            <a:ext cx="11568111" cy="2137894"/>
            <a:chOff x="0" y="0"/>
            <a:chExt cx="15424148" cy="2850525"/>
          </a:xfrm>
        </p:grpSpPr>
        <p:sp>
          <p:nvSpPr>
            <p:cNvPr id="13" name="TextBox 13"/>
            <p:cNvSpPr txBox="1"/>
            <p:nvPr/>
          </p:nvSpPr>
          <p:spPr>
            <a:xfrm>
              <a:off x="0" y="511778"/>
              <a:ext cx="15424148" cy="2338747"/>
            </a:xfrm>
            <a:prstGeom prst="rect">
              <a:avLst/>
            </a:prstGeom>
          </p:spPr>
          <p:txBody>
            <a:bodyPr lIns="0" tIns="0" rIns="0" bIns="0" rtlCol="0" anchor="t">
              <a:spAutoFit/>
            </a:bodyPr>
            <a:lstStyle/>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Bring the group together in a circle or comfy space.</a:t>
              </a:r>
            </a:p>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Invite each person, one at a time, to finish the sentence “I like...” with something they enjoy, love, or are interested in.</a:t>
              </a:r>
            </a:p>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Encourage variety - hobbies, food, places, people, experiences, anything!</a:t>
              </a:r>
            </a:p>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Keep the circle going for as many rounds as you like!</a:t>
              </a:r>
            </a:p>
          </p:txBody>
        </p:sp>
        <p:sp>
          <p:nvSpPr>
            <p:cNvPr id="14" name="TextBox 14"/>
            <p:cNvSpPr txBox="1"/>
            <p:nvPr/>
          </p:nvSpPr>
          <p:spPr>
            <a:xfrm>
              <a:off x="2382" y="9525"/>
              <a:ext cx="3051536" cy="521303"/>
            </a:xfrm>
            <a:prstGeom prst="rect">
              <a:avLst/>
            </a:prstGeom>
          </p:spPr>
          <p:txBody>
            <a:bodyPr lIns="0" tIns="0" rIns="0" bIns="0" rtlCol="0" anchor="t">
              <a:spAutoFit/>
            </a:bodyPr>
            <a:lstStyle/>
            <a:p>
              <a:pPr algn="l">
                <a:lnSpc>
                  <a:spcPts val="3029"/>
                </a:lnSpc>
              </a:pPr>
              <a:r>
                <a:rPr lang="en-US" sz="2634" b="1" spc="-173">
                  <a:solidFill>
                    <a:srgbClr val="582C83"/>
                  </a:solidFill>
                  <a:latin typeface="Open Sans 2 Ultra-Bold"/>
                  <a:ea typeface="Open Sans 2 Ultra-Bold"/>
                  <a:cs typeface="Open Sans 2 Ultra-Bold"/>
                  <a:sym typeface="Open Sans 2 Ultra-Bold"/>
                </a:rPr>
                <a:t>How to play</a:t>
              </a:r>
            </a:p>
          </p:txBody>
        </p:sp>
      </p:grpSp>
      <p:grpSp>
        <p:nvGrpSpPr>
          <p:cNvPr id="15" name="Group 15"/>
          <p:cNvGrpSpPr/>
          <p:nvPr/>
        </p:nvGrpSpPr>
        <p:grpSpPr>
          <a:xfrm>
            <a:off x="6206940" y="6186441"/>
            <a:ext cx="15439699" cy="2490319"/>
            <a:chOff x="0" y="0"/>
            <a:chExt cx="20586266" cy="3320425"/>
          </a:xfrm>
        </p:grpSpPr>
        <p:sp>
          <p:nvSpPr>
            <p:cNvPr id="16" name="TextBox 16"/>
            <p:cNvSpPr txBox="1"/>
            <p:nvPr/>
          </p:nvSpPr>
          <p:spPr>
            <a:xfrm>
              <a:off x="0" y="511778"/>
              <a:ext cx="15424148" cy="2808647"/>
            </a:xfrm>
            <a:prstGeom prst="rect">
              <a:avLst/>
            </a:prstGeom>
          </p:spPr>
          <p:txBody>
            <a:bodyPr lIns="0" tIns="0" rIns="0" bIns="0" rtlCol="0" anchor="t">
              <a:spAutoFit/>
            </a:bodyPr>
            <a:lstStyle/>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To be outdoors</a:t>
              </a:r>
            </a:p>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Pizza with pineapple</a:t>
              </a:r>
            </a:p>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Talking to people</a:t>
              </a:r>
            </a:p>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Dancing</a:t>
              </a:r>
            </a:p>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Football</a:t>
              </a:r>
            </a:p>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Listening to music</a:t>
              </a:r>
            </a:p>
          </p:txBody>
        </p:sp>
        <p:sp>
          <p:nvSpPr>
            <p:cNvPr id="17" name="TextBox 17"/>
            <p:cNvSpPr txBox="1"/>
            <p:nvPr/>
          </p:nvSpPr>
          <p:spPr>
            <a:xfrm>
              <a:off x="2382" y="9525"/>
              <a:ext cx="3051536" cy="521303"/>
            </a:xfrm>
            <a:prstGeom prst="rect">
              <a:avLst/>
            </a:prstGeom>
          </p:spPr>
          <p:txBody>
            <a:bodyPr lIns="0" tIns="0" rIns="0" bIns="0" rtlCol="0" anchor="t">
              <a:spAutoFit/>
            </a:bodyPr>
            <a:lstStyle/>
            <a:p>
              <a:pPr algn="l">
                <a:lnSpc>
                  <a:spcPts val="3029"/>
                </a:lnSpc>
              </a:pPr>
              <a:r>
                <a:rPr lang="en-US" sz="2634" b="1" spc="-173">
                  <a:solidFill>
                    <a:srgbClr val="582C83"/>
                  </a:solidFill>
                  <a:latin typeface="Open Sans 2 Ultra-Bold"/>
                  <a:ea typeface="Open Sans 2 Ultra-Bold"/>
                  <a:cs typeface="Open Sans 2 Ultra-Bold"/>
                  <a:sym typeface="Open Sans 2 Ultra-Bold"/>
                </a:rPr>
                <a:t>Examples</a:t>
              </a:r>
            </a:p>
          </p:txBody>
        </p:sp>
        <p:sp>
          <p:nvSpPr>
            <p:cNvPr id="18" name="TextBox 18"/>
            <p:cNvSpPr txBox="1"/>
            <p:nvPr/>
          </p:nvSpPr>
          <p:spPr>
            <a:xfrm>
              <a:off x="5162118" y="493726"/>
              <a:ext cx="15424148" cy="2808647"/>
            </a:xfrm>
            <a:prstGeom prst="rect">
              <a:avLst/>
            </a:prstGeom>
          </p:spPr>
          <p:txBody>
            <a:bodyPr lIns="0" tIns="0" rIns="0" bIns="0" rtlCol="0" anchor="t">
              <a:spAutoFit/>
            </a:bodyPr>
            <a:lstStyle/>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Playing board games</a:t>
              </a:r>
            </a:p>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Hot chocolate</a:t>
              </a:r>
            </a:p>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Dogs</a:t>
              </a:r>
            </a:p>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The beach</a:t>
              </a:r>
            </a:p>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Being with my family</a:t>
              </a:r>
            </a:p>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School</a:t>
              </a: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205153" y="1905712"/>
            <a:ext cx="4532601" cy="0"/>
          </a:xfrm>
          <a:prstGeom prst="line">
            <a:avLst/>
          </a:prstGeom>
          <a:ln w="47625" cap="rnd">
            <a:solidFill>
              <a:srgbClr val="48A23F"/>
            </a:solidFill>
            <a:prstDash val="solid"/>
            <a:headEnd type="none" w="sm" len="sm"/>
            <a:tailEnd type="arrow" w="med" len="sm"/>
          </a:ln>
        </p:spPr>
        <p:txBody>
          <a:bodyPr/>
          <a:lstStyle/>
          <a:p>
            <a:endParaRPr lang="en-GB"/>
          </a:p>
        </p:txBody>
      </p:sp>
      <p:grpSp>
        <p:nvGrpSpPr>
          <p:cNvPr id="3" name="Group 3"/>
          <p:cNvGrpSpPr/>
          <p:nvPr/>
        </p:nvGrpSpPr>
        <p:grpSpPr>
          <a:xfrm>
            <a:off x="0" y="-1"/>
            <a:ext cx="3749083" cy="10287001"/>
            <a:chOff x="0" y="0"/>
            <a:chExt cx="1913890" cy="2360988"/>
          </a:xfrm>
        </p:grpSpPr>
        <p:sp>
          <p:nvSpPr>
            <p:cNvPr id="4" name="Freeform 4"/>
            <p:cNvSpPr/>
            <p:nvPr/>
          </p:nvSpPr>
          <p:spPr>
            <a:xfrm>
              <a:off x="0" y="0"/>
              <a:ext cx="1913890" cy="2360988"/>
            </a:xfrm>
            <a:custGeom>
              <a:avLst/>
              <a:gdLst/>
              <a:ahLst/>
              <a:cxnLst/>
              <a:rect l="l" t="t" r="r" b="b"/>
              <a:pathLst>
                <a:path w="1913890" h="2360988">
                  <a:moveTo>
                    <a:pt x="0" y="0"/>
                  </a:moveTo>
                  <a:lnTo>
                    <a:pt x="1913890" y="0"/>
                  </a:lnTo>
                  <a:lnTo>
                    <a:pt x="1913890" y="2360988"/>
                  </a:lnTo>
                  <a:lnTo>
                    <a:pt x="0" y="2360988"/>
                  </a:lnTo>
                  <a:close/>
                </a:path>
              </a:pathLst>
            </a:custGeom>
            <a:solidFill>
              <a:srgbClr val="48A23F"/>
            </a:solidFill>
          </p:spPr>
          <p:txBody>
            <a:bodyPr/>
            <a:lstStyle/>
            <a:p>
              <a:endParaRPr lang="en-GB"/>
            </a:p>
          </p:txBody>
        </p:sp>
      </p:grpSp>
      <p:grpSp>
        <p:nvGrpSpPr>
          <p:cNvPr id="5" name="Group 5"/>
          <p:cNvGrpSpPr>
            <a:grpSpLocks noChangeAspect="1"/>
          </p:cNvGrpSpPr>
          <p:nvPr/>
        </p:nvGrpSpPr>
        <p:grpSpPr>
          <a:xfrm rot="5400000">
            <a:off x="1656253" y="6062222"/>
            <a:ext cx="2974620" cy="2974620"/>
            <a:chOff x="0" y="0"/>
            <a:chExt cx="6350000" cy="6350000"/>
          </a:xfrm>
        </p:grpSpPr>
        <p:sp>
          <p:nvSpPr>
            <p:cNvPr id="6" name="Freeform 6"/>
            <p:cNvSpPr/>
            <p:nvPr/>
          </p:nvSpPr>
          <p:spPr>
            <a:xfrm>
              <a:off x="-14231" y="-32"/>
              <a:ext cx="6378462" cy="6350064"/>
            </a:xfrm>
            <a:custGeom>
              <a:avLst/>
              <a:gdLst/>
              <a:ahLst/>
              <a:cxnLst/>
              <a:rect l="l" t="t" r="r" b="b"/>
              <a:pathLst>
                <a:path w="6378462" h="6350064">
                  <a:moveTo>
                    <a:pt x="3189231" y="32"/>
                  </a:moveTo>
                  <a:lnTo>
                    <a:pt x="3189231" y="32"/>
                  </a:lnTo>
                  <a:cubicBezTo>
                    <a:pt x="2051530" y="-5056"/>
                    <a:pt x="998068" y="598980"/>
                    <a:pt x="427743" y="1583419"/>
                  </a:cubicBezTo>
                  <a:cubicBezTo>
                    <a:pt x="-142581" y="2567857"/>
                    <a:pt x="-142581" y="3782207"/>
                    <a:pt x="427743" y="4766645"/>
                  </a:cubicBezTo>
                  <a:cubicBezTo>
                    <a:pt x="998068" y="5751084"/>
                    <a:pt x="2051530" y="6355120"/>
                    <a:pt x="3189231" y="6350032"/>
                  </a:cubicBezTo>
                  <a:cubicBezTo>
                    <a:pt x="4326932" y="6355120"/>
                    <a:pt x="5380395" y="5751084"/>
                    <a:pt x="5950719" y="4766645"/>
                  </a:cubicBezTo>
                  <a:cubicBezTo>
                    <a:pt x="6521043" y="3782207"/>
                    <a:pt x="6521043" y="2567857"/>
                    <a:pt x="5950719" y="1583419"/>
                  </a:cubicBezTo>
                  <a:cubicBezTo>
                    <a:pt x="5380395" y="598980"/>
                    <a:pt x="4326932" y="-5056"/>
                    <a:pt x="3189231" y="32"/>
                  </a:cubicBezTo>
                  <a:close/>
                </a:path>
              </a:pathLst>
            </a:custGeom>
            <a:solidFill>
              <a:srgbClr val="A4D65E"/>
            </a:solidFill>
          </p:spPr>
          <p:txBody>
            <a:bodyPr/>
            <a:lstStyle/>
            <a:p>
              <a:endParaRPr lang="en-GB"/>
            </a:p>
          </p:txBody>
        </p:sp>
      </p:grpSp>
      <p:sp>
        <p:nvSpPr>
          <p:cNvPr id="7" name="Freeform 7"/>
          <p:cNvSpPr/>
          <p:nvPr/>
        </p:nvSpPr>
        <p:spPr>
          <a:xfrm rot="6702275">
            <a:off x="1118008" y="4532727"/>
            <a:ext cx="1951115" cy="1951115"/>
          </a:xfrm>
          <a:custGeom>
            <a:avLst/>
            <a:gdLst/>
            <a:ahLst/>
            <a:cxnLst/>
            <a:rect l="l" t="t" r="r" b="b"/>
            <a:pathLst>
              <a:path w="1951115" h="1951115">
                <a:moveTo>
                  <a:pt x="0" y="0"/>
                </a:moveTo>
                <a:lnTo>
                  <a:pt x="1951115" y="0"/>
                </a:lnTo>
                <a:lnTo>
                  <a:pt x="1951115" y="1951116"/>
                </a:lnTo>
                <a:lnTo>
                  <a:pt x="0" y="1951116"/>
                </a:lnTo>
                <a:lnTo>
                  <a:pt x="0" y="0"/>
                </a:lnTo>
                <a:close/>
              </a:path>
            </a:pathLst>
          </a:custGeom>
          <a:blipFill>
            <a:blip r:embed="rId3">
              <a:extLst>
                <a:ext uri="{96DAC541-7B7A-43D3-8B79-37D633B846F1}">
                  <asvg:svgBlip xmlns:asvg="http://schemas.microsoft.com/office/drawing/2016/SVG/main" r:embed="rId4"/>
                </a:ext>
              </a:extLst>
            </a:blip>
            <a:stretch>
              <a:fillRect l="-271" r="-271"/>
            </a:stretch>
          </a:blipFill>
        </p:spPr>
        <p:txBody>
          <a:bodyPr/>
          <a:lstStyle/>
          <a:p>
            <a:endParaRPr lang="en-GB"/>
          </a:p>
        </p:txBody>
      </p:sp>
      <p:grpSp>
        <p:nvGrpSpPr>
          <p:cNvPr id="8" name="Group 8"/>
          <p:cNvGrpSpPr>
            <a:grpSpLocks noChangeAspect="1"/>
          </p:cNvGrpSpPr>
          <p:nvPr/>
        </p:nvGrpSpPr>
        <p:grpSpPr>
          <a:xfrm>
            <a:off x="1567159" y="1400009"/>
            <a:ext cx="3587164" cy="3587164"/>
            <a:chOff x="0" y="0"/>
            <a:chExt cx="6350000" cy="6349975"/>
          </a:xfrm>
        </p:grpSpPr>
        <p:sp>
          <p:nvSpPr>
            <p:cNvPr id="9" name="Freeform 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49999" r="-49999"/>
              </a:stretch>
            </a:blipFill>
          </p:spPr>
          <p:txBody>
            <a:bodyPr/>
            <a:lstStyle/>
            <a:p>
              <a:endParaRPr lang="en-GB"/>
            </a:p>
          </p:txBody>
        </p:sp>
      </p:grpSp>
      <p:sp>
        <p:nvSpPr>
          <p:cNvPr id="10" name="TextBox 10"/>
          <p:cNvSpPr txBox="1"/>
          <p:nvPr/>
        </p:nvSpPr>
        <p:spPr>
          <a:xfrm>
            <a:off x="6205153" y="1143712"/>
            <a:ext cx="5180332" cy="762000"/>
          </a:xfrm>
          <a:prstGeom prst="rect">
            <a:avLst/>
          </a:prstGeom>
        </p:spPr>
        <p:txBody>
          <a:bodyPr lIns="0" tIns="0" rIns="0" bIns="0" rtlCol="0" anchor="t">
            <a:spAutoFit/>
          </a:bodyPr>
          <a:lstStyle/>
          <a:p>
            <a:pPr algn="l">
              <a:lnSpc>
                <a:spcPts val="6299"/>
              </a:lnSpc>
            </a:pPr>
            <a:r>
              <a:rPr lang="en-US" sz="4500" b="1" spc="-270">
                <a:solidFill>
                  <a:srgbClr val="000000"/>
                </a:solidFill>
                <a:latin typeface="Open Sans 2 Ultra-Bold"/>
                <a:ea typeface="Open Sans 2 Ultra-Bold"/>
                <a:cs typeface="Open Sans 2 Ultra-Bold"/>
                <a:sym typeface="Open Sans 2 Ultra-Bold"/>
              </a:rPr>
              <a:t>THIS OR THAT</a:t>
            </a:r>
          </a:p>
        </p:txBody>
      </p:sp>
      <p:sp>
        <p:nvSpPr>
          <p:cNvPr id="11" name="TextBox 11"/>
          <p:cNvSpPr txBox="1"/>
          <p:nvPr/>
        </p:nvSpPr>
        <p:spPr>
          <a:xfrm>
            <a:off x="6205153" y="2282174"/>
            <a:ext cx="11181585" cy="633095"/>
          </a:xfrm>
          <a:prstGeom prst="rect">
            <a:avLst/>
          </a:prstGeom>
        </p:spPr>
        <p:txBody>
          <a:bodyPr lIns="0" tIns="0" rIns="0" bIns="0" rtlCol="0" anchor="t">
            <a:spAutoFit/>
          </a:bodyPr>
          <a:lstStyle/>
          <a:p>
            <a:pPr algn="l">
              <a:lnSpc>
                <a:spcPts val="2529"/>
              </a:lnSpc>
            </a:pPr>
            <a:r>
              <a:rPr lang="en-US" sz="2199" b="1" spc="-87">
                <a:solidFill>
                  <a:srgbClr val="000000"/>
                </a:solidFill>
                <a:latin typeface="Open Sans 2 Bold"/>
                <a:ea typeface="Open Sans 2 Bold"/>
                <a:cs typeface="Open Sans 2 Bold"/>
                <a:sym typeface="Open Sans 2 Bold"/>
              </a:rPr>
              <a:t>This or That is a lively, quick-choice game where everyone picks between two options - the aim is to get the group energised, thinking fast, and sharing their preferences.</a:t>
            </a:r>
          </a:p>
        </p:txBody>
      </p:sp>
      <p:grpSp>
        <p:nvGrpSpPr>
          <p:cNvPr id="12" name="Group 12"/>
          <p:cNvGrpSpPr/>
          <p:nvPr/>
        </p:nvGrpSpPr>
        <p:grpSpPr>
          <a:xfrm>
            <a:off x="6205153" y="3324647"/>
            <a:ext cx="11568111" cy="1785469"/>
            <a:chOff x="0" y="0"/>
            <a:chExt cx="15424148" cy="2380625"/>
          </a:xfrm>
        </p:grpSpPr>
        <p:sp>
          <p:nvSpPr>
            <p:cNvPr id="13" name="TextBox 13"/>
            <p:cNvSpPr txBox="1"/>
            <p:nvPr/>
          </p:nvSpPr>
          <p:spPr>
            <a:xfrm>
              <a:off x="0" y="511778"/>
              <a:ext cx="15424148" cy="1868847"/>
            </a:xfrm>
            <a:prstGeom prst="rect">
              <a:avLst/>
            </a:prstGeom>
          </p:spPr>
          <p:txBody>
            <a:bodyPr lIns="0" tIns="0" rIns="0" bIns="0" rtlCol="0" anchor="t">
              <a:spAutoFit/>
            </a:bodyPr>
            <a:lstStyle/>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The facilitator will call out two contrasting options, like “Cats or dogs?” or “Pizza or pasta”</a:t>
              </a:r>
            </a:p>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Students choose which one they prefer by moving to a side of the room, raising a hand, or just calling it out.</a:t>
              </a:r>
            </a:p>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Keep the pace snappy with fun, surprising, or silly pairs.</a:t>
              </a:r>
            </a:p>
          </p:txBody>
        </p:sp>
        <p:sp>
          <p:nvSpPr>
            <p:cNvPr id="14" name="TextBox 14"/>
            <p:cNvSpPr txBox="1"/>
            <p:nvPr/>
          </p:nvSpPr>
          <p:spPr>
            <a:xfrm>
              <a:off x="2382" y="9525"/>
              <a:ext cx="3051536" cy="521303"/>
            </a:xfrm>
            <a:prstGeom prst="rect">
              <a:avLst/>
            </a:prstGeom>
          </p:spPr>
          <p:txBody>
            <a:bodyPr lIns="0" tIns="0" rIns="0" bIns="0" rtlCol="0" anchor="t">
              <a:spAutoFit/>
            </a:bodyPr>
            <a:lstStyle/>
            <a:p>
              <a:pPr algn="l">
                <a:lnSpc>
                  <a:spcPts val="3029"/>
                </a:lnSpc>
              </a:pPr>
              <a:r>
                <a:rPr lang="en-US" sz="2634" b="1" spc="-173">
                  <a:solidFill>
                    <a:srgbClr val="48A23F"/>
                  </a:solidFill>
                  <a:latin typeface="Open Sans 2 Ultra-Bold"/>
                  <a:ea typeface="Open Sans 2 Ultra-Bold"/>
                  <a:cs typeface="Open Sans 2 Ultra-Bold"/>
                  <a:sym typeface="Open Sans 2 Ultra-Bold"/>
                </a:rPr>
                <a:t>How to play</a:t>
              </a:r>
            </a:p>
          </p:txBody>
        </p:sp>
      </p:grpSp>
      <p:grpSp>
        <p:nvGrpSpPr>
          <p:cNvPr id="15" name="Group 15"/>
          <p:cNvGrpSpPr/>
          <p:nvPr/>
        </p:nvGrpSpPr>
        <p:grpSpPr>
          <a:xfrm>
            <a:off x="6206940" y="5519494"/>
            <a:ext cx="11568111" cy="3547594"/>
            <a:chOff x="0" y="0"/>
            <a:chExt cx="15424148" cy="4730125"/>
          </a:xfrm>
        </p:grpSpPr>
        <p:sp>
          <p:nvSpPr>
            <p:cNvPr id="16" name="TextBox 16"/>
            <p:cNvSpPr txBox="1"/>
            <p:nvPr/>
          </p:nvSpPr>
          <p:spPr>
            <a:xfrm>
              <a:off x="0" y="511778"/>
              <a:ext cx="15424148" cy="4218347"/>
            </a:xfrm>
            <a:prstGeom prst="rect">
              <a:avLst/>
            </a:prstGeom>
          </p:spPr>
          <p:txBody>
            <a:bodyPr lIns="0" tIns="0" rIns="0" bIns="0" rtlCol="0" anchor="t">
              <a:spAutoFit/>
            </a:bodyPr>
            <a:lstStyle/>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Ice cream or Cake?</a:t>
              </a:r>
            </a:p>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Batman or Superman?</a:t>
              </a:r>
            </a:p>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Barbie or Disney Princesses?</a:t>
              </a:r>
            </a:p>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Dine in or takeout?</a:t>
              </a:r>
            </a:p>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Maths or English?</a:t>
              </a:r>
            </a:p>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Chocolate or vanilla?</a:t>
              </a:r>
            </a:p>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Marvel or DC?</a:t>
              </a:r>
            </a:p>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Phone or TV?</a:t>
              </a:r>
            </a:p>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M&amp;Ms or Skittles?</a:t>
              </a:r>
            </a:p>
          </p:txBody>
        </p:sp>
        <p:sp>
          <p:nvSpPr>
            <p:cNvPr id="17" name="TextBox 17"/>
            <p:cNvSpPr txBox="1"/>
            <p:nvPr/>
          </p:nvSpPr>
          <p:spPr>
            <a:xfrm>
              <a:off x="2382" y="9525"/>
              <a:ext cx="3051536" cy="521303"/>
            </a:xfrm>
            <a:prstGeom prst="rect">
              <a:avLst/>
            </a:prstGeom>
          </p:spPr>
          <p:txBody>
            <a:bodyPr lIns="0" tIns="0" rIns="0" bIns="0" rtlCol="0" anchor="t">
              <a:spAutoFit/>
            </a:bodyPr>
            <a:lstStyle/>
            <a:p>
              <a:pPr algn="l">
                <a:lnSpc>
                  <a:spcPts val="3029"/>
                </a:lnSpc>
              </a:pPr>
              <a:r>
                <a:rPr lang="en-US" sz="2634" b="1" spc="-173">
                  <a:solidFill>
                    <a:srgbClr val="48A23F"/>
                  </a:solidFill>
                  <a:latin typeface="Open Sans 2 Ultra-Bold"/>
                  <a:ea typeface="Open Sans 2 Ultra-Bold"/>
                  <a:cs typeface="Open Sans 2 Ultra-Bold"/>
                  <a:sym typeface="Open Sans 2 Ultra-Bold"/>
                </a:rPr>
                <a:t>Examples</a:t>
              </a: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125976" y="1800741"/>
            <a:ext cx="6260912" cy="0"/>
          </a:xfrm>
          <a:prstGeom prst="line">
            <a:avLst/>
          </a:prstGeom>
          <a:ln w="47625" cap="rnd">
            <a:solidFill>
              <a:srgbClr val="DC592A"/>
            </a:solidFill>
            <a:prstDash val="solid"/>
            <a:headEnd type="none" w="sm" len="sm"/>
            <a:tailEnd type="arrow" w="med" len="sm"/>
          </a:ln>
        </p:spPr>
        <p:txBody>
          <a:bodyPr/>
          <a:lstStyle/>
          <a:p>
            <a:endParaRPr lang="en-GB"/>
          </a:p>
        </p:txBody>
      </p:sp>
      <p:grpSp>
        <p:nvGrpSpPr>
          <p:cNvPr id="3" name="Group 3"/>
          <p:cNvGrpSpPr/>
          <p:nvPr/>
        </p:nvGrpSpPr>
        <p:grpSpPr>
          <a:xfrm>
            <a:off x="0" y="0"/>
            <a:ext cx="3749083" cy="10287000"/>
            <a:chOff x="0" y="0"/>
            <a:chExt cx="1913890" cy="2360988"/>
          </a:xfrm>
        </p:grpSpPr>
        <p:sp>
          <p:nvSpPr>
            <p:cNvPr id="4" name="Freeform 4"/>
            <p:cNvSpPr/>
            <p:nvPr/>
          </p:nvSpPr>
          <p:spPr>
            <a:xfrm>
              <a:off x="0" y="0"/>
              <a:ext cx="1913890" cy="2360988"/>
            </a:xfrm>
            <a:custGeom>
              <a:avLst/>
              <a:gdLst/>
              <a:ahLst/>
              <a:cxnLst/>
              <a:rect l="l" t="t" r="r" b="b"/>
              <a:pathLst>
                <a:path w="1913890" h="2360988">
                  <a:moveTo>
                    <a:pt x="0" y="0"/>
                  </a:moveTo>
                  <a:lnTo>
                    <a:pt x="1913890" y="0"/>
                  </a:lnTo>
                  <a:lnTo>
                    <a:pt x="1913890" y="2360988"/>
                  </a:lnTo>
                  <a:lnTo>
                    <a:pt x="0" y="2360988"/>
                  </a:lnTo>
                  <a:close/>
                </a:path>
              </a:pathLst>
            </a:custGeom>
            <a:solidFill>
              <a:srgbClr val="DC592A"/>
            </a:solidFill>
          </p:spPr>
          <p:txBody>
            <a:bodyPr/>
            <a:lstStyle/>
            <a:p>
              <a:endParaRPr lang="en-GB"/>
            </a:p>
          </p:txBody>
        </p:sp>
      </p:grpSp>
      <p:grpSp>
        <p:nvGrpSpPr>
          <p:cNvPr id="5" name="Group 5"/>
          <p:cNvGrpSpPr>
            <a:grpSpLocks noChangeAspect="1"/>
          </p:cNvGrpSpPr>
          <p:nvPr/>
        </p:nvGrpSpPr>
        <p:grpSpPr>
          <a:xfrm rot="5400000">
            <a:off x="1656253" y="6062222"/>
            <a:ext cx="2974620" cy="2974620"/>
            <a:chOff x="0" y="0"/>
            <a:chExt cx="6350000" cy="6350000"/>
          </a:xfrm>
        </p:grpSpPr>
        <p:sp>
          <p:nvSpPr>
            <p:cNvPr id="6" name="Freeform 6"/>
            <p:cNvSpPr/>
            <p:nvPr/>
          </p:nvSpPr>
          <p:spPr>
            <a:xfrm>
              <a:off x="-14231" y="-32"/>
              <a:ext cx="6378462" cy="6350064"/>
            </a:xfrm>
            <a:custGeom>
              <a:avLst/>
              <a:gdLst/>
              <a:ahLst/>
              <a:cxnLst/>
              <a:rect l="l" t="t" r="r" b="b"/>
              <a:pathLst>
                <a:path w="6378462" h="6350064">
                  <a:moveTo>
                    <a:pt x="3189231" y="32"/>
                  </a:moveTo>
                  <a:lnTo>
                    <a:pt x="3189231" y="32"/>
                  </a:lnTo>
                  <a:cubicBezTo>
                    <a:pt x="2051530" y="-5056"/>
                    <a:pt x="998068" y="598980"/>
                    <a:pt x="427743" y="1583419"/>
                  </a:cubicBezTo>
                  <a:cubicBezTo>
                    <a:pt x="-142581" y="2567857"/>
                    <a:pt x="-142581" y="3782207"/>
                    <a:pt x="427743" y="4766645"/>
                  </a:cubicBezTo>
                  <a:cubicBezTo>
                    <a:pt x="998068" y="5751084"/>
                    <a:pt x="2051530" y="6355120"/>
                    <a:pt x="3189231" y="6350032"/>
                  </a:cubicBezTo>
                  <a:cubicBezTo>
                    <a:pt x="4326932" y="6355120"/>
                    <a:pt x="5380395" y="5751084"/>
                    <a:pt x="5950719" y="4766645"/>
                  </a:cubicBezTo>
                  <a:cubicBezTo>
                    <a:pt x="6521043" y="3782207"/>
                    <a:pt x="6521043" y="2567857"/>
                    <a:pt x="5950719" y="1583419"/>
                  </a:cubicBezTo>
                  <a:cubicBezTo>
                    <a:pt x="5380395" y="598980"/>
                    <a:pt x="4326932" y="-5056"/>
                    <a:pt x="3189231" y="32"/>
                  </a:cubicBezTo>
                  <a:close/>
                </a:path>
              </a:pathLst>
            </a:custGeom>
            <a:solidFill>
              <a:srgbClr val="F69D2E"/>
            </a:solidFill>
          </p:spPr>
          <p:txBody>
            <a:bodyPr/>
            <a:lstStyle/>
            <a:p>
              <a:endParaRPr lang="en-GB"/>
            </a:p>
          </p:txBody>
        </p:sp>
      </p:grpSp>
      <p:sp>
        <p:nvSpPr>
          <p:cNvPr id="7" name="Freeform 7"/>
          <p:cNvSpPr/>
          <p:nvPr/>
        </p:nvSpPr>
        <p:spPr>
          <a:xfrm rot="6702275">
            <a:off x="1118008" y="4532727"/>
            <a:ext cx="1951115" cy="1951115"/>
          </a:xfrm>
          <a:custGeom>
            <a:avLst/>
            <a:gdLst/>
            <a:ahLst/>
            <a:cxnLst/>
            <a:rect l="l" t="t" r="r" b="b"/>
            <a:pathLst>
              <a:path w="1951115" h="1951115">
                <a:moveTo>
                  <a:pt x="0" y="0"/>
                </a:moveTo>
                <a:lnTo>
                  <a:pt x="1951115" y="0"/>
                </a:lnTo>
                <a:lnTo>
                  <a:pt x="1951115" y="1951116"/>
                </a:lnTo>
                <a:lnTo>
                  <a:pt x="0" y="1951116"/>
                </a:lnTo>
                <a:lnTo>
                  <a:pt x="0" y="0"/>
                </a:lnTo>
                <a:close/>
              </a:path>
            </a:pathLst>
          </a:custGeom>
          <a:blipFill>
            <a:blip r:embed="rId3">
              <a:extLst>
                <a:ext uri="{96DAC541-7B7A-43D3-8B79-37D633B846F1}">
                  <asvg:svgBlip xmlns:asvg="http://schemas.microsoft.com/office/drawing/2016/SVG/main" r:embed="rId4"/>
                </a:ext>
              </a:extLst>
            </a:blip>
            <a:stretch>
              <a:fillRect l="-271" r="-271"/>
            </a:stretch>
          </a:blipFill>
        </p:spPr>
        <p:txBody>
          <a:bodyPr/>
          <a:lstStyle/>
          <a:p>
            <a:endParaRPr lang="en-GB"/>
          </a:p>
        </p:txBody>
      </p:sp>
      <p:grpSp>
        <p:nvGrpSpPr>
          <p:cNvPr id="8" name="Group 8"/>
          <p:cNvGrpSpPr>
            <a:grpSpLocks noChangeAspect="1"/>
          </p:cNvGrpSpPr>
          <p:nvPr/>
        </p:nvGrpSpPr>
        <p:grpSpPr>
          <a:xfrm>
            <a:off x="1567159" y="1400009"/>
            <a:ext cx="3587164" cy="3587164"/>
            <a:chOff x="0" y="0"/>
            <a:chExt cx="6350000" cy="6349975"/>
          </a:xfrm>
        </p:grpSpPr>
        <p:sp>
          <p:nvSpPr>
            <p:cNvPr id="9" name="Freeform 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25046" r="-25046"/>
              </a:stretch>
            </a:blipFill>
          </p:spPr>
          <p:txBody>
            <a:bodyPr/>
            <a:lstStyle/>
            <a:p>
              <a:endParaRPr lang="en-GB"/>
            </a:p>
          </p:txBody>
        </p:sp>
      </p:grpSp>
      <p:sp>
        <p:nvSpPr>
          <p:cNvPr id="10" name="TextBox 10"/>
          <p:cNvSpPr txBox="1"/>
          <p:nvPr/>
        </p:nvSpPr>
        <p:spPr>
          <a:xfrm>
            <a:off x="6125976" y="1038741"/>
            <a:ext cx="7155627" cy="762000"/>
          </a:xfrm>
          <a:prstGeom prst="rect">
            <a:avLst/>
          </a:prstGeom>
        </p:spPr>
        <p:txBody>
          <a:bodyPr lIns="0" tIns="0" rIns="0" bIns="0" rtlCol="0" anchor="t">
            <a:spAutoFit/>
          </a:bodyPr>
          <a:lstStyle/>
          <a:p>
            <a:pPr algn="l">
              <a:lnSpc>
                <a:spcPts val="6299"/>
              </a:lnSpc>
            </a:pPr>
            <a:r>
              <a:rPr lang="en-US" sz="4500" b="1" spc="-270">
                <a:solidFill>
                  <a:srgbClr val="000000"/>
                </a:solidFill>
                <a:latin typeface="Open Sans 2 Ultra-Bold"/>
                <a:ea typeface="Open Sans 2 Ultra-Bold"/>
                <a:cs typeface="Open Sans 2 Ultra-Bold"/>
                <a:sym typeface="Open Sans 2 Ultra-Bold"/>
              </a:rPr>
              <a:t>WOULD YOU RATHER</a:t>
            </a:r>
          </a:p>
        </p:txBody>
      </p:sp>
      <p:sp>
        <p:nvSpPr>
          <p:cNvPr id="11" name="TextBox 11"/>
          <p:cNvSpPr txBox="1"/>
          <p:nvPr/>
        </p:nvSpPr>
        <p:spPr>
          <a:xfrm>
            <a:off x="6125976" y="2177202"/>
            <a:ext cx="11181585" cy="947420"/>
          </a:xfrm>
          <a:prstGeom prst="rect">
            <a:avLst/>
          </a:prstGeom>
        </p:spPr>
        <p:txBody>
          <a:bodyPr lIns="0" tIns="0" rIns="0" bIns="0" rtlCol="0" anchor="t">
            <a:spAutoFit/>
          </a:bodyPr>
          <a:lstStyle/>
          <a:p>
            <a:pPr algn="l">
              <a:lnSpc>
                <a:spcPts val="2529"/>
              </a:lnSpc>
            </a:pPr>
            <a:r>
              <a:rPr lang="en-US" sz="2199" b="1" spc="-87">
                <a:solidFill>
                  <a:srgbClr val="000000"/>
                </a:solidFill>
                <a:latin typeface="Open Sans 2 Bold"/>
                <a:ea typeface="Open Sans 2 Bold"/>
                <a:cs typeface="Open Sans 2 Bold"/>
                <a:sym typeface="Open Sans 2 Bold"/>
              </a:rPr>
              <a:t>Would you rather is a fun, thought-provoking game where players face tricky choices - the aim is to spark laughs, debates, and interesting conversations by picking between two often silly or challenging scenarios.</a:t>
            </a:r>
          </a:p>
        </p:txBody>
      </p:sp>
      <p:grpSp>
        <p:nvGrpSpPr>
          <p:cNvPr id="12" name="Group 12"/>
          <p:cNvGrpSpPr/>
          <p:nvPr/>
        </p:nvGrpSpPr>
        <p:grpSpPr>
          <a:xfrm>
            <a:off x="6125976" y="3481809"/>
            <a:ext cx="11568111" cy="2137894"/>
            <a:chOff x="0" y="0"/>
            <a:chExt cx="15424148" cy="2850525"/>
          </a:xfrm>
        </p:grpSpPr>
        <p:sp>
          <p:nvSpPr>
            <p:cNvPr id="13" name="TextBox 13"/>
            <p:cNvSpPr txBox="1"/>
            <p:nvPr/>
          </p:nvSpPr>
          <p:spPr>
            <a:xfrm>
              <a:off x="0" y="511778"/>
              <a:ext cx="15424148" cy="2338747"/>
            </a:xfrm>
            <a:prstGeom prst="rect">
              <a:avLst/>
            </a:prstGeom>
          </p:spPr>
          <p:txBody>
            <a:bodyPr lIns="0" tIns="0" rIns="0" bIns="0" rtlCol="0" anchor="t">
              <a:spAutoFit/>
            </a:bodyPr>
            <a:lstStyle/>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The facilitator poses a question starting with “Would you rather...?”, followed by two options, e.g., “Would you rather fly or be invisible?”</a:t>
              </a:r>
            </a:p>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Players choose one option and explain why if they like.</a:t>
              </a:r>
            </a:p>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Go around the group so everyone has a turn answering, encouraging discussions and reactions.</a:t>
              </a:r>
            </a:p>
          </p:txBody>
        </p:sp>
        <p:sp>
          <p:nvSpPr>
            <p:cNvPr id="14" name="TextBox 14"/>
            <p:cNvSpPr txBox="1"/>
            <p:nvPr/>
          </p:nvSpPr>
          <p:spPr>
            <a:xfrm>
              <a:off x="2382" y="9525"/>
              <a:ext cx="3051536" cy="521303"/>
            </a:xfrm>
            <a:prstGeom prst="rect">
              <a:avLst/>
            </a:prstGeom>
          </p:spPr>
          <p:txBody>
            <a:bodyPr lIns="0" tIns="0" rIns="0" bIns="0" rtlCol="0" anchor="t">
              <a:spAutoFit/>
            </a:bodyPr>
            <a:lstStyle/>
            <a:p>
              <a:pPr algn="l">
                <a:lnSpc>
                  <a:spcPts val="3029"/>
                </a:lnSpc>
              </a:pPr>
              <a:r>
                <a:rPr lang="en-US" sz="2634" b="1" spc="-173">
                  <a:solidFill>
                    <a:srgbClr val="DC592A"/>
                  </a:solidFill>
                  <a:latin typeface="Open Sans 2 Ultra-Bold"/>
                  <a:ea typeface="Open Sans 2 Ultra-Bold"/>
                  <a:cs typeface="Open Sans 2 Ultra-Bold"/>
                  <a:sym typeface="Open Sans 2 Ultra-Bold"/>
                </a:rPr>
                <a:t>How to play</a:t>
              </a:r>
            </a:p>
          </p:txBody>
        </p:sp>
      </p:grpSp>
      <p:grpSp>
        <p:nvGrpSpPr>
          <p:cNvPr id="15" name="Group 15"/>
          <p:cNvGrpSpPr/>
          <p:nvPr/>
        </p:nvGrpSpPr>
        <p:grpSpPr>
          <a:xfrm>
            <a:off x="6127763" y="5976891"/>
            <a:ext cx="11568111" cy="3195169"/>
            <a:chOff x="0" y="0"/>
            <a:chExt cx="15424148" cy="4260225"/>
          </a:xfrm>
        </p:grpSpPr>
        <p:sp>
          <p:nvSpPr>
            <p:cNvPr id="16" name="TextBox 16"/>
            <p:cNvSpPr txBox="1"/>
            <p:nvPr/>
          </p:nvSpPr>
          <p:spPr>
            <a:xfrm>
              <a:off x="0" y="511778"/>
              <a:ext cx="15424148" cy="3748447"/>
            </a:xfrm>
            <a:prstGeom prst="rect">
              <a:avLst/>
            </a:prstGeom>
          </p:spPr>
          <p:txBody>
            <a:bodyPr lIns="0" tIns="0" rIns="0" bIns="0" rtlCol="0" anchor="t">
              <a:spAutoFit/>
            </a:bodyPr>
            <a:lstStyle/>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Would you rather be a cat or a dog?</a:t>
              </a:r>
            </a:p>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Would you rather travel to the past or the future?</a:t>
              </a:r>
            </a:p>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Would you rather have grass for hair or a carrot for a nose?</a:t>
              </a:r>
            </a:p>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Would you rather live in a castle or a spaceship?</a:t>
              </a:r>
            </a:p>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Would you rather be able to run at the speed or light or be able to walk through walls?</a:t>
              </a:r>
            </a:p>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Would you rather have no homework or no tests for the rest of your life?</a:t>
              </a:r>
            </a:p>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Would you rather have a unicorn or a dragon as a pet?</a:t>
              </a:r>
            </a:p>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Would you rather never have to go to the toilet again or never have to sleep again?</a:t>
              </a:r>
            </a:p>
          </p:txBody>
        </p:sp>
        <p:sp>
          <p:nvSpPr>
            <p:cNvPr id="17" name="TextBox 17"/>
            <p:cNvSpPr txBox="1"/>
            <p:nvPr/>
          </p:nvSpPr>
          <p:spPr>
            <a:xfrm>
              <a:off x="2382" y="9525"/>
              <a:ext cx="3051536" cy="521303"/>
            </a:xfrm>
            <a:prstGeom prst="rect">
              <a:avLst/>
            </a:prstGeom>
          </p:spPr>
          <p:txBody>
            <a:bodyPr lIns="0" tIns="0" rIns="0" bIns="0" rtlCol="0" anchor="t">
              <a:spAutoFit/>
            </a:bodyPr>
            <a:lstStyle/>
            <a:p>
              <a:pPr algn="l">
                <a:lnSpc>
                  <a:spcPts val="3029"/>
                </a:lnSpc>
              </a:pPr>
              <a:r>
                <a:rPr lang="en-US" sz="2634" b="1" spc="-173">
                  <a:solidFill>
                    <a:srgbClr val="DC592A"/>
                  </a:solidFill>
                  <a:latin typeface="Open Sans 2 Ultra-Bold"/>
                  <a:ea typeface="Open Sans 2 Ultra-Bold"/>
                  <a:cs typeface="Open Sans 2 Ultra-Bold"/>
                  <a:sym typeface="Open Sans 2 Ultra-Bold"/>
                </a:rPr>
                <a:t>Examples</a:t>
              </a: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28699" y="1714500"/>
            <a:ext cx="8953501" cy="0"/>
          </a:xfrm>
          <a:prstGeom prst="line">
            <a:avLst/>
          </a:prstGeom>
          <a:ln w="47625" cap="rnd">
            <a:solidFill>
              <a:srgbClr val="00A7B5"/>
            </a:solidFill>
            <a:prstDash val="solid"/>
            <a:headEnd type="none" w="sm" len="sm"/>
            <a:tailEnd type="arrow" w="med" len="sm"/>
          </a:ln>
        </p:spPr>
        <p:txBody>
          <a:bodyPr/>
          <a:lstStyle/>
          <a:p>
            <a:endParaRPr lang="en-GB"/>
          </a:p>
        </p:txBody>
      </p:sp>
      <p:sp>
        <p:nvSpPr>
          <p:cNvPr id="4" name="Freeform 4"/>
          <p:cNvSpPr/>
          <p:nvPr/>
        </p:nvSpPr>
        <p:spPr>
          <a:xfrm>
            <a:off x="2666879" y="2514892"/>
            <a:ext cx="6950528" cy="6221707"/>
          </a:xfrm>
          <a:custGeom>
            <a:avLst/>
            <a:gdLst/>
            <a:ahLst/>
            <a:cxnLst/>
            <a:rect l="l" t="t" r="r" b="b"/>
            <a:pathLst>
              <a:path w="6950528" h="6221707">
                <a:moveTo>
                  <a:pt x="0" y="0"/>
                </a:moveTo>
                <a:lnTo>
                  <a:pt x="6950529" y="0"/>
                </a:lnTo>
                <a:lnTo>
                  <a:pt x="6950529" y="6221708"/>
                </a:lnTo>
                <a:lnTo>
                  <a:pt x="0" y="6221708"/>
                </a:lnTo>
                <a:lnTo>
                  <a:pt x="0" y="0"/>
                </a:lnTo>
                <a:close/>
              </a:path>
            </a:pathLst>
          </a:custGeom>
          <a:blipFill>
            <a:blip r:embed="rId3"/>
            <a:stretch>
              <a:fillRect l="-674" b="-218"/>
            </a:stretch>
          </a:blipFill>
        </p:spPr>
        <p:txBody>
          <a:bodyPr/>
          <a:lstStyle/>
          <a:p>
            <a:endParaRPr lang="en-GB"/>
          </a:p>
        </p:txBody>
      </p:sp>
      <p:sp>
        <p:nvSpPr>
          <p:cNvPr id="5" name="Freeform 5"/>
          <p:cNvSpPr/>
          <p:nvPr/>
        </p:nvSpPr>
        <p:spPr>
          <a:xfrm>
            <a:off x="4619172" y="5176378"/>
            <a:ext cx="3045942" cy="898737"/>
          </a:xfrm>
          <a:custGeom>
            <a:avLst/>
            <a:gdLst/>
            <a:ahLst/>
            <a:cxnLst/>
            <a:rect l="l" t="t" r="r" b="b"/>
            <a:pathLst>
              <a:path w="3045942" h="898737">
                <a:moveTo>
                  <a:pt x="0" y="0"/>
                </a:moveTo>
                <a:lnTo>
                  <a:pt x="3045942" y="0"/>
                </a:lnTo>
                <a:lnTo>
                  <a:pt x="3045942" y="898736"/>
                </a:lnTo>
                <a:lnTo>
                  <a:pt x="0" y="898736"/>
                </a:lnTo>
                <a:lnTo>
                  <a:pt x="0" y="0"/>
                </a:lnTo>
                <a:close/>
              </a:path>
            </a:pathLst>
          </a:custGeom>
          <a:blipFill>
            <a:blip r:embed="rId4"/>
            <a:stretch>
              <a:fillRect l="-2427" t="-124058" b="-123081"/>
            </a:stretch>
          </a:blipFill>
        </p:spPr>
        <p:txBody>
          <a:bodyPr/>
          <a:lstStyle/>
          <a:p>
            <a:endParaRPr lang="en-GB"/>
          </a:p>
        </p:txBody>
      </p:sp>
      <p:sp>
        <p:nvSpPr>
          <p:cNvPr id="6" name="TextBox 6"/>
          <p:cNvSpPr txBox="1"/>
          <p:nvPr/>
        </p:nvSpPr>
        <p:spPr>
          <a:xfrm>
            <a:off x="1028700" y="952500"/>
            <a:ext cx="9499811" cy="762000"/>
          </a:xfrm>
          <a:prstGeom prst="rect">
            <a:avLst/>
          </a:prstGeom>
        </p:spPr>
        <p:txBody>
          <a:bodyPr lIns="0" tIns="0" rIns="0" bIns="0" rtlCol="0" anchor="t">
            <a:spAutoFit/>
          </a:bodyPr>
          <a:lstStyle/>
          <a:p>
            <a:pPr algn="l">
              <a:lnSpc>
                <a:spcPts val="6299"/>
              </a:lnSpc>
            </a:pPr>
            <a:r>
              <a:rPr lang="en-US" sz="4500" b="1" spc="-216">
                <a:solidFill>
                  <a:srgbClr val="000000"/>
                </a:solidFill>
                <a:latin typeface="Open Sans 2 Ultra-Bold"/>
                <a:ea typeface="Open Sans 2 Ultra-Bold"/>
                <a:cs typeface="Open Sans 2 Ultra-Bold"/>
                <a:sym typeface="Open Sans 2 Ultra-Bold"/>
              </a:rPr>
              <a:t>THE PROCESS: THE 5 KEY+ STEPS</a:t>
            </a:r>
          </a:p>
        </p:txBody>
      </p:sp>
      <p:sp>
        <p:nvSpPr>
          <p:cNvPr id="7" name="TextBox 7"/>
          <p:cNvSpPr txBox="1"/>
          <p:nvPr/>
        </p:nvSpPr>
        <p:spPr>
          <a:xfrm>
            <a:off x="10318149" y="3056615"/>
            <a:ext cx="5507716" cy="5338286"/>
          </a:xfrm>
          <a:prstGeom prst="rect">
            <a:avLst/>
          </a:prstGeom>
        </p:spPr>
        <p:txBody>
          <a:bodyPr lIns="0" tIns="0" rIns="0" bIns="0" rtlCol="0" anchor="t">
            <a:spAutoFit/>
          </a:bodyPr>
          <a:lstStyle/>
          <a:p>
            <a:pPr algn="l">
              <a:lnSpc>
                <a:spcPts val="8366"/>
              </a:lnSpc>
            </a:pPr>
            <a:r>
              <a:rPr lang="en-US" sz="8625" spc="-379">
                <a:solidFill>
                  <a:srgbClr val="00A7B5"/>
                </a:solidFill>
                <a:latin typeface="Open Sans Extra Bold"/>
                <a:ea typeface="Open Sans Extra Bold"/>
                <a:cs typeface="Open Sans Extra Bold"/>
                <a:sym typeface="Open Sans Extra Bold"/>
              </a:rPr>
              <a:t>THINK</a:t>
            </a:r>
            <a:r>
              <a:rPr lang="en-US" sz="8625" spc="-379">
                <a:solidFill>
                  <a:srgbClr val="F3D03E"/>
                </a:solidFill>
                <a:latin typeface="Open Sans Extra Bold"/>
                <a:ea typeface="Open Sans Extra Bold"/>
                <a:cs typeface="Open Sans Extra Bold"/>
                <a:sym typeface="Open Sans Extra Bold"/>
              </a:rPr>
              <a:t> </a:t>
            </a:r>
            <a:r>
              <a:rPr lang="en-US" sz="8625" spc="-379">
                <a:solidFill>
                  <a:srgbClr val="000000"/>
                </a:solidFill>
                <a:latin typeface="Open Sans Extra Bold"/>
                <a:ea typeface="Open Sans Extra Bold"/>
                <a:cs typeface="Open Sans Extra Bold"/>
                <a:sym typeface="Open Sans Extra Bold"/>
              </a:rPr>
              <a:t>IT</a:t>
            </a:r>
          </a:p>
          <a:p>
            <a:pPr algn="l">
              <a:lnSpc>
                <a:spcPts val="8366"/>
              </a:lnSpc>
            </a:pPr>
            <a:r>
              <a:rPr lang="en-US" sz="8625" spc="-379">
                <a:solidFill>
                  <a:srgbClr val="00A7B5"/>
                </a:solidFill>
                <a:latin typeface="Open Sans Extra Bold"/>
                <a:ea typeface="Open Sans Extra Bold"/>
                <a:cs typeface="Open Sans Extra Bold"/>
                <a:sym typeface="Open Sans Extra Bold"/>
              </a:rPr>
              <a:t>PLAN </a:t>
            </a:r>
            <a:r>
              <a:rPr lang="en-US" sz="8625" spc="-379">
                <a:solidFill>
                  <a:srgbClr val="000000"/>
                </a:solidFill>
                <a:latin typeface="Open Sans Extra Bold"/>
                <a:ea typeface="Open Sans Extra Bold"/>
                <a:cs typeface="Open Sans Extra Bold"/>
                <a:sym typeface="Open Sans Extra Bold"/>
              </a:rPr>
              <a:t>IT</a:t>
            </a:r>
          </a:p>
          <a:p>
            <a:pPr algn="l">
              <a:lnSpc>
                <a:spcPts val="8366"/>
              </a:lnSpc>
            </a:pPr>
            <a:r>
              <a:rPr lang="en-US" sz="8625" spc="-379">
                <a:solidFill>
                  <a:srgbClr val="00A7B5"/>
                </a:solidFill>
                <a:latin typeface="Open Sans Extra Bold"/>
                <a:ea typeface="Open Sans Extra Bold"/>
                <a:cs typeface="Open Sans Extra Bold"/>
                <a:sym typeface="Open Sans Extra Bold"/>
              </a:rPr>
              <a:t>PITCH </a:t>
            </a:r>
            <a:r>
              <a:rPr lang="en-US" sz="8625" spc="-379">
                <a:solidFill>
                  <a:srgbClr val="000000"/>
                </a:solidFill>
                <a:latin typeface="Open Sans Extra Bold"/>
                <a:ea typeface="Open Sans Extra Bold"/>
                <a:cs typeface="Open Sans Extra Bold"/>
                <a:sym typeface="Open Sans Extra Bold"/>
              </a:rPr>
              <a:t>IT</a:t>
            </a:r>
          </a:p>
          <a:p>
            <a:pPr algn="l">
              <a:lnSpc>
                <a:spcPts val="8366"/>
              </a:lnSpc>
            </a:pPr>
            <a:r>
              <a:rPr lang="en-US" sz="8625" spc="-379">
                <a:solidFill>
                  <a:srgbClr val="00A7B5"/>
                </a:solidFill>
                <a:latin typeface="Open Sans Extra Bold"/>
                <a:ea typeface="Open Sans Extra Bold"/>
                <a:cs typeface="Open Sans Extra Bold"/>
                <a:sym typeface="Open Sans Extra Bold"/>
              </a:rPr>
              <a:t>DO</a:t>
            </a:r>
            <a:r>
              <a:rPr lang="en-US" sz="8625" spc="-379">
                <a:solidFill>
                  <a:srgbClr val="DC592A"/>
                </a:solidFill>
                <a:latin typeface="Open Sans Extra Bold"/>
                <a:ea typeface="Open Sans Extra Bold"/>
                <a:cs typeface="Open Sans Extra Bold"/>
                <a:sym typeface="Open Sans Extra Bold"/>
              </a:rPr>
              <a:t> </a:t>
            </a:r>
            <a:r>
              <a:rPr lang="en-US" sz="8625" spc="-379">
                <a:solidFill>
                  <a:srgbClr val="000000"/>
                </a:solidFill>
                <a:latin typeface="Open Sans Extra Bold"/>
                <a:ea typeface="Open Sans Extra Bold"/>
                <a:cs typeface="Open Sans Extra Bold"/>
                <a:sym typeface="Open Sans Extra Bold"/>
              </a:rPr>
              <a:t>IT</a:t>
            </a:r>
          </a:p>
          <a:p>
            <a:pPr algn="l">
              <a:lnSpc>
                <a:spcPts val="8366"/>
              </a:lnSpc>
            </a:pPr>
            <a:r>
              <a:rPr lang="en-US" sz="8625" spc="-379">
                <a:solidFill>
                  <a:srgbClr val="00A7B5"/>
                </a:solidFill>
                <a:latin typeface="Open Sans Extra Bold"/>
                <a:ea typeface="Open Sans Extra Bold"/>
                <a:cs typeface="Open Sans Extra Bold"/>
                <a:sym typeface="Open Sans Extra Bold"/>
              </a:rPr>
              <a:t>REVIEW </a:t>
            </a:r>
            <a:r>
              <a:rPr lang="en-US" sz="8625" spc="-379">
                <a:solidFill>
                  <a:srgbClr val="000000"/>
                </a:solidFill>
                <a:latin typeface="Open Sans Extra Bold"/>
                <a:ea typeface="Open Sans Extra Bold"/>
                <a:cs typeface="Open Sans Extra Bold"/>
                <a:sym typeface="Open Sans Extra Bold"/>
              </a:rPr>
              <a:t>IT</a:t>
            </a:r>
          </a:p>
        </p:txBody>
      </p:sp>
      <p:pic>
        <p:nvPicPr>
          <p:cNvPr id="8" name="Picture 7">
            <a:extLst>
              <a:ext uri="{FF2B5EF4-FFF2-40B4-BE49-F238E27FC236}">
                <a16:creationId xmlns:a16="http://schemas.microsoft.com/office/drawing/2014/main" id="{C7DA9C4E-59C5-7B60-EB45-0B63A25A8E38}"/>
              </a:ext>
            </a:extLst>
          </p:cNvPr>
          <p:cNvPicPr>
            <a:picLocks noChangeAspect="1"/>
          </p:cNvPicPr>
          <p:nvPr/>
        </p:nvPicPr>
        <p:blipFill>
          <a:blip r:embed="rId5">
            <a:extLst>
              <a:ext uri="{28A0092B-C50C-407E-A947-70E740481C1C}">
                <a14:useLocalDpi xmlns:a14="http://schemas.microsoft.com/office/drawing/2010/main" val="0"/>
              </a:ext>
            </a:extLst>
          </a:blip>
          <a:srcRect l="4465" t="18144" r="6291" b="19563"/>
          <a:stretch>
            <a:fillRect/>
          </a:stretch>
        </p:blipFill>
        <p:spPr>
          <a:xfrm>
            <a:off x="15075916" y="489917"/>
            <a:ext cx="2417171" cy="1687166"/>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rot="2597323">
            <a:off x="4010477" y="5854688"/>
            <a:ext cx="1696519" cy="1696519"/>
            <a:chOff x="0" y="0"/>
            <a:chExt cx="6350000" cy="6350000"/>
          </a:xfrm>
        </p:grpSpPr>
        <p:sp>
          <p:nvSpPr>
            <p:cNvPr id="3" name="Freeform 3"/>
            <p:cNvSpPr/>
            <p:nvPr/>
          </p:nvSpPr>
          <p:spPr>
            <a:xfrm>
              <a:off x="-14231" y="-32"/>
              <a:ext cx="6378462" cy="6350064"/>
            </a:xfrm>
            <a:custGeom>
              <a:avLst/>
              <a:gdLst/>
              <a:ahLst/>
              <a:cxnLst/>
              <a:rect l="l" t="t" r="r" b="b"/>
              <a:pathLst>
                <a:path w="6378462" h="6350064">
                  <a:moveTo>
                    <a:pt x="3189231" y="32"/>
                  </a:moveTo>
                  <a:lnTo>
                    <a:pt x="3189231" y="32"/>
                  </a:lnTo>
                  <a:cubicBezTo>
                    <a:pt x="2051530" y="-5056"/>
                    <a:pt x="998068" y="598980"/>
                    <a:pt x="427743" y="1583419"/>
                  </a:cubicBezTo>
                  <a:cubicBezTo>
                    <a:pt x="-142581" y="2567857"/>
                    <a:pt x="-142581" y="3782207"/>
                    <a:pt x="427743" y="4766645"/>
                  </a:cubicBezTo>
                  <a:cubicBezTo>
                    <a:pt x="998068" y="5751084"/>
                    <a:pt x="2051530" y="6355120"/>
                    <a:pt x="3189231" y="6350032"/>
                  </a:cubicBezTo>
                  <a:cubicBezTo>
                    <a:pt x="4326932" y="6355120"/>
                    <a:pt x="5380395" y="5751084"/>
                    <a:pt x="5950719" y="4766645"/>
                  </a:cubicBezTo>
                  <a:cubicBezTo>
                    <a:pt x="6521043" y="3782207"/>
                    <a:pt x="6521043" y="2567857"/>
                    <a:pt x="5950719" y="1583419"/>
                  </a:cubicBezTo>
                  <a:cubicBezTo>
                    <a:pt x="5380395" y="598980"/>
                    <a:pt x="4326932" y="-5056"/>
                    <a:pt x="3189231" y="32"/>
                  </a:cubicBezTo>
                  <a:close/>
                </a:path>
              </a:pathLst>
            </a:custGeom>
            <a:solidFill>
              <a:srgbClr val="DC582A"/>
            </a:solidFill>
          </p:spPr>
          <p:txBody>
            <a:bodyPr/>
            <a:lstStyle/>
            <a:p>
              <a:endParaRPr lang="en-GB"/>
            </a:p>
          </p:txBody>
        </p:sp>
      </p:grpSp>
      <p:grpSp>
        <p:nvGrpSpPr>
          <p:cNvPr id="4" name="Group 4"/>
          <p:cNvGrpSpPr>
            <a:grpSpLocks noChangeAspect="1"/>
          </p:cNvGrpSpPr>
          <p:nvPr/>
        </p:nvGrpSpPr>
        <p:grpSpPr>
          <a:xfrm rot="1032521">
            <a:off x="12079507" y="2752190"/>
            <a:ext cx="1696519" cy="1696519"/>
            <a:chOff x="0" y="0"/>
            <a:chExt cx="6350000" cy="6350000"/>
          </a:xfrm>
        </p:grpSpPr>
        <p:sp>
          <p:nvSpPr>
            <p:cNvPr id="5" name="Freeform 5"/>
            <p:cNvSpPr/>
            <p:nvPr/>
          </p:nvSpPr>
          <p:spPr>
            <a:xfrm>
              <a:off x="-14231" y="-32"/>
              <a:ext cx="6378462" cy="6350064"/>
            </a:xfrm>
            <a:custGeom>
              <a:avLst/>
              <a:gdLst/>
              <a:ahLst/>
              <a:cxnLst/>
              <a:rect l="l" t="t" r="r" b="b"/>
              <a:pathLst>
                <a:path w="6378462" h="6350064">
                  <a:moveTo>
                    <a:pt x="3189231" y="32"/>
                  </a:moveTo>
                  <a:lnTo>
                    <a:pt x="3189231" y="32"/>
                  </a:lnTo>
                  <a:cubicBezTo>
                    <a:pt x="2051530" y="-5056"/>
                    <a:pt x="998068" y="598980"/>
                    <a:pt x="427743" y="1583419"/>
                  </a:cubicBezTo>
                  <a:cubicBezTo>
                    <a:pt x="-142581" y="2567857"/>
                    <a:pt x="-142581" y="3782207"/>
                    <a:pt x="427743" y="4766645"/>
                  </a:cubicBezTo>
                  <a:cubicBezTo>
                    <a:pt x="998068" y="5751084"/>
                    <a:pt x="2051530" y="6355120"/>
                    <a:pt x="3189231" y="6350032"/>
                  </a:cubicBezTo>
                  <a:cubicBezTo>
                    <a:pt x="4326932" y="6355120"/>
                    <a:pt x="5380395" y="5751084"/>
                    <a:pt x="5950719" y="4766645"/>
                  </a:cubicBezTo>
                  <a:cubicBezTo>
                    <a:pt x="6521043" y="3782207"/>
                    <a:pt x="6521043" y="2567857"/>
                    <a:pt x="5950719" y="1583419"/>
                  </a:cubicBezTo>
                  <a:cubicBezTo>
                    <a:pt x="5380395" y="598980"/>
                    <a:pt x="4326932" y="-5056"/>
                    <a:pt x="3189231" y="32"/>
                  </a:cubicBezTo>
                  <a:close/>
                </a:path>
              </a:pathLst>
            </a:custGeom>
            <a:solidFill>
              <a:srgbClr val="DC582A"/>
            </a:solidFill>
          </p:spPr>
          <p:txBody>
            <a:bodyPr/>
            <a:lstStyle/>
            <a:p>
              <a:endParaRPr lang="en-GB"/>
            </a:p>
          </p:txBody>
        </p:sp>
      </p:grpSp>
      <p:sp>
        <p:nvSpPr>
          <p:cNvPr id="6" name="Freeform 6"/>
          <p:cNvSpPr/>
          <p:nvPr/>
        </p:nvSpPr>
        <p:spPr>
          <a:xfrm rot="2334797">
            <a:off x="11440725" y="3302308"/>
            <a:ext cx="1112782" cy="1112782"/>
          </a:xfrm>
          <a:custGeom>
            <a:avLst/>
            <a:gdLst/>
            <a:ahLst/>
            <a:cxnLst/>
            <a:rect l="l" t="t" r="r" b="b"/>
            <a:pathLst>
              <a:path w="1112782" h="1112782">
                <a:moveTo>
                  <a:pt x="0" y="0"/>
                </a:moveTo>
                <a:lnTo>
                  <a:pt x="1112782" y="0"/>
                </a:lnTo>
                <a:lnTo>
                  <a:pt x="1112782" y="1112783"/>
                </a:lnTo>
                <a:lnTo>
                  <a:pt x="0" y="1112783"/>
                </a:lnTo>
                <a:lnTo>
                  <a:pt x="0" y="0"/>
                </a:lnTo>
                <a:close/>
              </a:path>
            </a:pathLst>
          </a:custGeom>
          <a:blipFill>
            <a:blip r:embed="rId3">
              <a:extLst>
                <a:ext uri="{96DAC541-7B7A-43D3-8B79-37D633B846F1}">
                  <asvg:svgBlip xmlns:asvg="http://schemas.microsoft.com/office/drawing/2016/SVG/main" r:embed="rId4"/>
                </a:ext>
              </a:extLst>
            </a:blip>
            <a:stretch>
              <a:fillRect l="-271" r="-271"/>
            </a:stretch>
          </a:blipFill>
        </p:spPr>
        <p:txBody>
          <a:bodyPr/>
          <a:lstStyle/>
          <a:p>
            <a:endParaRPr lang="en-GB"/>
          </a:p>
        </p:txBody>
      </p:sp>
      <p:grpSp>
        <p:nvGrpSpPr>
          <p:cNvPr id="7" name="Group 7"/>
          <p:cNvGrpSpPr/>
          <p:nvPr/>
        </p:nvGrpSpPr>
        <p:grpSpPr>
          <a:xfrm>
            <a:off x="3455289" y="3600450"/>
            <a:ext cx="11377422" cy="3086100"/>
            <a:chOff x="0" y="0"/>
            <a:chExt cx="2996523" cy="812800"/>
          </a:xfrm>
        </p:grpSpPr>
        <p:sp>
          <p:nvSpPr>
            <p:cNvPr id="8" name="Freeform 8"/>
            <p:cNvSpPr/>
            <p:nvPr/>
          </p:nvSpPr>
          <p:spPr>
            <a:xfrm>
              <a:off x="0" y="0"/>
              <a:ext cx="2996523" cy="812800"/>
            </a:xfrm>
            <a:custGeom>
              <a:avLst/>
              <a:gdLst/>
              <a:ahLst/>
              <a:cxnLst/>
              <a:rect l="l" t="t" r="r" b="b"/>
              <a:pathLst>
                <a:path w="2996523" h="812800">
                  <a:moveTo>
                    <a:pt x="0" y="0"/>
                  </a:moveTo>
                  <a:lnTo>
                    <a:pt x="2996523" y="0"/>
                  </a:lnTo>
                  <a:lnTo>
                    <a:pt x="2996523" y="812800"/>
                  </a:lnTo>
                  <a:lnTo>
                    <a:pt x="0" y="812800"/>
                  </a:lnTo>
                  <a:close/>
                </a:path>
              </a:pathLst>
            </a:custGeom>
            <a:solidFill>
              <a:srgbClr val="00A7B5"/>
            </a:solidFill>
          </p:spPr>
          <p:txBody>
            <a:bodyPr/>
            <a:lstStyle/>
            <a:p>
              <a:endParaRPr lang="en-GB"/>
            </a:p>
          </p:txBody>
        </p:sp>
        <p:sp>
          <p:nvSpPr>
            <p:cNvPr id="9" name="TextBox 9"/>
            <p:cNvSpPr txBox="1"/>
            <p:nvPr/>
          </p:nvSpPr>
          <p:spPr>
            <a:xfrm>
              <a:off x="0" y="57150"/>
              <a:ext cx="2996523" cy="755650"/>
            </a:xfrm>
            <a:prstGeom prst="rect">
              <a:avLst/>
            </a:prstGeom>
          </p:spPr>
          <p:txBody>
            <a:bodyPr lIns="50800" tIns="50800" rIns="50800" bIns="50800" rtlCol="0" anchor="ctr"/>
            <a:lstStyle/>
            <a:p>
              <a:pPr algn="ctr">
                <a:lnSpc>
                  <a:spcPts val="2482"/>
                </a:lnSpc>
              </a:pPr>
              <a:endParaRPr/>
            </a:p>
          </p:txBody>
        </p:sp>
      </p:grpSp>
      <p:sp>
        <p:nvSpPr>
          <p:cNvPr id="10" name="Freeform 10"/>
          <p:cNvSpPr/>
          <p:nvPr/>
        </p:nvSpPr>
        <p:spPr>
          <a:xfrm rot="3899599">
            <a:off x="3352920" y="5969373"/>
            <a:ext cx="1112782" cy="1112782"/>
          </a:xfrm>
          <a:custGeom>
            <a:avLst/>
            <a:gdLst/>
            <a:ahLst/>
            <a:cxnLst/>
            <a:rect l="l" t="t" r="r" b="b"/>
            <a:pathLst>
              <a:path w="1112782" h="1112782">
                <a:moveTo>
                  <a:pt x="0" y="0"/>
                </a:moveTo>
                <a:lnTo>
                  <a:pt x="1112782" y="0"/>
                </a:lnTo>
                <a:lnTo>
                  <a:pt x="1112782" y="1112783"/>
                </a:lnTo>
                <a:lnTo>
                  <a:pt x="0" y="1112783"/>
                </a:lnTo>
                <a:lnTo>
                  <a:pt x="0" y="0"/>
                </a:lnTo>
                <a:close/>
              </a:path>
            </a:pathLst>
          </a:custGeom>
          <a:blipFill>
            <a:blip r:embed="rId3">
              <a:extLst>
                <a:ext uri="{96DAC541-7B7A-43D3-8B79-37D633B846F1}">
                  <asvg:svgBlip xmlns:asvg="http://schemas.microsoft.com/office/drawing/2016/SVG/main" r:embed="rId4"/>
                </a:ext>
              </a:extLst>
            </a:blip>
            <a:stretch>
              <a:fillRect l="-271" r="-271"/>
            </a:stretch>
          </a:blipFill>
        </p:spPr>
        <p:txBody>
          <a:bodyPr/>
          <a:lstStyle/>
          <a:p>
            <a:endParaRPr lang="en-GB"/>
          </a:p>
        </p:txBody>
      </p:sp>
      <p:sp>
        <p:nvSpPr>
          <p:cNvPr id="11" name="TextBox 11"/>
          <p:cNvSpPr txBox="1"/>
          <p:nvPr/>
        </p:nvSpPr>
        <p:spPr>
          <a:xfrm>
            <a:off x="5405212" y="4505410"/>
            <a:ext cx="7385229" cy="1781090"/>
          </a:xfrm>
          <a:prstGeom prst="rect">
            <a:avLst/>
          </a:prstGeom>
        </p:spPr>
        <p:txBody>
          <a:bodyPr wrap="square" lIns="0" tIns="0" rIns="0" bIns="0" rtlCol="0" anchor="t">
            <a:spAutoFit/>
          </a:bodyPr>
          <a:lstStyle/>
          <a:p>
            <a:pPr algn="ctr">
              <a:lnSpc>
                <a:spcPts val="13420"/>
              </a:lnSpc>
              <a:spcBef>
                <a:spcPct val="0"/>
              </a:spcBef>
            </a:pPr>
            <a:r>
              <a:rPr lang="en-US" sz="13157" spc="-578" dirty="0">
                <a:solidFill>
                  <a:srgbClr val="FFFFFF"/>
                </a:solidFill>
                <a:latin typeface="Open Sans 1"/>
                <a:ea typeface="Open Sans 1"/>
                <a:cs typeface="Open Sans 1"/>
                <a:sym typeface="Open Sans 1"/>
              </a:rPr>
              <a:t>THINK IT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309691" y="3761989"/>
            <a:ext cx="3463975" cy="0"/>
          </a:xfrm>
          <a:prstGeom prst="line">
            <a:avLst/>
          </a:prstGeom>
          <a:ln w="47625" cap="rnd">
            <a:solidFill>
              <a:srgbClr val="00A7B5"/>
            </a:solidFill>
            <a:prstDash val="solid"/>
            <a:headEnd type="none" w="sm" len="sm"/>
            <a:tailEnd type="arrow" w="med" len="sm"/>
          </a:ln>
        </p:spPr>
        <p:txBody>
          <a:bodyPr/>
          <a:lstStyle/>
          <a:p>
            <a:endParaRPr lang="en-GB"/>
          </a:p>
        </p:txBody>
      </p:sp>
      <p:grpSp>
        <p:nvGrpSpPr>
          <p:cNvPr id="3" name="Group 3"/>
          <p:cNvGrpSpPr/>
          <p:nvPr/>
        </p:nvGrpSpPr>
        <p:grpSpPr>
          <a:xfrm>
            <a:off x="0" y="-1"/>
            <a:ext cx="3749083" cy="10287001"/>
            <a:chOff x="0" y="0"/>
            <a:chExt cx="1913890" cy="2360988"/>
          </a:xfrm>
        </p:grpSpPr>
        <p:sp>
          <p:nvSpPr>
            <p:cNvPr id="4" name="Freeform 4"/>
            <p:cNvSpPr/>
            <p:nvPr/>
          </p:nvSpPr>
          <p:spPr>
            <a:xfrm>
              <a:off x="0" y="0"/>
              <a:ext cx="1913890" cy="2360988"/>
            </a:xfrm>
            <a:custGeom>
              <a:avLst/>
              <a:gdLst/>
              <a:ahLst/>
              <a:cxnLst/>
              <a:rect l="l" t="t" r="r" b="b"/>
              <a:pathLst>
                <a:path w="1913890" h="2360988">
                  <a:moveTo>
                    <a:pt x="0" y="0"/>
                  </a:moveTo>
                  <a:lnTo>
                    <a:pt x="1913890" y="0"/>
                  </a:lnTo>
                  <a:lnTo>
                    <a:pt x="1913890" y="2360988"/>
                  </a:lnTo>
                  <a:lnTo>
                    <a:pt x="0" y="2360988"/>
                  </a:lnTo>
                  <a:close/>
                </a:path>
              </a:pathLst>
            </a:custGeom>
            <a:solidFill>
              <a:srgbClr val="3773A3"/>
            </a:solidFill>
          </p:spPr>
          <p:txBody>
            <a:bodyPr/>
            <a:lstStyle/>
            <a:p>
              <a:endParaRPr lang="en-GB"/>
            </a:p>
          </p:txBody>
        </p:sp>
      </p:grpSp>
      <p:grpSp>
        <p:nvGrpSpPr>
          <p:cNvPr id="5" name="Group 5"/>
          <p:cNvGrpSpPr>
            <a:grpSpLocks noChangeAspect="1"/>
          </p:cNvGrpSpPr>
          <p:nvPr/>
        </p:nvGrpSpPr>
        <p:grpSpPr>
          <a:xfrm rot="5400000">
            <a:off x="1656253" y="6062222"/>
            <a:ext cx="2974620" cy="2974620"/>
            <a:chOff x="0" y="0"/>
            <a:chExt cx="6350000" cy="6350000"/>
          </a:xfrm>
        </p:grpSpPr>
        <p:sp>
          <p:nvSpPr>
            <p:cNvPr id="6" name="Freeform 6"/>
            <p:cNvSpPr/>
            <p:nvPr/>
          </p:nvSpPr>
          <p:spPr>
            <a:xfrm>
              <a:off x="-14231" y="-32"/>
              <a:ext cx="6378462" cy="6350064"/>
            </a:xfrm>
            <a:custGeom>
              <a:avLst/>
              <a:gdLst/>
              <a:ahLst/>
              <a:cxnLst/>
              <a:rect l="l" t="t" r="r" b="b"/>
              <a:pathLst>
                <a:path w="6378462" h="6350064">
                  <a:moveTo>
                    <a:pt x="3189231" y="32"/>
                  </a:moveTo>
                  <a:lnTo>
                    <a:pt x="3189231" y="32"/>
                  </a:lnTo>
                  <a:cubicBezTo>
                    <a:pt x="2051530" y="-5056"/>
                    <a:pt x="998068" y="598980"/>
                    <a:pt x="427743" y="1583419"/>
                  </a:cubicBezTo>
                  <a:cubicBezTo>
                    <a:pt x="-142581" y="2567857"/>
                    <a:pt x="-142581" y="3782207"/>
                    <a:pt x="427743" y="4766645"/>
                  </a:cubicBezTo>
                  <a:cubicBezTo>
                    <a:pt x="998068" y="5751084"/>
                    <a:pt x="2051530" y="6355120"/>
                    <a:pt x="3189231" y="6350032"/>
                  </a:cubicBezTo>
                  <a:cubicBezTo>
                    <a:pt x="4326932" y="6355120"/>
                    <a:pt x="5380395" y="5751084"/>
                    <a:pt x="5950719" y="4766645"/>
                  </a:cubicBezTo>
                  <a:cubicBezTo>
                    <a:pt x="6521043" y="3782207"/>
                    <a:pt x="6521043" y="2567857"/>
                    <a:pt x="5950719" y="1583419"/>
                  </a:cubicBezTo>
                  <a:cubicBezTo>
                    <a:pt x="5380395" y="598980"/>
                    <a:pt x="4326932" y="-5056"/>
                    <a:pt x="3189231" y="32"/>
                  </a:cubicBezTo>
                  <a:close/>
                </a:path>
              </a:pathLst>
            </a:custGeom>
            <a:solidFill>
              <a:srgbClr val="151F6D"/>
            </a:solidFill>
          </p:spPr>
          <p:txBody>
            <a:bodyPr/>
            <a:lstStyle/>
            <a:p>
              <a:endParaRPr lang="en-GB"/>
            </a:p>
          </p:txBody>
        </p:sp>
      </p:grpSp>
      <p:sp>
        <p:nvSpPr>
          <p:cNvPr id="7" name="Freeform 7"/>
          <p:cNvSpPr/>
          <p:nvPr/>
        </p:nvSpPr>
        <p:spPr>
          <a:xfrm rot="6702275">
            <a:off x="1118008" y="4532727"/>
            <a:ext cx="1951115" cy="1951115"/>
          </a:xfrm>
          <a:custGeom>
            <a:avLst/>
            <a:gdLst/>
            <a:ahLst/>
            <a:cxnLst/>
            <a:rect l="l" t="t" r="r" b="b"/>
            <a:pathLst>
              <a:path w="1951115" h="1951115">
                <a:moveTo>
                  <a:pt x="0" y="0"/>
                </a:moveTo>
                <a:lnTo>
                  <a:pt x="1951115" y="0"/>
                </a:lnTo>
                <a:lnTo>
                  <a:pt x="1951115" y="1951116"/>
                </a:lnTo>
                <a:lnTo>
                  <a:pt x="0" y="1951116"/>
                </a:lnTo>
                <a:lnTo>
                  <a:pt x="0" y="0"/>
                </a:lnTo>
                <a:close/>
              </a:path>
            </a:pathLst>
          </a:custGeom>
          <a:blipFill>
            <a:blip r:embed="rId2">
              <a:extLst>
                <a:ext uri="{96DAC541-7B7A-43D3-8B79-37D633B846F1}">
                  <asvg:svgBlip xmlns:asvg="http://schemas.microsoft.com/office/drawing/2016/SVG/main" r:embed="rId3"/>
                </a:ext>
              </a:extLst>
            </a:blip>
            <a:stretch>
              <a:fillRect l="-271" r="-271"/>
            </a:stretch>
          </a:blipFill>
        </p:spPr>
        <p:txBody>
          <a:bodyPr/>
          <a:lstStyle/>
          <a:p>
            <a:endParaRPr lang="en-GB"/>
          </a:p>
        </p:txBody>
      </p:sp>
      <p:grpSp>
        <p:nvGrpSpPr>
          <p:cNvPr id="8" name="Group 8"/>
          <p:cNvGrpSpPr>
            <a:grpSpLocks noChangeAspect="1"/>
          </p:cNvGrpSpPr>
          <p:nvPr/>
        </p:nvGrpSpPr>
        <p:grpSpPr>
          <a:xfrm>
            <a:off x="1567159" y="1400009"/>
            <a:ext cx="3587164" cy="3587164"/>
            <a:chOff x="0" y="0"/>
            <a:chExt cx="6350000" cy="6349975"/>
          </a:xfrm>
        </p:grpSpPr>
        <p:sp>
          <p:nvSpPr>
            <p:cNvPr id="9" name="Freeform 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25234" r="-25234"/>
              </a:stretch>
            </a:blipFill>
          </p:spPr>
          <p:txBody>
            <a:bodyPr/>
            <a:lstStyle/>
            <a:p>
              <a:endParaRPr lang="en-GB"/>
            </a:p>
          </p:txBody>
        </p:sp>
      </p:grpSp>
      <p:sp>
        <p:nvSpPr>
          <p:cNvPr id="10" name="TextBox 10"/>
          <p:cNvSpPr txBox="1"/>
          <p:nvPr/>
        </p:nvSpPr>
        <p:spPr>
          <a:xfrm>
            <a:off x="6309691" y="2999989"/>
            <a:ext cx="3463975" cy="762000"/>
          </a:xfrm>
          <a:prstGeom prst="rect">
            <a:avLst/>
          </a:prstGeom>
        </p:spPr>
        <p:txBody>
          <a:bodyPr lIns="0" tIns="0" rIns="0" bIns="0" rtlCol="0" anchor="t">
            <a:spAutoFit/>
          </a:bodyPr>
          <a:lstStyle/>
          <a:p>
            <a:pPr algn="l">
              <a:lnSpc>
                <a:spcPts val="6299"/>
              </a:lnSpc>
            </a:pPr>
            <a:r>
              <a:rPr lang="en-US" sz="4500" b="1" spc="-270">
                <a:solidFill>
                  <a:srgbClr val="000000"/>
                </a:solidFill>
                <a:latin typeface="Open Sans 2 Ultra-Bold"/>
                <a:ea typeface="Open Sans 2 Ultra-Bold"/>
                <a:cs typeface="Open Sans 2 Ultra-Bold"/>
                <a:sym typeface="Open Sans 2 Ultra-Bold"/>
              </a:rPr>
              <a:t>CONTENTS</a:t>
            </a:r>
          </a:p>
        </p:txBody>
      </p:sp>
      <p:sp>
        <p:nvSpPr>
          <p:cNvPr id="11" name="TextBox 11"/>
          <p:cNvSpPr txBox="1"/>
          <p:nvPr/>
        </p:nvSpPr>
        <p:spPr>
          <a:xfrm>
            <a:off x="6350839" y="4104391"/>
            <a:ext cx="898668" cy="3106420"/>
          </a:xfrm>
          <a:prstGeom prst="rect">
            <a:avLst/>
          </a:prstGeom>
        </p:spPr>
        <p:txBody>
          <a:bodyPr lIns="0" tIns="0" rIns="0" bIns="0" rtlCol="0" anchor="t">
            <a:spAutoFit/>
          </a:bodyPr>
          <a:lstStyle/>
          <a:p>
            <a:pPr algn="l">
              <a:lnSpc>
                <a:spcPts val="3079"/>
              </a:lnSpc>
            </a:pPr>
            <a:r>
              <a:rPr lang="en-US" sz="2199" spc="-87" dirty="0">
                <a:solidFill>
                  <a:srgbClr val="000000"/>
                </a:solidFill>
                <a:latin typeface="Open Sans 3"/>
                <a:ea typeface="Open Sans 3"/>
                <a:cs typeface="Open Sans 3"/>
                <a:sym typeface="Open Sans 3"/>
              </a:rPr>
              <a:t>3-6</a:t>
            </a:r>
          </a:p>
          <a:p>
            <a:pPr algn="l">
              <a:lnSpc>
                <a:spcPts val="3079"/>
              </a:lnSpc>
            </a:pPr>
            <a:r>
              <a:rPr lang="en-US" sz="2199" spc="-87" dirty="0">
                <a:solidFill>
                  <a:srgbClr val="000000"/>
                </a:solidFill>
                <a:latin typeface="Open Sans 3"/>
                <a:ea typeface="Open Sans 3"/>
                <a:cs typeface="Open Sans 3"/>
                <a:sym typeface="Open Sans 3"/>
              </a:rPr>
              <a:t>7-18</a:t>
            </a:r>
          </a:p>
          <a:p>
            <a:pPr algn="l">
              <a:lnSpc>
                <a:spcPts val="3079"/>
              </a:lnSpc>
            </a:pPr>
            <a:r>
              <a:rPr lang="en-US" sz="2199" spc="-87" dirty="0">
                <a:solidFill>
                  <a:srgbClr val="000000"/>
                </a:solidFill>
                <a:latin typeface="Open Sans 3"/>
                <a:ea typeface="Open Sans 3"/>
                <a:cs typeface="Open Sans 3"/>
                <a:sym typeface="Open Sans 3"/>
              </a:rPr>
              <a:t>19-26</a:t>
            </a:r>
          </a:p>
          <a:p>
            <a:pPr algn="l">
              <a:lnSpc>
                <a:spcPts val="3079"/>
              </a:lnSpc>
            </a:pPr>
            <a:r>
              <a:rPr lang="en-US" sz="2199" spc="-87" dirty="0">
                <a:solidFill>
                  <a:srgbClr val="000000"/>
                </a:solidFill>
                <a:latin typeface="Open Sans 3"/>
                <a:ea typeface="Open Sans 3"/>
                <a:cs typeface="Open Sans 3"/>
                <a:sym typeface="Open Sans 3"/>
              </a:rPr>
              <a:t>27-33</a:t>
            </a:r>
          </a:p>
          <a:p>
            <a:pPr algn="l">
              <a:lnSpc>
                <a:spcPts val="3079"/>
              </a:lnSpc>
            </a:pPr>
            <a:r>
              <a:rPr lang="en-US" sz="2199" spc="-87" dirty="0">
                <a:solidFill>
                  <a:srgbClr val="000000"/>
                </a:solidFill>
                <a:latin typeface="Open Sans 3"/>
                <a:ea typeface="Open Sans 3"/>
                <a:cs typeface="Open Sans 3"/>
                <a:sym typeface="Open Sans 3"/>
              </a:rPr>
              <a:t>34-40</a:t>
            </a:r>
          </a:p>
          <a:p>
            <a:pPr algn="l">
              <a:lnSpc>
                <a:spcPts val="3079"/>
              </a:lnSpc>
            </a:pPr>
            <a:r>
              <a:rPr lang="en-US" sz="2199" spc="-87" dirty="0">
                <a:solidFill>
                  <a:srgbClr val="000000"/>
                </a:solidFill>
                <a:latin typeface="Open Sans 3"/>
                <a:ea typeface="Open Sans 3"/>
                <a:cs typeface="Open Sans 3"/>
                <a:sym typeface="Open Sans 3"/>
              </a:rPr>
              <a:t>41-42</a:t>
            </a:r>
          </a:p>
          <a:p>
            <a:pPr algn="l">
              <a:lnSpc>
                <a:spcPts val="3079"/>
              </a:lnSpc>
            </a:pPr>
            <a:r>
              <a:rPr lang="en-US" sz="2199" spc="-87" dirty="0">
                <a:solidFill>
                  <a:srgbClr val="000000"/>
                </a:solidFill>
                <a:latin typeface="Open Sans 3"/>
                <a:ea typeface="Open Sans 3"/>
                <a:cs typeface="Open Sans 3"/>
                <a:sym typeface="Open Sans 3"/>
              </a:rPr>
              <a:t>43-48</a:t>
            </a:r>
          </a:p>
          <a:p>
            <a:pPr algn="l">
              <a:lnSpc>
                <a:spcPts val="3079"/>
              </a:lnSpc>
            </a:pPr>
            <a:r>
              <a:rPr lang="en-US" sz="2199" spc="-87" dirty="0">
                <a:solidFill>
                  <a:srgbClr val="000000"/>
                </a:solidFill>
                <a:latin typeface="Open Sans 3"/>
                <a:ea typeface="Open Sans 3"/>
                <a:cs typeface="Open Sans 3"/>
                <a:sym typeface="Open Sans 3"/>
              </a:rPr>
              <a:t>49</a:t>
            </a:r>
          </a:p>
        </p:txBody>
      </p:sp>
      <p:sp>
        <p:nvSpPr>
          <p:cNvPr id="12" name="TextBox 12"/>
          <p:cNvSpPr txBox="1"/>
          <p:nvPr/>
        </p:nvSpPr>
        <p:spPr>
          <a:xfrm>
            <a:off x="8245332" y="4104391"/>
            <a:ext cx="5959872" cy="3106420"/>
          </a:xfrm>
          <a:prstGeom prst="rect">
            <a:avLst/>
          </a:prstGeom>
        </p:spPr>
        <p:txBody>
          <a:bodyPr lIns="0" tIns="0" rIns="0" bIns="0" rtlCol="0" anchor="t">
            <a:spAutoFit/>
          </a:bodyPr>
          <a:lstStyle/>
          <a:p>
            <a:pPr algn="l">
              <a:lnSpc>
                <a:spcPts val="3079"/>
              </a:lnSpc>
            </a:pPr>
            <a:r>
              <a:rPr lang="en-US" sz="2199" spc="-87" dirty="0">
                <a:solidFill>
                  <a:srgbClr val="000000"/>
                </a:solidFill>
                <a:latin typeface="Open Sans 3"/>
                <a:ea typeface="Open Sans 3"/>
                <a:cs typeface="Open Sans 3"/>
                <a:sym typeface="Open Sans 3"/>
              </a:rPr>
              <a:t>An introduction to KEY+</a:t>
            </a:r>
          </a:p>
          <a:p>
            <a:pPr algn="l">
              <a:lnSpc>
                <a:spcPts val="3079"/>
              </a:lnSpc>
            </a:pPr>
            <a:r>
              <a:rPr lang="en-US" sz="2199" spc="-87" dirty="0">
                <a:solidFill>
                  <a:srgbClr val="000000"/>
                </a:solidFill>
                <a:latin typeface="Open Sans 3"/>
                <a:ea typeface="Open Sans 3"/>
                <a:cs typeface="Open Sans 3"/>
                <a:sym typeface="Open Sans 3"/>
              </a:rPr>
              <a:t>Introduction &amp; Icebreakers</a:t>
            </a:r>
          </a:p>
          <a:p>
            <a:pPr algn="l">
              <a:lnSpc>
                <a:spcPts val="3079"/>
              </a:lnSpc>
            </a:pPr>
            <a:r>
              <a:rPr lang="en-US" sz="2199" spc="-87" dirty="0">
                <a:solidFill>
                  <a:srgbClr val="000000"/>
                </a:solidFill>
                <a:latin typeface="Open Sans 3"/>
                <a:ea typeface="Open Sans 3"/>
                <a:cs typeface="Open Sans 3"/>
                <a:sym typeface="Open Sans 3"/>
              </a:rPr>
              <a:t>Think Stage</a:t>
            </a:r>
          </a:p>
          <a:p>
            <a:pPr algn="l">
              <a:lnSpc>
                <a:spcPts val="3079"/>
              </a:lnSpc>
            </a:pPr>
            <a:r>
              <a:rPr lang="en-US" sz="2199" spc="-87" dirty="0">
                <a:solidFill>
                  <a:srgbClr val="000000"/>
                </a:solidFill>
                <a:latin typeface="Open Sans 3"/>
                <a:ea typeface="Open Sans 3"/>
                <a:cs typeface="Open Sans 3"/>
                <a:sym typeface="Open Sans 3"/>
              </a:rPr>
              <a:t>Plan Stage</a:t>
            </a:r>
          </a:p>
          <a:p>
            <a:pPr algn="l">
              <a:lnSpc>
                <a:spcPts val="3079"/>
              </a:lnSpc>
            </a:pPr>
            <a:r>
              <a:rPr lang="en-US" sz="2199" spc="-87" dirty="0">
                <a:solidFill>
                  <a:srgbClr val="000000"/>
                </a:solidFill>
                <a:latin typeface="Open Sans 3"/>
                <a:ea typeface="Open Sans 3"/>
                <a:cs typeface="Open Sans 3"/>
                <a:sym typeface="Open Sans 3"/>
              </a:rPr>
              <a:t>Pitch Stage</a:t>
            </a:r>
          </a:p>
          <a:p>
            <a:pPr algn="l">
              <a:lnSpc>
                <a:spcPts val="3079"/>
              </a:lnSpc>
            </a:pPr>
            <a:r>
              <a:rPr lang="en-US" sz="2199" spc="-87" dirty="0">
                <a:solidFill>
                  <a:srgbClr val="000000"/>
                </a:solidFill>
                <a:latin typeface="Open Sans 3"/>
                <a:ea typeface="Open Sans 3"/>
                <a:cs typeface="Open Sans 3"/>
                <a:sym typeface="Open Sans 3"/>
              </a:rPr>
              <a:t>Do Stage</a:t>
            </a:r>
          </a:p>
          <a:p>
            <a:pPr algn="l">
              <a:lnSpc>
                <a:spcPts val="3079"/>
              </a:lnSpc>
            </a:pPr>
            <a:r>
              <a:rPr lang="en-US" sz="2199" spc="-87" dirty="0">
                <a:solidFill>
                  <a:srgbClr val="000000"/>
                </a:solidFill>
                <a:latin typeface="Open Sans 3"/>
                <a:ea typeface="Open Sans 3"/>
                <a:cs typeface="Open Sans 3"/>
                <a:sym typeface="Open Sans 3"/>
              </a:rPr>
              <a:t>Review Stage</a:t>
            </a:r>
          </a:p>
          <a:p>
            <a:pPr algn="l">
              <a:lnSpc>
                <a:spcPts val="3079"/>
              </a:lnSpc>
            </a:pPr>
            <a:r>
              <a:rPr lang="en-US" sz="2199" spc="-87" dirty="0">
                <a:solidFill>
                  <a:srgbClr val="000000"/>
                </a:solidFill>
                <a:latin typeface="Open Sans 3"/>
                <a:ea typeface="Open Sans 3"/>
                <a:cs typeface="Open Sans 3"/>
                <a:sym typeface="Open Sans 3"/>
              </a:rPr>
              <a:t>Key Contacts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196161" y="1466739"/>
            <a:ext cx="2630341" cy="0"/>
          </a:xfrm>
          <a:prstGeom prst="line">
            <a:avLst/>
          </a:prstGeom>
          <a:ln w="47625" cap="rnd">
            <a:solidFill>
              <a:srgbClr val="DC592A"/>
            </a:solidFill>
            <a:prstDash val="solid"/>
            <a:headEnd type="none" w="sm" len="sm"/>
            <a:tailEnd type="arrow" w="med" len="sm"/>
          </a:ln>
        </p:spPr>
        <p:txBody>
          <a:bodyPr/>
          <a:lstStyle/>
          <a:p>
            <a:endParaRPr lang="en-GB"/>
          </a:p>
        </p:txBody>
      </p:sp>
      <p:grpSp>
        <p:nvGrpSpPr>
          <p:cNvPr id="3" name="Group 3"/>
          <p:cNvGrpSpPr/>
          <p:nvPr/>
        </p:nvGrpSpPr>
        <p:grpSpPr>
          <a:xfrm>
            <a:off x="0" y="0"/>
            <a:ext cx="3749083" cy="10287000"/>
            <a:chOff x="0" y="0"/>
            <a:chExt cx="1913890" cy="2360988"/>
          </a:xfrm>
        </p:grpSpPr>
        <p:sp>
          <p:nvSpPr>
            <p:cNvPr id="4" name="Freeform 4"/>
            <p:cNvSpPr/>
            <p:nvPr/>
          </p:nvSpPr>
          <p:spPr>
            <a:xfrm>
              <a:off x="0" y="0"/>
              <a:ext cx="1913890" cy="2360988"/>
            </a:xfrm>
            <a:custGeom>
              <a:avLst/>
              <a:gdLst/>
              <a:ahLst/>
              <a:cxnLst/>
              <a:rect l="l" t="t" r="r" b="b"/>
              <a:pathLst>
                <a:path w="1913890" h="2360988">
                  <a:moveTo>
                    <a:pt x="0" y="0"/>
                  </a:moveTo>
                  <a:lnTo>
                    <a:pt x="1913890" y="0"/>
                  </a:lnTo>
                  <a:lnTo>
                    <a:pt x="1913890" y="2360988"/>
                  </a:lnTo>
                  <a:lnTo>
                    <a:pt x="0" y="2360988"/>
                  </a:lnTo>
                  <a:close/>
                </a:path>
              </a:pathLst>
            </a:custGeom>
            <a:solidFill>
              <a:srgbClr val="00A7B5"/>
            </a:solidFill>
          </p:spPr>
          <p:txBody>
            <a:bodyPr/>
            <a:lstStyle/>
            <a:p>
              <a:endParaRPr lang="en-GB"/>
            </a:p>
          </p:txBody>
        </p:sp>
      </p:grpSp>
      <p:grpSp>
        <p:nvGrpSpPr>
          <p:cNvPr id="5" name="Group 5"/>
          <p:cNvGrpSpPr>
            <a:grpSpLocks noChangeAspect="1"/>
          </p:cNvGrpSpPr>
          <p:nvPr/>
        </p:nvGrpSpPr>
        <p:grpSpPr>
          <a:xfrm rot="5400000">
            <a:off x="1656253" y="6062222"/>
            <a:ext cx="2974620" cy="2974620"/>
            <a:chOff x="0" y="0"/>
            <a:chExt cx="6350000" cy="6350000"/>
          </a:xfrm>
        </p:grpSpPr>
        <p:sp>
          <p:nvSpPr>
            <p:cNvPr id="6" name="Freeform 6"/>
            <p:cNvSpPr/>
            <p:nvPr/>
          </p:nvSpPr>
          <p:spPr>
            <a:xfrm>
              <a:off x="-14231" y="-32"/>
              <a:ext cx="6378462" cy="6350064"/>
            </a:xfrm>
            <a:custGeom>
              <a:avLst/>
              <a:gdLst/>
              <a:ahLst/>
              <a:cxnLst/>
              <a:rect l="l" t="t" r="r" b="b"/>
              <a:pathLst>
                <a:path w="6378462" h="6350064">
                  <a:moveTo>
                    <a:pt x="3189231" y="32"/>
                  </a:moveTo>
                  <a:lnTo>
                    <a:pt x="3189231" y="32"/>
                  </a:lnTo>
                  <a:cubicBezTo>
                    <a:pt x="2051530" y="-5056"/>
                    <a:pt x="998068" y="598980"/>
                    <a:pt x="427743" y="1583419"/>
                  </a:cubicBezTo>
                  <a:cubicBezTo>
                    <a:pt x="-142581" y="2567857"/>
                    <a:pt x="-142581" y="3782207"/>
                    <a:pt x="427743" y="4766645"/>
                  </a:cubicBezTo>
                  <a:cubicBezTo>
                    <a:pt x="998068" y="5751084"/>
                    <a:pt x="2051530" y="6355120"/>
                    <a:pt x="3189231" y="6350032"/>
                  </a:cubicBezTo>
                  <a:cubicBezTo>
                    <a:pt x="4326932" y="6355120"/>
                    <a:pt x="5380395" y="5751084"/>
                    <a:pt x="5950719" y="4766645"/>
                  </a:cubicBezTo>
                  <a:cubicBezTo>
                    <a:pt x="6521043" y="3782207"/>
                    <a:pt x="6521043" y="2567857"/>
                    <a:pt x="5950719" y="1583419"/>
                  </a:cubicBezTo>
                  <a:cubicBezTo>
                    <a:pt x="5380395" y="598980"/>
                    <a:pt x="4326932" y="-5056"/>
                    <a:pt x="3189231" y="32"/>
                  </a:cubicBezTo>
                  <a:close/>
                </a:path>
              </a:pathLst>
            </a:custGeom>
            <a:solidFill>
              <a:srgbClr val="F69D2E"/>
            </a:solidFill>
          </p:spPr>
          <p:txBody>
            <a:bodyPr/>
            <a:lstStyle/>
            <a:p>
              <a:endParaRPr lang="en-GB"/>
            </a:p>
          </p:txBody>
        </p:sp>
      </p:grpSp>
      <p:sp>
        <p:nvSpPr>
          <p:cNvPr id="7" name="Freeform 7"/>
          <p:cNvSpPr/>
          <p:nvPr/>
        </p:nvSpPr>
        <p:spPr>
          <a:xfrm rot="6702275">
            <a:off x="1118008" y="4532727"/>
            <a:ext cx="1951115" cy="1951115"/>
          </a:xfrm>
          <a:custGeom>
            <a:avLst/>
            <a:gdLst/>
            <a:ahLst/>
            <a:cxnLst/>
            <a:rect l="l" t="t" r="r" b="b"/>
            <a:pathLst>
              <a:path w="1951115" h="1951115">
                <a:moveTo>
                  <a:pt x="0" y="0"/>
                </a:moveTo>
                <a:lnTo>
                  <a:pt x="1951115" y="0"/>
                </a:lnTo>
                <a:lnTo>
                  <a:pt x="1951115" y="1951116"/>
                </a:lnTo>
                <a:lnTo>
                  <a:pt x="0" y="1951116"/>
                </a:lnTo>
                <a:lnTo>
                  <a:pt x="0" y="0"/>
                </a:lnTo>
                <a:close/>
              </a:path>
            </a:pathLst>
          </a:custGeom>
          <a:blipFill>
            <a:blip r:embed="rId3">
              <a:extLst>
                <a:ext uri="{96DAC541-7B7A-43D3-8B79-37D633B846F1}">
                  <asvg:svgBlip xmlns:asvg="http://schemas.microsoft.com/office/drawing/2016/SVG/main" r:embed="rId4"/>
                </a:ext>
              </a:extLst>
            </a:blip>
            <a:stretch>
              <a:fillRect l="-271" r="-271"/>
            </a:stretch>
          </a:blipFill>
        </p:spPr>
        <p:txBody>
          <a:bodyPr/>
          <a:lstStyle/>
          <a:p>
            <a:endParaRPr lang="en-GB"/>
          </a:p>
        </p:txBody>
      </p:sp>
      <p:grpSp>
        <p:nvGrpSpPr>
          <p:cNvPr id="8" name="Group 8"/>
          <p:cNvGrpSpPr>
            <a:grpSpLocks noChangeAspect="1"/>
          </p:cNvGrpSpPr>
          <p:nvPr/>
        </p:nvGrpSpPr>
        <p:grpSpPr>
          <a:xfrm>
            <a:off x="1567159" y="1400009"/>
            <a:ext cx="3587164" cy="3587164"/>
            <a:chOff x="0" y="0"/>
            <a:chExt cx="6350000" cy="6349975"/>
          </a:xfrm>
        </p:grpSpPr>
        <p:sp>
          <p:nvSpPr>
            <p:cNvPr id="9" name="Freeform 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9612" r="-9612"/>
              </a:stretch>
            </a:blipFill>
          </p:spPr>
          <p:txBody>
            <a:bodyPr/>
            <a:lstStyle/>
            <a:p>
              <a:endParaRPr lang="en-GB"/>
            </a:p>
          </p:txBody>
        </p:sp>
      </p:grpSp>
      <p:sp>
        <p:nvSpPr>
          <p:cNvPr id="10" name="TextBox 10"/>
          <p:cNvSpPr txBox="1"/>
          <p:nvPr/>
        </p:nvSpPr>
        <p:spPr>
          <a:xfrm>
            <a:off x="6196161" y="704739"/>
            <a:ext cx="3006230" cy="762000"/>
          </a:xfrm>
          <a:prstGeom prst="rect">
            <a:avLst/>
          </a:prstGeom>
        </p:spPr>
        <p:txBody>
          <a:bodyPr lIns="0" tIns="0" rIns="0" bIns="0" rtlCol="0" anchor="t">
            <a:spAutoFit/>
          </a:bodyPr>
          <a:lstStyle/>
          <a:p>
            <a:pPr algn="l">
              <a:lnSpc>
                <a:spcPts val="6299"/>
              </a:lnSpc>
            </a:pPr>
            <a:r>
              <a:rPr lang="en-US" sz="4500" b="1" spc="-270">
                <a:solidFill>
                  <a:srgbClr val="000000"/>
                </a:solidFill>
                <a:latin typeface="Open Sans 2 Ultra-Bold"/>
                <a:ea typeface="Open Sans 2 Ultra-Bold"/>
                <a:cs typeface="Open Sans 2 Ultra-Bold"/>
                <a:sym typeface="Open Sans 2 Ultra-Bold"/>
              </a:rPr>
              <a:t>THINK </a:t>
            </a:r>
          </a:p>
        </p:txBody>
      </p:sp>
      <p:sp>
        <p:nvSpPr>
          <p:cNvPr id="11" name="TextBox 11"/>
          <p:cNvSpPr txBox="1"/>
          <p:nvPr/>
        </p:nvSpPr>
        <p:spPr>
          <a:xfrm>
            <a:off x="6196161" y="1843201"/>
            <a:ext cx="11181585" cy="318770"/>
          </a:xfrm>
          <a:prstGeom prst="rect">
            <a:avLst/>
          </a:prstGeom>
        </p:spPr>
        <p:txBody>
          <a:bodyPr lIns="0" tIns="0" rIns="0" bIns="0" rtlCol="0" anchor="t">
            <a:spAutoFit/>
          </a:bodyPr>
          <a:lstStyle/>
          <a:p>
            <a:pPr algn="l">
              <a:lnSpc>
                <a:spcPts val="2529"/>
              </a:lnSpc>
            </a:pPr>
            <a:r>
              <a:rPr lang="en-US" sz="2199" b="1" spc="-87">
                <a:solidFill>
                  <a:srgbClr val="000000"/>
                </a:solidFill>
                <a:latin typeface="Open Sans 2 Bold"/>
                <a:ea typeface="Open Sans 2 Bold"/>
                <a:cs typeface="Open Sans 2 Bold"/>
                <a:sym typeface="Open Sans 2 Bold"/>
              </a:rPr>
              <a:t>You’ll think of ideas with your group and pick one idea that you all want to do.</a:t>
            </a:r>
          </a:p>
        </p:txBody>
      </p:sp>
      <p:grpSp>
        <p:nvGrpSpPr>
          <p:cNvPr id="12" name="Group 12"/>
          <p:cNvGrpSpPr/>
          <p:nvPr/>
        </p:nvGrpSpPr>
        <p:grpSpPr>
          <a:xfrm>
            <a:off x="6196161" y="2237839"/>
            <a:ext cx="11568111" cy="2137894"/>
            <a:chOff x="0" y="0"/>
            <a:chExt cx="15424148" cy="2850525"/>
          </a:xfrm>
        </p:grpSpPr>
        <p:sp>
          <p:nvSpPr>
            <p:cNvPr id="13" name="TextBox 13"/>
            <p:cNvSpPr txBox="1"/>
            <p:nvPr/>
          </p:nvSpPr>
          <p:spPr>
            <a:xfrm>
              <a:off x="0" y="511778"/>
              <a:ext cx="15424148" cy="2338747"/>
            </a:xfrm>
            <a:prstGeom prst="rect">
              <a:avLst/>
            </a:prstGeom>
          </p:spPr>
          <p:txBody>
            <a:bodyPr lIns="0" tIns="0" rIns="0" bIns="0" rtlCol="0" anchor="t">
              <a:spAutoFit/>
            </a:bodyPr>
            <a:lstStyle/>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Share what you all enjoy doing - hobbies, interests, passions.</a:t>
              </a:r>
            </a:p>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Talk about what matters to your group and what you’d like to change or improve.</a:t>
              </a:r>
            </a:p>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Check in and out after each session.</a:t>
              </a:r>
            </a:p>
            <a:p>
              <a:pPr marL="474979" lvl="1" indent="-237490" algn="l">
                <a:lnSpc>
                  <a:spcPts val="2815"/>
                </a:lnSpc>
                <a:buFont typeface="Arial"/>
                <a:buChar char="•"/>
              </a:pPr>
              <a:r>
                <a:rPr lang="en-US" sz="2199" b="1" spc="-43">
                  <a:solidFill>
                    <a:srgbClr val="000000"/>
                  </a:solidFill>
                  <a:latin typeface="Open Sans 3 Bold"/>
                  <a:ea typeface="Open Sans 3 Bold"/>
                  <a:cs typeface="Open Sans 3 Bold"/>
                  <a:sym typeface="Open Sans 3 Bold"/>
                </a:rPr>
                <a:t>Brainstorm project ideas - big, small, realistic, wild, everything!</a:t>
              </a:r>
            </a:p>
            <a:p>
              <a:pPr marL="474979" lvl="1" indent="-237490" algn="l">
                <a:lnSpc>
                  <a:spcPts val="2815"/>
                </a:lnSpc>
                <a:buFont typeface="Arial"/>
                <a:buChar char="•"/>
              </a:pPr>
              <a:r>
                <a:rPr lang="en-US" sz="2199" b="1" spc="-43">
                  <a:solidFill>
                    <a:srgbClr val="000000"/>
                  </a:solidFill>
                  <a:latin typeface="Open Sans 3 Bold"/>
                  <a:ea typeface="Open Sans 3 Bold"/>
                  <a:cs typeface="Open Sans 3 Bold"/>
                  <a:sym typeface="Open Sans 3 Bold"/>
                </a:rPr>
                <a:t>Come up with a fun, meaningful or quirky team name!</a:t>
              </a:r>
            </a:p>
          </p:txBody>
        </p:sp>
        <p:sp>
          <p:nvSpPr>
            <p:cNvPr id="14" name="TextBox 14"/>
            <p:cNvSpPr txBox="1"/>
            <p:nvPr/>
          </p:nvSpPr>
          <p:spPr>
            <a:xfrm>
              <a:off x="2382" y="9525"/>
              <a:ext cx="3051536" cy="521303"/>
            </a:xfrm>
            <a:prstGeom prst="rect">
              <a:avLst/>
            </a:prstGeom>
          </p:spPr>
          <p:txBody>
            <a:bodyPr lIns="0" tIns="0" rIns="0" bIns="0" rtlCol="0" anchor="t">
              <a:spAutoFit/>
            </a:bodyPr>
            <a:lstStyle/>
            <a:p>
              <a:pPr algn="l">
                <a:lnSpc>
                  <a:spcPts val="3029"/>
                </a:lnSpc>
              </a:pPr>
              <a:r>
                <a:rPr lang="en-US" sz="2634" b="1" spc="-173">
                  <a:solidFill>
                    <a:srgbClr val="DC592A"/>
                  </a:solidFill>
                  <a:latin typeface="Open Sans 2 Ultra-Bold"/>
                  <a:ea typeface="Open Sans 2 Ultra-Bold"/>
                  <a:cs typeface="Open Sans 2 Ultra-Bold"/>
                  <a:sym typeface="Open Sans 2 Ultra-Bold"/>
                </a:rPr>
                <a:t>Guidance</a:t>
              </a:r>
            </a:p>
          </p:txBody>
        </p:sp>
      </p:grpSp>
      <p:grpSp>
        <p:nvGrpSpPr>
          <p:cNvPr id="15" name="Group 15"/>
          <p:cNvGrpSpPr/>
          <p:nvPr/>
        </p:nvGrpSpPr>
        <p:grpSpPr>
          <a:xfrm>
            <a:off x="6196161" y="4744607"/>
            <a:ext cx="11569897" cy="1433044"/>
            <a:chOff x="0" y="0"/>
            <a:chExt cx="15426529" cy="1910725"/>
          </a:xfrm>
        </p:grpSpPr>
        <p:sp>
          <p:nvSpPr>
            <p:cNvPr id="16" name="TextBox 16"/>
            <p:cNvSpPr txBox="1"/>
            <p:nvPr/>
          </p:nvSpPr>
          <p:spPr>
            <a:xfrm>
              <a:off x="0" y="9525"/>
              <a:ext cx="3051536" cy="521303"/>
            </a:xfrm>
            <a:prstGeom prst="rect">
              <a:avLst/>
            </a:prstGeom>
          </p:spPr>
          <p:txBody>
            <a:bodyPr lIns="0" tIns="0" rIns="0" bIns="0" rtlCol="0" anchor="t">
              <a:spAutoFit/>
            </a:bodyPr>
            <a:lstStyle/>
            <a:p>
              <a:pPr algn="l">
                <a:lnSpc>
                  <a:spcPts val="3029"/>
                </a:lnSpc>
              </a:pPr>
              <a:r>
                <a:rPr lang="en-US" sz="2634" b="1" spc="-173">
                  <a:solidFill>
                    <a:srgbClr val="DC592A"/>
                  </a:solidFill>
                  <a:latin typeface="Open Sans 2 Ultra-Bold"/>
                  <a:ea typeface="Open Sans 2 Ultra-Bold"/>
                  <a:cs typeface="Open Sans 2 Ultra-Bold"/>
                  <a:sym typeface="Open Sans 2 Ultra-Bold"/>
                </a:rPr>
                <a:t>Building Skills</a:t>
              </a:r>
            </a:p>
          </p:txBody>
        </p:sp>
        <p:sp>
          <p:nvSpPr>
            <p:cNvPr id="17" name="TextBox 17"/>
            <p:cNvSpPr txBox="1"/>
            <p:nvPr/>
          </p:nvSpPr>
          <p:spPr>
            <a:xfrm>
              <a:off x="2382" y="511778"/>
              <a:ext cx="15424148" cy="1398947"/>
            </a:xfrm>
            <a:prstGeom prst="rect">
              <a:avLst/>
            </a:prstGeom>
          </p:spPr>
          <p:txBody>
            <a:bodyPr lIns="0" tIns="0" rIns="0" bIns="0" rtlCol="0" anchor="t">
              <a:spAutoFit/>
            </a:bodyPr>
            <a:lstStyle/>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Explore everyone’s skills and strengths.</a:t>
              </a:r>
            </a:p>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Be honest about what you’re not so good at - these gaps can help shape roles/ideas.</a:t>
              </a:r>
            </a:p>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Discover what you each feel confident doing and what you’d like to learn. </a:t>
              </a:r>
            </a:p>
          </p:txBody>
        </p:sp>
      </p:grpSp>
      <p:grpSp>
        <p:nvGrpSpPr>
          <p:cNvPr id="18" name="Group 18"/>
          <p:cNvGrpSpPr/>
          <p:nvPr/>
        </p:nvGrpSpPr>
        <p:grpSpPr>
          <a:xfrm>
            <a:off x="6196161" y="6546524"/>
            <a:ext cx="11569897" cy="2490319"/>
            <a:chOff x="0" y="0"/>
            <a:chExt cx="15426529" cy="3320425"/>
          </a:xfrm>
        </p:grpSpPr>
        <p:sp>
          <p:nvSpPr>
            <p:cNvPr id="19" name="TextBox 19"/>
            <p:cNvSpPr txBox="1"/>
            <p:nvPr/>
          </p:nvSpPr>
          <p:spPr>
            <a:xfrm>
              <a:off x="0" y="9525"/>
              <a:ext cx="4008307" cy="521303"/>
            </a:xfrm>
            <a:prstGeom prst="rect">
              <a:avLst/>
            </a:prstGeom>
          </p:spPr>
          <p:txBody>
            <a:bodyPr lIns="0" tIns="0" rIns="0" bIns="0" rtlCol="0" anchor="t">
              <a:spAutoFit/>
            </a:bodyPr>
            <a:lstStyle/>
            <a:p>
              <a:pPr algn="l">
                <a:lnSpc>
                  <a:spcPts val="3029"/>
                </a:lnSpc>
              </a:pPr>
              <a:r>
                <a:rPr lang="en-US" sz="2634" b="1" spc="-173">
                  <a:solidFill>
                    <a:srgbClr val="DC592A"/>
                  </a:solidFill>
                  <a:latin typeface="Open Sans 2 Ultra-Bold"/>
                  <a:ea typeface="Open Sans 2 Ultra-Bold"/>
                  <a:cs typeface="Open Sans 2 Ultra-Bold"/>
                  <a:sym typeface="Open Sans 2 Ultra-Bold"/>
                </a:rPr>
                <a:t>Project Inspiration</a:t>
              </a:r>
            </a:p>
          </p:txBody>
        </p:sp>
        <p:sp>
          <p:nvSpPr>
            <p:cNvPr id="20" name="TextBox 20"/>
            <p:cNvSpPr txBox="1"/>
            <p:nvPr/>
          </p:nvSpPr>
          <p:spPr>
            <a:xfrm>
              <a:off x="2382" y="511778"/>
              <a:ext cx="15424148" cy="2808647"/>
            </a:xfrm>
            <a:prstGeom prst="rect">
              <a:avLst/>
            </a:prstGeom>
          </p:spPr>
          <p:txBody>
            <a:bodyPr lIns="0" tIns="0" rIns="0" bIns="0" rtlCol="0" anchor="t">
              <a:spAutoFit/>
            </a:bodyPr>
            <a:lstStyle/>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A trip to Infinite Air</a:t>
              </a:r>
            </a:p>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A trip to the Arcades</a:t>
              </a:r>
            </a:p>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Hosting a community fun day</a:t>
              </a:r>
            </a:p>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Creating a short film about a topic your team cares about</a:t>
              </a:r>
            </a:p>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Setting up a fundraiser</a:t>
              </a:r>
            </a:p>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A trip to the beach</a:t>
              </a: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31268" y="3063997"/>
            <a:ext cx="4865919" cy="963756"/>
            <a:chOff x="0" y="0"/>
            <a:chExt cx="1263095" cy="250172"/>
          </a:xfrm>
        </p:grpSpPr>
        <p:sp>
          <p:nvSpPr>
            <p:cNvPr id="3" name="Freeform 3"/>
            <p:cNvSpPr/>
            <p:nvPr/>
          </p:nvSpPr>
          <p:spPr>
            <a:xfrm>
              <a:off x="0" y="0"/>
              <a:ext cx="1263095" cy="250172"/>
            </a:xfrm>
            <a:custGeom>
              <a:avLst/>
              <a:gdLst/>
              <a:ahLst/>
              <a:cxnLst/>
              <a:rect l="l" t="t" r="r" b="b"/>
              <a:pathLst>
                <a:path w="1263095" h="250172">
                  <a:moveTo>
                    <a:pt x="50914" y="0"/>
                  </a:moveTo>
                  <a:lnTo>
                    <a:pt x="1212181" y="0"/>
                  </a:lnTo>
                  <a:cubicBezTo>
                    <a:pt x="1225684" y="0"/>
                    <a:pt x="1238634" y="5364"/>
                    <a:pt x="1248182" y="14912"/>
                  </a:cubicBezTo>
                  <a:cubicBezTo>
                    <a:pt x="1257730" y="24460"/>
                    <a:pt x="1263095" y="37410"/>
                    <a:pt x="1263095" y="50914"/>
                  </a:cubicBezTo>
                  <a:lnTo>
                    <a:pt x="1263095" y="199258"/>
                  </a:lnTo>
                  <a:cubicBezTo>
                    <a:pt x="1263095" y="212761"/>
                    <a:pt x="1257730" y="225711"/>
                    <a:pt x="1248182" y="235259"/>
                  </a:cubicBezTo>
                  <a:cubicBezTo>
                    <a:pt x="1238634" y="244808"/>
                    <a:pt x="1225684" y="250172"/>
                    <a:pt x="1212181" y="250172"/>
                  </a:cubicBezTo>
                  <a:lnTo>
                    <a:pt x="50914" y="250172"/>
                  </a:lnTo>
                  <a:cubicBezTo>
                    <a:pt x="22795" y="250172"/>
                    <a:pt x="0" y="227377"/>
                    <a:pt x="0" y="199258"/>
                  </a:cubicBezTo>
                  <a:lnTo>
                    <a:pt x="0" y="50914"/>
                  </a:lnTo>
                  <a:cubicBezTo>
                    <a:pt x="0" y="37410"/>
                    <a:pt x="5364" y="24460"/>
                    <a:pt x="14912" y="14912"/>
                  </a:cubicBezTo>
                  <a:cubicBezTo>
                    <a:pt x="24460" y="5364"/>
                    <a:pt x="37410" y="0"/>
                    <a:pt x="50914" y="0"/>
                  </a:cubicBezTo>
                  <a:close/>
                </a:path>
              </a:pathLst>
            </a:custGeom>
            <a:solidFill>
              <a:srgbClr val="00A7B5"/>
            </a:solidFill>
          </p:spPr>
          <p:txBody>
            <a:bodyPr/>
            <a:lstStyle/>
            <a:p>
              <a:endParaRPr lang="en-GB"/>
            </a:p>
          </p:txBody>
        </p:sp>
        <p:sp>
          <p:nvSpPr>
            <p:cNvPr id="4" name="TextBox 4"/>
            <p:cNvSpPr txBox="1"/>
            <p:nvPr/>
          </p:nvSpPr>
          <p:spPr>
            <a:xfrm>
              <a:off x="0" y="28575"/>
              <a:ext cx="1263095" cy="221597"/>
            </a:xfrm>
            <a:prstGeom prst="rect">
              <a:avLst/>
            </a:prstGeom>
          </p:spPr>
          <p:txBody>
            <a:bodyPr lIns="32360" tIns="32360" rIns="32360" bIns="32360" rtlCol="0" anchor="ctr"/>
            <a:lstStyle/>
            <a:p>
              <a:pPr algn="ctr">
                <a:lnSpc>
                  <a:spcPts val="2040"/>
                </a:lnSpc>
              </a:pPr>
              <a:r>
                <a:rPr lang="en-US" sz="2000" b="1" spc="-88">
                  <a:solidFill>
                    <a:srgbClr val="FFFFFF"/>
                  </a:solidFill>
                  <a:latin typeface="Open Sans 2 Ultra-Bold"/>
                  <a:ea typeface="Open Sans 2 Ultra-Bold"/>
                  <a:cs typeface="Open Sans 2 Ultra-Bold"/>
                  <a:sym typeface="Open Sans 2 Ultra-Bold"/>
                </a:rPr>
                <a:t>SELF</a:t>
              </a:r>
            </a:p>
          </p:txBody>
        </p:sp>
      </p:grpSp>
      <p:grpSp>
        <p:nvGrpSpPr>
          <p:cNvPr id="5" name="Group 5"/>
          <p:cNvGrpSpPr/>
          <p:nvPr/>
        </p:nvGrpSpPr>
        <p:grpSpPr>
          <a:xfrm>
            <a:off x="6633866" y="3063997"/>
            <a:ext cx="4865919" cy="963756"/>
            <a:chOff x="0" y="0"/>
            <a:chExt cx="1263095" cy="250172"/>
          </a:xfrm>
        </p:grpSpPr>
        <p:sp>
          <p:nvSpPr>
            <p:cNvPr id="6" name="Freeform 6"/>
            <p:cNvSpPr/>
            <p:nvPr/>
          </p:nvSpPr>
          <p:spPr>
            <a:xfrm>
              <a:off x="0" y="0"/>
              <a:ext cx="1263095" cy="250172"/>
            </a:xfrm>
            <a:custGeom>
              <a:avLst/>
              <a:gdLst/>
              <a:ahLst/>
              <a:cxnLst/>
              <a:rect l="l" t="t" r="r" b="b"/>
              <a:pathLst>
                <a:path w="1263095" h="250172">
                  <a:moveTo>
                    <a:pt x="50914" y="0"/>
                  </a:moveTo>
                  <a:lnTo>
                    <a:pt x="1212181" y="0"/>
                  </a:lnTo>
                  <a:cubicBezTo>
                    <a:pt x="1225684" y="0"/>
                    <a:pt x="1238634" y="5364"/>
                    <a:pt x="1248182" y="14912"/>
                  </a:cubicBezTo>
                  <a:cubicBezTo>
                    <a:pt x="1257730" y="24460"/>
                    <a:pt x="1263095" y="37410"/>
                    <a:pt x="1263095" y="50914"/>
                  </a:cubicBezTo>
                  <a:lnTo>
                    <a:pt x="1263095" y="199258"/>
                  </a:lnTo>
                  <a:cubicBezTo>
                    <a:pt x="1263095" y="212761"/>
                    <a:pt x="1257730" y="225711"/>
                    <a:pt x="1248182" y="235259"/>
                  </a:cubicBezTo>
                  <a:cubicBezTo>
                    <a:pt x="1238634" y="244808"/>
                    <a:pt x="1225684" y="250172"/>
                    <a:pt x="1212181" y="250172"/>
                  </a:cubicBezTo>
                  <a:lnTo>
                    <a:pt x="50914" y="250172"/>
                  </a:lnTo>
                  <a:cubicBezTo>
                    <a:pt x="22795" y="250172"/>
                    <a:pt x="0" y="227377"/>
                    <a:pt x="0" y="199258"/>
                  </a:cubicBezTo>
                  <a:lnTo>
                    <a:pt x="0" y="50914"/>
                  </a:lnTo>
                  <a:cubicBezTo>
                    <a:pt x="0" y="37410"/>
                    <a:pt x="5364" y="24460"/>
                    <a:pt x="14912" y="14912"/>
                  </a:cubicBezTo>
                  <a:cubicBezTo>
                    <a:pt x="24460" y="5364"/>
                    <a:pt x="37410" y="0"/>
                    <a:pt x="50914" y="0"/>
                  </a:cubicBezTo>
                  <a:close/>
                </a:path>
              </a:pathLst>
            </a:custGeom>
            <a:solidFill>
              <a:srgbClr val="151F6D"/>
            </a:solidFill>
          </p:spPr>
          <p:txBody>
            <a:bodyPr/>
            <a:lstStyle/>
            <a:p>
              <a:endParaRPr lang="en-GB"/>
            </a:p>
          </p:txBody>
        </p:sp>
        <p:sp>
          <p:nvSpPr>
            <p:cNvPr id="7" name="TextBox 7"/>
            <p:cNvSpPr txBox="1"/>
            <p:nvPr/>
          </p:nvSpPr>
          <p:spPr>
            <a:xfrm>
              <a:off x="0" y="28575"/>
              <a:ext cx="1263095" cy="221597"/>
            </a:xfrm>
            <a:prstGeom prst="rect">
              <a:avLst/>
            </a:prstGeom>
          </p:spPr>
          <p:txBody>
            <a:bodyPr lIns="32360" tIns="32360" rIns="32360" bIns="32360" rtlCol="0" anchor="ctr"/>
            <a:lstStyle/>
            <a:p>
              <a:pPr algn="ctr">
                <a:lnSpc>
                  <a:spcPts val="2040"/>
                </a:lnSpc>
              </a:pPr>
              <a:r>
                <a:rPr lang="en-US" sz="2000" b="1" spc="-88">
                  <a:solidFill>
                    <a:srgbClr val="FFFFFF"/>
                  </a:solidFill>
                  <a:latin typeface="Open Sans 2 Ultra-Bold"/>
                  <a:ea typeface="Open Sans 2 Ultra-Bold"/>
                  <a:cs typeface="Open Sans 2 Ultra-Bold"/>
                  <a:sym typeface="Open Sans 2 Ultra-Bold"/>
                </a:rPr>
                <a:t>RELATIONSHIP</a:t>
              </a:r>
            </a:p>
          </p:txBody>
        </p:sp>
      </p:grpSp>
      <p:grpSp>
        <p:nvGrpSpPr>
          <p:cNvPr id="8" name="Group 8"/>
          <p:cNvGrpSpPr/>
          <p:nvPr/>
        </p:nvGrpSpPr>
        <p:grpSpPr>
          <a:xfrm>
            <a:off x="11720246" y="3063997"/>
            <a:ext cx="4865919" cy="963756"/>
            <a:chOff x="0" y="0"/>
            <a:chExt cx="1263095" cy="250172"/>
          </a:xfrm>
        </p:grpSpPr>
        <p:sp>
          <p:nvSpPr>
            <p:cNvPr id="9" name="Freeform 9"/>
            <p:cNvSpPr/>
            <p:nvPr/>
          </p:nvSpPr>
          <p:spPr>
            <a:xfrm>
              <a:off x="0" y="0"/>
              <a:ext cx="1263095" cy="250172"/>
            </a:xfrm>
            <a:custGeom>
              <a:avLst/>
              <a:gdLst/>
              <a:ahLst/>
              <a:cxnLst/>
              <a:rect l="l" t="t" r="r" b="b"/>
              <a:pathLst>
                <a:path w="1263095" h="250172">
                  <a:moveTo>
                    <a:pt x="50914" y="0"/>
                  </a:moveTo>
                  <a:lnTo>
                    <a:pt x="1212181" y="0"/>
                  </a:lnTo>
                  <a:cubicBezTo>
                    <a:pt x="1225684" y="0"/>
                    <a:pt x="1238634" y="5364"/>
                    <a:pt x="1248182" y="14912"/>
                  </a:cubicBezTo>
                  <a:cubicBezTo>
                    <a:pt x="1257730" y="24460"/>
                    <a:pt x="1263095" y="37410"/>
                    <a:pt x="1263095" y="50914"/>
                  </a:cubicBezTo>
                  <a:lnTo>
                    <a:pt x="1263095" y="199258"/>
                  </a:lnTo>
                  <a:cubicBezTo>
                    <a:pt x="1263095" y="212761"/>
                    <a:pt x="1257730" y="225711"/>
                    <a:pt x="1248182" y="235259"/>
                  </a:cubicBezTo>
                  <a:cubicBezTo>
                    <a:pt x="1238634" y="244808"/>
                    <a:pt x="1225684" y="250172"/>
                    <a:pt x="1212181" y="250172"/>
                  </a:cubicBezTo>
                  <a:lnTo>
                    <a:pt x="50914" y="250172"/>
                  </a:lnTo>
                  <a:cubicBezTo>
                    <a:pt x="22795" y="250172"/>
                    <a:pt x="0" y="227377"/>
                    <a:pt x="0" y="199258"/>
                  </a:cubicBezTo>
                  <a:lnTo>
                    <a:pt x="0" y="50914"/>
                  </a:lnTo>
                  <a:cubicBezTo>
                    <a:pt x="0" y="37410"/>
                    <a:pt x="5364" y="24460"/>
                    <a:pt x="14912" y="14912"/>
                  </a:cubicBezTo>
                  <a:cubicBezTo>
                    <a:pt x="24460" y="5364"/>
                    <a:pt x="37410" y="0"/>
                    <a:pt x="50914" y="0"/>
                  </a:cubicBezTo>
                  <a:close/>
                </a:path>
              </a:pathLst>
            </a:custGeom>
            <a:solidFill>
              <a:srgbClr val="F68D2E"/>
            </a:solidFill>
          </p:spPr>
          <p:txBody>
            <a:bodyPr/>
            <a:lstStyle/>
            <a:p>
              <a:endParaRPr lang="en-GB"/>
            </a:p>
          </p:txBody>
        </p:sp>
        <p:sp>
          <p:nvSpPr>
            <p:cNvPr id="10" name="TextBox 10"/>
            <p:cNvSpPr txBox="1"/>
            <p:nvPr/>
          </p:nvSpPr>
          <p:spPr>
            <a:xfrm>
              <a:off x="0" y="28575"/>
              <a:ext cx="1263095" cy="221597"/>
            </a:xfrm>
            <a:prstGeom prst="rect">
              <a:avLst/>
            </a:prstGeom>
          </p:spPr>
          <p:txBody>
            <a:bodyPr lIns="32360" tIns="32360" rIns="32360" bIns="32360" rtlCol="0" anchor="ctr"/>
            <a:lstStyle/>
            <a:p>
              <a:pPr algn="ctr">
                <a:lnSpc>
                  <a:spcPts val="2040"/>
                </a:lnSpc>
              </a:pPr>
              <a:r>
                <a:rPr lang="en-US" sz="2000" b="1" spc="-88">
                  <a:solidFill>
                    <a:srgbClr val="FFFFFF"/>
                  </a:solidFill>
                  <a:latin typeface="Open Sans 2 Ultra-Bold"/>
                  <a:ea typeface="Open Sans 2 Ultra-Bold"/>
                  <a:cs typeface="Open Sans 2 Ultra-Bold"/>
                  <a:sym typeface="Open Sans 2 Ultra-Bold"/>
                </a:rPr>
                <a:t>TASK</a:t>
              </a:r>
            </a:p>
          </p:txBody>
        </p:sp>
      </p:grpSp>
      <p:grpSp>
        <p:nvGrpSpPr>
          <p:cNvPr id="11" name="Group 11"/>
          <p:cNvGrpSpPr/>
          <p:nvPr/>
        </p:nvGrpSpPr>
        <p:grpSpPr>
          <a:xfrm>
            <a:off x="1231268" y="4147726"/>
            <a:ext cx="4865919" cy="963756"/>
            <a:chOff x="0" y="0"/>
            <a:chExt cx="6487892" cy="1285008"/>
          </a:xfrm>
        </p:grpSpPr>
        <p:grpSp>
          <p:nvGrpSpPr>
            <p:cNvPr id="12" name="Group 12"/>
            <p:cNvGrpSpPr/>
            <p:nvPr/>
          </p:nvGrpSpPr>
          <p:grpSpPr>
            <a:xfrm>
              <a:off x="0" y="0"/>
              <a:ext cx="6487892" cy="1285008"/>
              <a:chOff x="0" y="0"/>
              <a:chExt cx="1263095" cy="250172"/>
            </a:xfrm>
          </p:grpSpPr>
          <p:sp>
            <p:nvSpPr>
              <p:cNvPr id="13" name="Freeform 13"/>
              <p:cNvSpPr/>
              <p:nvPr/>
            </p:nvSpPr>
            <p:spPr>
              <a:xfrm>
                <a:off x="0" y="0"/>
                <a:ext cx="1263095" cy="250172"/>
              </a:xfrm>
              <a:custGeom>
                <a:avLst/>
                <a:gdLst/>
                <a:ahLst/>
                <a:cxnLst/>
                <a:rect l="l" t="t" r="r" b="b"/>
                <a:pathLst>
                  <a:path w="1263095" h="250172">
                    <a:moveTo>
                      <a:pt x="84569" y="0"/>
                    </a:moveTo>
                    <a:lnTo>
                      <a:pt x="1178526" y="0"/>
                    </a:lnTo>
                    <a:cubicBezTo>
                      <a:pt x="1200955" y="0"/>
                      <a:pt x="1222465" y="8910"/>
                      <a:pt x="1238325" y="24770"/>
                    </a:cubicBezTo>
                    <a:cubicBezTo>
                      <a:pt x="1254185" y="40629"/>
                      <a:pt x="1263095" y="62140"/>
                      <a:pt x="1263095" y="84569"/>
                    </a:cubicBezTo>
                    <a:lnTo>
                      <a:pt x="1263095" y="165603"/>
                    </a:lnTo>
                    <a:cubicBezTo>
                      <a:pt x="1263095" y="188032"/>
                      <a:pt x="1254185" y="209542"/>
                      <a:pt x="1238325" y="225402"/>
                    </a:cubicBezTo>
                    <a:cubicBezTo>
                      <a:pt x="1222465" y="241262"/>
                      <a:pt x="1200955" y="250172"/>
                      <a:pt x="1178526" y="250172"/>
                    </a:cubicBezTo>
                    <a:lnTo>
                      <a:pt x="84569" y="250172"/>
                    </a:lnTo>
                    <a:cubicBezTo>
                      <a:pt x="62140" y="250172"/>
                      <a:pt x="40629" y="241262"/>
                      <a:pt x="24770" y="225402"/>
                    </a:cubicBezTo>
                    <a:cubicBezTo>
                      <a:pt x="8910" y="209542"/>
                      <a:pt x="0" y="188032"/>
                      <a:pt x="0" y="165603"/>
                    </a:cubicBezTo>
                    <a:lnTo>
                      <a:pt x="0" y="84569"/>
                    </a:lnTo>
                    <a:cubicBezTo>
                      <a:pt x="0" y="62140"/>
                      <a:pt x="8910" y="40629"/>
                      <a:pt x="24770" y="24770"/>
                    </a:cubicBezTo>
                    <a:cubicBezTo>
                      <a:pt x="40629" y="8910"/>
                      <a:pt x="62140" y="0"/>
                      <a:pt x="84569" y="0"/>
                    </a:cubicBezTo>
                    <a:close/>
                  </a:path>
                </a:pathLst>
              </a:custGeom>
              <a:solidFill>
                <a:srgbClr val="00A7B5">
                  <a:alpha val="69804"/>
                </a:srgbClr>
              </a:solidFill>
            </p:spPr>
            <p:txBody>
              <a:bodyPr/>
              <a:lstStyle/>
              <a:p>
                <a:endParaRPr lang="en-GB"/>
              </a:p>
            </p:txBody>
          </p:sp>
          <p:sp>
            <p:nvSpPr>
              <p:cNvPr id="14" name="TextBox 14"/>
              <p:cNvSpPr txBox="1"/>
              <p:nvPr/>
            </p:nvSpPr>
            <p:spPr>
              <a:xfrm>
                <a:off x="0" y="28575"/>
                <a:ext cx="1263095" cy="221597"/>
              </a:xfrm>
              <a:prstGeom prst="rect">
                <a:avLst/>
              </a:prstGeom>
            </p:spPr>
            <p:txBody>
              <a:bodyPr lIns="32360" tIns="32360" rIns="32360" bIns="32360" rtlCol="0" anchor="ctr"/>
              <a:lstStyle/>
              <a:p>
                <a:pPr algn="ctr">
                  <a:lnSpc>
                    <a:spcPts val="1494"/>
                  </a:lnSpc>
                </a:pPr>
                <a:endParaRPr/>
              </a:p>
            </p:txBody>
          </p:sp>
        </p:grpSp>
        <p:sp>
          <p:nvSpPr>
            <p:cNvPr id="15" name="TextBox 15"/>
            <p:cNvSpPr txBox="1"/>
            <p:nvPr/>
          </p:nvSpPr>
          <p:spPr>
            <a:xfrm>
              <a:off x="632635" y="443523"/>
              <a:ext cx="5222623" cy="464638"/>
            </a:xfrm>
            <a:prstGeom prst="rect">
              <a:avLst/>
            </a:prstGeom>
          </p:spPr>
          <p:txBody>
            <a:bodyPr lIns="0" tIns="0" rIns="0" bIns="0" rtlCol="0" anchor="t">
              <a:spAutoFit/>
            </a:bodyPr>
            <a:lstStyle/>
            <a:p>
              <a:pPr algn="ctr">
                <a:lnSpc>
                  <a:spcPts val="2418"/>
                </a:lnSpc>
              </a:pPr>
              <a:r>
                <a:rPr lang="en-US" sz="2657" spc="-175">
                  <a:solidFill>
                    <a:srgbClr val="000000"/>
                  </a:solidFill>
                  <a:latin typeface="Open Sans 1"/>
                  <a:ea typeface="Open Sans 1"/>
                  <a:cs typeface="Open Sans 1"/>
                  <a:sym typeface="Open Sans 1"/>
                </a:rPr>
                <a:t>Plan your time and energy</a:t>
              </a:r>
            </a:p>
          </p:txBody>
        </p:sp>
      </p:grpSp>
      <p:grpSp>
        <p:nvGrpSpPr>
          <p:cNvPr id="17" name="Group 17"/>
          <p:cNvGrpSpPr/>
          <p:nvPr/>
        </p:nvGrpSpPr>
        <p:grpSpPr>
          <a:xfrm>
            <a:off x="1231268" y="5136158"/>
            <a:ext cx="4865919" cy="963756"/>
            <a:chOff x="0" y="0"/>
            <a:chExt cx="1263095" cy="250172"/>
          </a:xfrm>
        </p:grpSpPr>
        <p:sp>
          <p:nvSpPr>
            <p:cNvPr id="18" name="Freeform 18"/>
            <p:cNvSpPr/>
            <p:nvPr/>
          </p:nvSpPr>
          <p:spPr>
            <a:xfrm>
              <a:off x="0" y="0"/>
              <a:ext cx="1263095" cy="250172"/>
            </a:xfrm>
            <a:custGeom>
              <a:avLst/>
              <a:gdLst/>
              <a:ahLst/>
              <a:cxnLst/>
              <a:rect l="l" t="t" r="r" b="b"/>
              <a:pathLst>
                <a:path w="1263095" h="250172">
                  <a:moveTo>
                    <a:pt x="84569" y="0"/>
                  </a:moveTo>
                  <a:lnTo>
                    <a:pt x="1178526" y="0"/>
                  </a:lnTo>
                  <a:cubicBezTo>
                    <a:pt x="1200955" y="0"/>
                    <a:pt x="1222465" y="8910"/>
                    <a:pt x="1238325" y="24770"/>
                  </a:cubicBezTo>
                  <a:cubicBezTo>
                    <a:pt x="1254185" y="40629"/>
                    <a:pt x="1263095" y="62140"/>
                    <a:pt x="1263095" y="84569"/>
                  </a:cubicBezTo>
                  <a:lnTo>
                    <a:pt x="1263095" y="165603"/>
                  </a:lnTo>
                  <a:cubicBezTo>
                    <a:pt x="1263095" y="188032"/>
                    <a:pt x="1254185" y="209542"/>
                    <a:pt x="1238325" y="225402"/>
                  </a:cubicBezTo>
                  <a:cubicBezTo>
                    <a:pt x="1222465" y="241262"/>
                    <a:pt x="1200955" y="250172"/>
                    <a:pt x="1178526" y="250172"/>
                  </a:cubicBezTo>
                  <a:lnTo>
                    <a:pt x="84569" y="250172"/>
                  </a:lnTo>
                  <a:cubicBezTo>
                    <a:pt x="62140" y="250172"/>
                    <a:pt x="40629" y="241262"/>
                    <a:pt x="24770" y="225402"/>
                  </a:cubicBezTo>
                  <a:cubicBezTo>
                    <a:pt x="8910" y="209542"/>
                    <a:pt x="0" y="188032"/>
                    <a:pt x="0" y="165603"/>
                  </a:cubicBezTo>
                  <a:lnTo>
                    <a:pt x="0" y="84569"/>
                  </a:lnTo>
                  <a:cubicBezTo>
                    <a:pt x="0" y="62140"/>
                    <a:pt x="8910" y="40629"/>
                    <a:pt x="24770" y="24770"/>
                  </a:cubicBezTo>
                  <a:cubicBezTo>
                    <a:pt x="40629" y="8910"/>
                    <a:pt x="62140" y="0"/>
                    <a:pt x="84569" y="0"/>
                  </a:cubicBezTo>
                  <a:close/>
                </a:path>
              </a:pathLst>
            </a:custGeom>
            <a:solidFill>
              <a:srgbClr val="00A7B5">
                <a:alpha val="69804"/>
              </a:srgbClr>
            </a:solidFill>
          </p:spPr>
          <p:txBody>
            <a:bodyPr/>
            <a:lstStyle/>
            <a:p>
              <a:endParaRPr lang="en-GB"/>
            </a:p>
          </p:txBody>
        </p:sp>
        <p:sp>
          <p:nvSpPr>
            <p:cNvPr id="19" name="TextBox 19"/>
            <p:cNvSpPr txBox="1"/>
            <p:nvPr/>
          </p:nvSpPr>
          <p:spPr>
            <a:xfrm>
              <a:off x="0" y="28575"/>
              <a:ext cx="1263095" cy="221597"/>
            </a:xfrm>
            <a:prstGeom prst="rect">
              <a:avLst/>
            </a:prstGeom>
          </p:spPr>
          <p:txBody>
            <a:bodyPr lIns="32360" tIns="32360" rIns="32360" bIns="32360" rtlCol="0" anchor="ctr"/>
            <a:lstStyle/>
            <a:p>
              <a:pPr algn="ctr">
                <a:lnSpc>
                  <a:spcPts val="1494"/>
                </a:lnSpc>
              </a:pPr>
              <a:endParaRPr/>
            </a:p>
          </p:txBody>
        </p:sp>
      </p:grpSp>
      <p:grpSp>
        <p:nvGrpSpPr>
          <p:cNvPr id="21" name="Group 21"/>
          <p:cNvGrpSpPr/>
          <p:nvPr/>
        </p:nvGrpSpPr>
        <p:grpSpPr>
          <a:xfrm>
            <a:off x="1231268" y="6124591"/>
            <a:ext cx="4865919" cy="963756"/>
            <a:chOff x="0" y="0"/>
            <a:chExt cx="6487892" cy="1285008"/>
          </a:xfrm>
        </p:grpSpPr>
        <p:grpSp>
          <p:nvGrpSpPr>
            <p:cNvPr id="22" name="Group 22"/>
            <p:cNvGrpSpPr/>
            <p:nvPr/>
          </p:nvGrpSpPr>
          <p:grpSpPr>
            <a:xfrm>
              <a:off x="0" y="0"/>
              <a:ext cx="6487892" cy="1285008"/>
              <a:chOff x="0" y="0"/>
              <a:chExt cx="1263095" cy="250172"/>
            </a:xfrm>
          </p:grpSpPr>
          <p:sp>
            <p:nvSpPr>
              <p:cNvPr id="23" name="Freeform 23"/>
              <p:cNvSpPr/>
              <p:nvPr/>
            </p:nvSpPr>
            <p:spPr>
              <a:xfrm>
                <a:off x="0" y="0"/>
                <a:ext cx="1263095" cy="250172"/>
              </a:xfrm>
              <a:custGeom>
                <a:avLst/>
                <a:gdLst/>
                <a:ahLst/>
                <a:cxnLst/>
                <a:rect l="l" t="t" r="r" b="b"/>
                <a:pathLst>
                  <a:path w="1263095" h="250172">
                    <a:moveTo>
                      <a:pt x="84569" y="0"/>
                    </a:moveTo>
                    <a:lnTo>
                      <a:pt x="1178526" y="0"/>
                    </a:lnTo>
                    <a:cubicBezTo>
                      <a:pt x="1200955" y="0"/>
                      <a:pt x="1222465" y="8910"/>
                      <a:pt x="1238325" y="24770"/>
                    </a:cubicBezTo>
                    <a:cubicBezTo>
                      <a:pt x="1254185" y="40629"/>
                      <a:pt x="1263095" y="62140"/>
                      <a:pt x="1263095" y="84569"/>
                    </a:cubicBezTo>
                    <a:lnTo>
                      <a:pt x="1263095" y="165603"/>
                    </a:lnTo>
                    <a:cubicBezTo>
                      <a:pt x="1263095" y="188032"/>
                      <a:pt x="1254185" y="209542"/>
                      <a:pt x="1238325" y="225402"/>
                    </a:cubicBezTo>
                    <a:cubicBezTo>
                      <a:pt x="1222465" y="241262"/>
                      <a:pt x="1200955" y="250172"/>
                      <a:pt x="1178526" y="250172"/>
                    </a:cubicBezTo>
                    <a:lnTo>
                      <a:pt x="84569" y="250172"/>
                    </a:lnTo>
                    <a:cubicBezTo>
                      <a:pt x="62140" y="250172"/>
                      <a:pt x="40629" y="241262"/>
                      <a:pt x="24770" y="225402"/>
                    </a:cubicBezTo>
                    <a:cubicBezTo>
                      <a:pt x="8910" y="209542"/>
                      <a:pt x="0" y="188032"/>
                      <a:pt x="0" y="165603"/>
                    </a:cubicBezTo>
                    <a:lnTo>
                      <a:pt x="0" y="84569"/>
                    </a:lnTo>
                    <a:cubicBezTo>
                      <a:pt x="0" y="62140"/>
                      <a:pt x="8910" y="40629"/>
                      <a:pt x="24770" y="24770"/>
                    </a:cubicBezTo>
                    <a:cubicBezTo>
                      <a:pt x="40629" y="8910"/>
                      <a:pt x="62140" y="0"/>
                      <a:pt x="84569" y="0"/>
                    </a:cubicBezTo>
                    <a:close/>
                  </a:path>
                </a:pathLst>
              </a:custGeom>
              <a:solidFill>
                <a:srgbClr val="00A7B5">
                  <a:alpha val="69804"/>
                </a:srgbClr>
              </a:solidFill>
            </p:spPr>
            <p:txBody>
              <a:bodyPr/>
              <a:lstStyle/>
              <a:p>
                <a:endParaRPr lang="en-GB"/>
              </a:p>
            </p:txBody>
          </p:sp>
          <p:sp>
            <p:nvSpPr>
              <p:cNvPr id="24" name="TextBox 24"/>
              <p:cNvSpPr txBox="1"/>
              <p:nvPr/>
            </p:nvSpPr>
            <p:spPr>
              <a:xfrm>
                <a:off x="0" y="28575"/>
                <a:ext cx="1263095" cy="221597"/>
              </a:xfrm>
              <a:prstGeom prst="rect">
                <a:avLst/>
              </a:prstGeom>
            </p:spPr>
            <p:txBody>
              <a:bodyPr lIns="32360" tIns="32360" rIns="32360" bIns="32360" rtlCol="0" anchor="ctr"/>
              <a:lstStyle/>
              <a:p>
                <a:pPr algn="ctr">
                  <a:lnSpc>
                    <a:spcPts val="1494"/>
                  </a:lnSpc>
                </a:pPr>
                <a:endParaRPr/>
              </a:p>
            </p:txBody>
          </p:sp>
        </p:grpSp>
        <p:sp>
          <p:nvSpPr>
            <p:cNvPr id="25" name="TextBox 25"/>
            <p:cNvSpPr txBox="1"/>
            <p:nvPr/>
          </p:nvSpPr>
          <p:spPr>
            <a:xfrm>
              <a:off x="632635" y="243120"/>
              <a:ext cx="5222623" cy="865444"/>
            </a:xfrm>
            <a:prstGeom prst="rect">
              <a:avLst/>
            </a:prstGeom>
          </p:spPr>
          <p:txBody>
            <a:bodyPr lIns="0" tIns="0" rIns="0" bIns="0" rtlCol="0" anchor="t">
              <a:spAutoFit/>
            </a:bodyPr>
            <a:lstStyle/>
            <a:p>
              <a:pPr algn="ctr">
                <a:lnSpc>
                  <a:spcPts val="2418"/>
                </a:lnSpc>
              </a:pPr>
              <a:r>
                <a:rPr lang="en-US" sz="2657" spc="-175">
                  <a:solidFill>
                    <a:srgbClr val="000000"/>
                  </a:solidFill>
                  <a:latin typeface="Open Sans 1"/>
                  <a:ea typeface="Open Sans 1"/>
                  <a:cs typeface="Open Sans 1"/>
                  <a:sym typeface="Open Sans 1"/>
                </a:rPr>
                <a:t>Cope with stress and tension</a:t>
              </a:r>
            </a:p>
          </p:txBody>
        </p:sp>
      </p:grpSp>
      <p:grpSp>
        <p:nvGrpSpPr>
          <p:cNvPr id="26" name="Group 26"/>
          <p:cNvGrpSpPr/>
          <p:nvPr/>
        </p:nvGrpSpPr>
        <p:grpSpPr>
          <a:xfrm>
            <a:off x="1231268" y="7113024"/>
            <a:ext cx="4865919" cy="963756"/>
            <a:chOff x="0" y="0"/>
            <a:chExt cx="6487892" cy="1285008"/>
          </a:xfrm>
        </p:grpSpPr>
        <p:grpSp>
          <p:nvGrpSpPr>
            <p:cNvPr id="27" name="Group 27"/>
            <p:cNvGrpSpPr/>
            <p:nvPr/>
          </p:nvGrpSpPr>
          <p:grpSpPr>
            <a:xfrm>
              <a:off x="0" y="0"/>
              <a:ext cx="6487892" cy="1285008"/>
              <a:chOff x="0" y="0"/>
              <a:chExt cx="1263095" cy="250172"/>
            </a:xfrm>
          </p:grpSpPr>
          <p:sp>
            <p:nvSpPr>
              <p:cNvPr id="28" name="Freeform 28"/>
              <p:cNvSpPr/>
              <p:nvPr/>
            </p:nvSpPr>
            <p:spPr>
              <a:xfrm>
                <a:off x="0" y="0"/>
                <a:ext cx="1263095" cy="250172"/>
              </a:xfrm>
              <a:custGeom>
                <a:avLst/>
                <a:gdLst/>
                <a:ahLst/>
                <a:cxnLst/>
                <a:rect l="l" t="t" r="r" b="b"/>
                <a:pathLst>
                  <a:path w="1263095" h="250172">
                    <a:moveTo>
                      <a:pt x="84569" y="0"/>
                    </a:moveTo>
                    <a:lnTo>
                      <a:pt x="1178526" y="0"/>
                    </a:lnTo>
                    <a:cubicBezTo>
                      <a:pt x="1200955" y="0"/>
                      <a:pt x="1222465" y="8910"/>
                      <a:pt x="1238325" y="24770"/>
                    </a:cubicBezTo>
                    <a:cubicBezTo>
                      <a:pt x="1254185" y="40629"/>
                      <a:pt x="1263095" y="62140"/>
                      <a:pt x="1263095" y="84569"/>
                    </a:cubicBezTo>
                    <a:lnTo>
                      <a:pt x="1263095" y="165603"/>
                    </a:lnTo>
                    <a:cubicBezTo>
                      <a:pt x="1263095" y="188032"/>
                      <a:pt x="1254185" y="209542"/>
                      <a:pt x="1238325" y="225402"/>
                    </a:cubicBezTo>
                    <a:cubicBezTo>
                      <a:pt x="1222465" y="241262"/>
                      <a:pt x="1200955" y="250172"/>
                      <a:pt x="1178526" y="250172"/>
                    </a:cubicBezTo>
                    <a:lnTo>
                      <a:pt x="84569" y="250172"/>
                    </a:lnTo>
                    <a:cubicBezTo>
                      <a:pt x="62140" y="250172"/>
                      <a:pt x="40629" y="241262"/>
                      <a:pt x="24770" y="225402"/>
                    </a:cubicBezTo>
                    <a:cubicBezTo>
                      <a:pt x="8910" y="209542"/>
                      <a:pt x="0" y="188032"/>
                      <a:pt x="0" y="165603"/>
                    </a:cubicBezTo>
                    <a:lnTo>
                      <a:pt x="0" y="84569"/>
                    </a:lnTo>
                    <a:cubicBezTo>
                      <a:pt x="0" y="62140"/>
                      <a:pt x="8910" y="40629"/>
                      <a:pt x="24770" y="24770"/>
                    </a:cubicBezTo>
                    <a:cubicBezTo>
                      <a:pt x="40629" y="8910"/>
                      <a:pt x="62140" y="0"/>
                      <a:pt x="84569" y="0"/>
                    </a:cubicBezTo>
                    <a:close/>
                  </a:path>
                </a:pathLst>
              </a:custGeom>
              <a:solidFill>
                <a:srgbClr val="00A7B5">
                  <a:alpha val="69804"/>
                </a:srgbClr>
              </a:solidFill>
            </p:spPr>
            <p:txBody>
              <a:bodyPr/>
              <a:lstStyle/>
              <a:p>
                <a:endParaRPr lang="en-GB"/>
              </a:p>
            </p:txBody>
          </p:sp>
          <p:sp>
            <p:nvSpPr>
              <p:cNvPr id="29" name="TextBox 29"/>
              <p:cNvSpPr txBox="1"/>
              <p:nvPr/>
            </p:nvSpPr>
            <p:spPr>
              <a:xfrm>
                <a:off x="0" y="28575"/>
                <a:ext cx="1263095" cy="221597"/>
              </a:xfrm>
              <a:prstGeom prst="rect">
                <a:avLst/>
              </a:prstGeom>
            </p:spPr>
            <p:txBody>
              <a:bodyPr lIns="32360" tIns="32360" rIns="32360" bIns="32360" rtlCol="0" anchor="ctr"/>
              <a:lstStyle/>
              <a:p>
                <a:pPr algn="ctr">
                  <a:lnSpc>
                    <a:spcPts val="1494"/>
                  </a:lnSpc>
                </a:pPr>
                <a:endParaRPr/>
              </a:p>
            </p:txBody>
          </p:sp>
        </p:grpSp>
        <p:sp>
          <p:nvSpPr>
            <p:cNvPr id="30" name="TextBox 30"/>
            <p:cNvSpPr txBox="1"/>
            <p:nvPr/>
          </p:nvSpPr>
          <p:spPr>
            <a:xfrm>
              <a:off x="632635" y="243120"/>
              <a:ext cx="5222623" cy="865444"/>
            </a:xfrm>
            <a:prstGeom prst="rect">
              <a:avLst/>
            </a:prstGeom>
          </p:spPr>
          <p:txBody>
            <a:bodyPr lIns="0" tIns="0" rIns="0" bIns="0" rtlCol="0" anchor="t">
              <a:spAutoFit/>
            </a:bodyPr>
            <a:lstStyle/>
            <a:p>
              <a:pPr algn="ctr">
                <a:lnSpc>
                  <a:spcPts val="2418"/>
                </a:lnSpc>
              </a:pPr>
              <a:r>
                <a:rPr lang="en-US" sz="2657" spc="-175">
                  <a:solidFill>
                    <a:srgbClr val="000000"/>
                  </a:solidFill>
                  <a:latin typeface="Open Sans 1"/>
                  <a:ea typeface="Open Sans 1"/>
                  <a:cs typeface="Open Sans 1"/>
                  <a:sym typeface="Open Sans 1"/>
                </a:rPr>
                <a:t>Assess your own performance</a:t>
              </a:r>
            </a:p>
          </p:txBody>
        </p:sp>
      </p:grpSp>
      <p:grpSp>
        <p:nvGrpSpPr>
          <p:cNvPr id="31" name="Group 31"/>
          <p:cNvGrpSpPr/>
          <p:nvPr/>
        </p:nvGrpSpPr>
        <p:grpSpPr>
          <a:xfrm>
            <a:off x="6633866" y="7113024"/>
            <a:ext cx="4865919" cy="963756"/>
            <a:chOff x="0" y="0"/>
            <a:chExt cx="6487892" cy="1285008"/>
          </a:xfrm>
        </p:grpSpPr>
        <p:grpSp>
          <p:nvGrpSpPr>
            <p:cNvPr id="32" name="Group 32"/>
            <p:cNvGrpSpPr/>
            <p:nvPr/>
          </p:nvGrpSpPr>
          <p:grpSpPr>
            <a:xfrm>
              <a:off x="0" y="0"/>
              <a:ext cx="6487892" cy="1285008"/>
              <a:chOff x="0" y="0"/>
              <a:chExt cx="1263095" cy="250172"/>
            </a:xfrm>
          </p:grpSpPr>
          <p:sp>
            <p:nvSpPr>
              <p:cNvPr id="33" name="Freeform 33"/>
              <p:cNvSpPr/>
              <p:nvPr/>
            </p:nvSpPr>
            <p:spPr>
              <a:xfrm>
                <a:off x="0" y="0"/>
                <a:ext cx="1263095" cy="250172"/>
              </a:xfrm>
              <a:custGeom>
                <a:avLst/>
                <a:gdLst/>
                <a:ahLst/>
                <a:cxnLst/>
                <a:rect l="l" t="t" r="r" b="b"/>
                <a:pathLst>
                  <a:path w="1263095" h="250172">
                    <a:moveTo>
                      <a:pt x="84569" y="0"/>
                    </a:moveTo>
                    <a:lnTo>
                      <a:pt x="1178526" y="0"/>
                    </a:lnTo>
                    <a:cubicBezTo>
                      <a:pt x="1200955" y="0"/>
                      <a:pt x="1222465" y="8910"/>
                      <a:pt x="1238325" y="24770"/>
                    </a:cubicBezTo>
                    <a:cubicBezTo>
                      <a:pt x="1254185" y="40629"/>
                      <a:pt x="1263095" y="62140"/>
                      <a:pt x="1263095" y="84569"/>
                    </a:cubicBezTo>
                    <a:lnTo>
                      <a:pt x="1263095" y="165603"/>
                    </a:lnTo>
                    <a:cubicBezTo>
                      <a:pt x="1263095" y="188032"/>
                      <a:pt x="1254185" y="209542"/>
                      <a:pt x="1238325" y="225402"/>
                    </a:cubicBezTo>
                    <a:cubicBezTo>
                      <a:pt x="1222465" y="241262"/>
                      <a:pt x="1200955" y="250172"/>
                      <a:pt x="1178526" y="250172"/>
                    </a:cubicBezTo>
                    <a:lnTo>
                      <a:pt x="84569" y="250172"/>
                    </a:lnTo>
                    <a:cubicBezTo>
                      <a:pt x="62140" y="250172"/>
                      <a:pt x="40629" y="241262"/>
                      <a:pt x="24770" y="225402"/>
                    </a:cubicBezTo>
                    <a:cubicBezTo>
                      <a:pt x="8910" y="209542"/>
                      <a:pt x="0" y="188032"/>
                      <a:pt x="0" y="165603"/>
                    </a:cubicBezTo>
                    <a:lnTo>
                      <a:pt x="0" y="84569"/>
                    </a:lnTo>
                    <a:cubicBezTo>
                      <a:pt x="0" y="62140"/>
                      <a:pt x="8910" y="40629"/>
                      <a:pt x="24770" y="24770"/>
                    </a:cubicBezTo>
                    <a:cubicBezTo>
                      <a:pt x="40629" y="8910"/>
                      <a:pt x="62140" y="0"/>
                      <a:pt x="84569" y="0"/>
                    </a:cubicBezTo>
                    <a:close/>
                  </a:path>
                </a:pathLst>
              </a:custGeom>
              <a:solidFill>
                <a:srgbClr val="151F6D">
                  <a:alpha val="64706"/>
                </a:srgbClr>
              </a:solidFill>
            </p:spPr>
            <p:txBody>
              <a:bodyPr/>
              <a:lstStyle/>
              <a:p>
                <a:endParaRPr lang="en-GB"/>
              </a:p>
            </p:txBody>
          </p:sp>
          <p:sp>
            <p:nvSpPr>
              <p:cNvPr id="34" name="TextBox 34"/>
              <p:cNvSpPr txBox="1"/>
              <p:nvPr/>
            </p:nvSpPr>
            <p:spPr>
              <a:xfrm>
                <a:off x="0" y="28575"/>
                <a:ext cx="1263095" cy="221597"/>
              </a:xfrm>
              <a:prstGeom prst="rect">
                <a:avLst/>
              </a:prstGeom>
            </p:spPr>
            <p:txBody>
              <a:bodyPr lIns="32360" tIns="32360" rIns="32360" bIns="32360" rtlCol="0" anchor="ctr"/>
              <a:lstStyle/>
              <a:p>
                <a:pPr algn="ctr">
                  <a:lnSpc>
                    <a:spcPts val="1494"/>
                  </a:lnSpc>
                </a:pPr>
                <a:endParaRPr/>
              </a:p>
            </p:txBody>
          </p:sp>
        </p:grpSp>
        <p:sp>
          <p:nvSpPr>
            <p:cNvPr id="35" name="TextBox 35"/>
            <p:cNvSpPr txBox="1"/>
            <p:nvPr/>
          </p:nvSpPr>
          <p:spPr>
            <a:xfrm>
              <a:off x="632635" y="462164"/>
              <a:ext cx="5222623" cy="417831"/>
            </a:xfrm>
            <a:prstGeom prst="rect">
              <a:avLst/>
            </a:prstGeom>
          </p:spPr>
          <p:txBody>
            <a:bodyPr lIns="0" tIns="0" rIns="0" bIns="0" rtlCol="0" anchor="t">
              <a:spAutoFit/>
            </a:bodyPr>
            <a:lstStyle/>
            <a:p>
              <a:pPr algn="ctr">
                <a:lnSpc>
                  <a:spcPts val="2482"/>
                </a:lnSpc>
                <a:spcBef>
                  <a:spcPct val="0"/>
                </a:spcBef>
              </a:pPr>
              <a:r>
                <a:rPr lang="en-US" sz="2433" spc="-107">
                  <a:solidFill>
                    <a:srgbClr val="FFFFFF"/>
                  </a:solidFill>
                  <a:latin typeface="Open Sans 1"/>
                  <a:ea typeface="Open Sans 1"/>
                  <a:cs typeface="Open Sans 1"/>
                  <a:sym typeface="Open Sans 1"/>
                </a:rPr>
                <a:t>Settle Disagreements</a:t>
              </a:r>
            </a:p>
          </p:txBody>
        </p:sp>
      </p:grpSp>
      <p:grpSp>
        <p:nvGrpSpPr>
          <p:cNvPr id="36" name="Group 36"/>
          <p:cNvGrpSpPr/>
          <p:nvPr/>
        </p:nvGrpSpPr>
        <p:grpSpPr>
          <a:xfrm>
            <a:off x="6633866" y="5142637"/>
            <a:ext cx="4865919" cy="963756"/>
            <a:chOff x="0" y="0"/>
            <a:chExt cx="6487892" cy="1285008"/>
          </a:xfrm>
        </p:grpSpPr>
        <p:grpSp>
          <p:nvGrpSpPr>
            <p:cNvPr id="37" name="Group 37"/>
            <p:cNvGrpSpPr/>
            <p:nvPr/>
          </p:nvGrpSpPr>
          <p:grpSpPr>
            <a:xfrm>
              <a:off x="0" y="0"/>
              <a:ext cx="6487892" cy="1285008"/>
              <a:chOff x="0" y="0"/>
              <a:chExt cx="1263095" cy="250172"/>
            </a:xfrm>
          </p:grpSpPr>
          <p:sp>
            <p:nvSpPr>
              <p:cNvPr id="38" name="Freeform 38"/>
              <p:cNvSpPr/>
              <p:nvPr/>
            </p:nvSpPr>
            <p:spPr>
              <a:xfrm>
                <a:off x="0" y="0"/>
                <a:ext cx="1263095" cy="250172"/>
              </a:xfrm>
              <a:custGeom>
                <a:avLst/>
                <a:gdLst/>
                <a:ahLst/>
                <a:cxnLst/>
                <a:rect l="l" t="t" r="r" b="b"/>
                <a:pathLst>
                  <a:path w="1263095" h="250172">
                    <a:moveTo>
                      <a:pt x="84569" y="0"/>
                    </a:moveTo>
                    <a:lnTo>
                      <a:pt x="1178526" y="0"/>
                    </a:lnTo>
                    <a:cubicBezTo>
                      <a:pt x="1200955" y="0"/>
                      <a:pt x="1222465" y="8910"/>
                      <a:pt x="1238325" y="24770"/>
                    </a:cubicBezTo>
                    <a:cubicBezTo>
                      <a:pt x="1254185" y="40629"/>
                      <a:pt x="1263095" y="62140"/>
                      <a:pt x="1263095" y="84569"/>
                    </a:cubicBezTo>
                    <a:lnTo>
                      <a:pt x="1263095" y="165603"/>
                    </a:lnTo>
                    <a:cubicBezTo>
                      <a:pt x="1263095" y="188032"/>
                      <a:pt x="1254185" y="209542"/>
                      <a:pt x="1238325" y="225402"/>
                    </a:cubicBezTo>
                    <a:cubicBezTo>
                      <a:pt x="1222465" y="241262"/>
                      <a:pt x="1200955" y="250172"/>
                      <a:pt x="1178526" y="250172"/>
                    </a:cubicBezTo>
                    <a:lnTo>
                      <a:pt x="84569" y="250172"/>
                    </a:lnTo>
                    <a:cubicBezTo>
                      <a:pt x="62140" y="250172"/>
                      <a:pt x="40629" y="241262"/>
                      <a:pt x="24770" y="225402"/>
                    </a:cubicBezTo>
                    <a:cubicBezTo>
                      <a:pt x="8910" y="209542"/>
                      <a:pt x="0" y="188032"/>
                      <a:pt x="0" y="165603"/>
                    </a:cubicBezTo>
                    <a:lnTo>
                      <a:pt x="0" y="84569"/>
                    </a:lnTo>
                    <a:cubicBezTo>
                      <a:pt x="0" y="62140"/>
                      <a:pt x="8910" y="40629"/>
                      <a:pt x="24770" y="24770"/>
                    </a:cubicBezTo>
                    <a:cubicBezTo>
                      <a:pt x="40629" y="8910"/>
                      <a:pt x="62140" y="0"/>
                      <a:pt x="84569" y="0"/>
                    </a:cubicBezTo>
                    <a:close/>
                  </a:path>
                </a:pathLst>
              </a:custGeom>
              <a:solidFill>
                <a:srgbClr val="151F6D">
                  <a:alpha val="64706"/>
                </a:srgbClr>
              </a:solidFill>
            </p:spPr>
            <p:txBody>
              <a:bodyPr/>
              <a:lstStyle/>
              <a:p>
                <a:endParaRPr lang="en-GB"/>
              </a:p>
            </p:txBody>
          </p:sp>
          <p:sp>
            <p:nvSpPr>
              <p:cNvPr id="39" name="TextBox 39"/>
              <p:cNvSpPr txBox="1"/>
              <p:nvPr/>
            </p:nvSpPr>
            <p:spPr>
              <a:xfrm>
                <a:off x="0" y="28575"/>
                <a:ext cx="1263095" cy="221597"/>
              </a:xfrm>
              <a:prstGeom prst="rect">
                <a:avLst/>
              </a:prstGeom>
            </p:spPr>
            <p:txBody>
              <a:bodyPr lIns="32360" tIns="32360" rIns="32360" bIns="32360" rtlCol="0" anchor="ctr"/>
              <a:lstStyle/>
              <a:p>
                <a:pPr algn="ctr">
                  <a:lnSpc>
                    <a:spcPts val="1494"/>
                  </a:lnSpc>
                </a:pPr>
                <a:endParaRPr/>
              </a:p>
            </p:txBody>
          </p:sp>
        </p:grpSp>
        <p:sp>
          <p:nvSpPr>
            <p:cNvPr id="40" name="TextBox 40"/>
            <p:cNvSpPr txBox="1"/>
            <p:nvPr/>
          </p:nvSpPr>
          <p:spPr>
            <a:xfrm>
              <a:off x="683853" y="261761"/>
              <a:ext cx="5120185" cy="818637"/>
            </a:xfrm>
            <a:prstGeom prst="rect">
              <a:avLst/>
            </a:prstGeom>
          </p:spPr>
          <p:txBody>
            <a:bodyPr lIns="0" tIns="0" rIns="0" bIns="0" rtlCol="0" anchor="t">
              <a:spAutoFit/>
            </a:bodyPr>
            <a:lstStyle/>
            <a:p>
              <a:pPr algn="ctr">
                <a:lnSpc>
                  <a:spcPts val="2482"/>
                </a:lnSpc>
                <a:spcBef>
                  <a:spcPct val="0"/>
                </a:spcBef>
              </a:pPr>
              <a:r>
                <a:rPr lang="en-US" sz="2433" spc="-107">
                  <a:solidFill>
                    <a:srgbClr val="FFFFFF"/>
                  </a:solidFill>
                  <a:latin typeface="Open Sans 1"/>
                  <a:ea typeface="Open Sans 1"/>
                  <a:cs typeface="Open Sans 1"/>
                  <a:sym typeface="Open Sans 1"/>
                </a:rPr>
                <a:t>D</a:t>
              </a:r>
              <a:r>
                <a:rPr lang="en-US" sz="2433" b="1" spc="-107">
                  <a:solidFill>
                    <a:srgbClr val="FFFFFF"/>
                  </a:solidFill>
                  <a:latin typeface="Open Sans 1"/>
                  <a:ea typeface="Open Sans 1"/>
                  <a:cs typeface="Open Sans 1"/>
                  <a:sym typeface="Open Sans 1"/>
                </a:rPr>
                <a:t>eal with people in</a:t>
              </a:r>
            </a:p>
            <a:p>
              <a:pPr algn="ctr">
                <a:lnSpc>
                  <a:spcPts val="2482"/>
                </a:lnSpc>
                <a:spcBef>
                  <a:spcPct val="0"/>
                </a:spcBef>
              </a:pPr>
              <a:r>
                <a:rPr lang="en-US" sz="2433" b="1" spc="-107">
                  <a:solidFill>
                    <a:srgbClr val="FFFFFF"/>
                  </a:solidFill>
                  <a:latin typeface="Open Sans 1"/>
                  <a:ea typeface="Open Sans 1"/>
                  <a:cs typeface="Open Sans 1"/>
                  <a:sym typeface="Open Sans 1"/>
                </a:rPr>
                <a:t>power and authority</a:t>
              </a:r>
            </a:p>
          </p:txBody>
        </p:sp>
      </p:grpSp>
      <p:grpSp>
        <p:nvGrpSpPr>
          <p:cNvPr id="42" name="Group 42"/>
          <p:cNvGrpSpPr/>
          <p:nvPr/>
        </p:nvGrpSpPr>
        <p:grpSpPr>
          <a:xfrm>
            <a:off x="6633866" y="4157444"/>
            <a:ext cx="4865919" cy="963756"/>
            <a:chOff x="0" y="0"/>
            <a:chExt cx="1263095" cy="250172"/>
          </a:xfrm>
        </p:grpSpPr>
        <p:sp>
          <p:nvSpPr>
            <p:cNvPr id="43" name="Freeform 43"/>
            <p:cNvSpPr/>
            <p:nvPr/>
          </p:nvSpPr>
          <p:spPr>
            <a:xfrm>
              <a:off x="0" y="0"/>
              <a:ext cx="1263095" cy="250172"/>
            </a:xfrm>
            <a:custGeom>
              <a:avLst/>
              <a:gdLst/>
              <a:ahLst/>
              <a:cxnLst/>
              <a:rect l="l" t="t" r="r" b="b"/>
              <a:pathLst>
                <a:path w="1263095" h="250172">
                  <a:moveTo>
                    <a:pt x="84569" y="0"/>
                  </a:moveTo>
                  <a:lnTo>
                    <a:pt x="1178526" y="0"/>
                  </a:lnTo>
                  <a:cubicBezTo>
                    <a:pt x="1200955" y="0"/>
                    <a:pt x="1222465" y="8910"/>
                    <a:pt x="1238325" y="24770"/>
                  </a:cubicBezTo>
                  <a:cubicBezTo>
                    <a:pt x="1254185" y="40629"/>
                    <a:pt x="1263095" y="62140"/>
                    <a:pt x="1263095" y="84569"/>
                  </a:cubicBezTo>
                  <a:lnTo>
                    <a:pt x="1263095" y="165603"/>
                  </a:lnTo>
                  <a:cubicBezTo>
                    <a:pt x="1263095" y="188032"/>
                    <a:pt x="1254185" y="209542"/>
                    <a:pt x="1238325" y="225402"/>
                  </a:cubicBezTo>
                  <a:cubicBezTo>
                    <a:pt x="1222465" y="241262"/>
                    <a:pt x="1200955" y="250172"/>
                    <a:pt x="1178526" y="250172"/>
                  </a:cubicBezTo>
                  <a:lnTo>
                    <a:pt x="84569" y="250172"/>
                  </a:lnTo>
                  <a:cubicBezTo>
                    <a:pt x="62140" y="250172"/>
                    <a:pt x="40629" y="241262"/>
                    <a:pt x="24770" y="225402"/>
                  </a:cubicBezTo>
                  <a:cubicBezTo>
                    <a:pt x="8910" y="209542"/>
                    <a:pt x="0" y="188032"/>
                    <a:pt x="0" y="165603"/>
                  </a:cubicBezTo>
                  <a:lnTo>
                    <a:pt x="0" y="84569"/>
                  </a:lnTo>
                  <a:cubicBezTo>
                    <a:pt x="0" y="62140"/>
                    <a:pt x="8910" y="40629"/>
                    <a:pt x="24770" y="24770"/>
                  </a:cubicBezTo>
                  <a:cubicBezTo>
                    <a:pt x="40629" y="8910"/>
                    <a:pt x="62140" y="0"/>
                    <a:pt x="84569" y="0"/>
                  </a:cubicBezTo>
                  <a:close/>
                </a:path>
              </a:pathLst>
            </a:custGeom>
            <a:solidFill>
              <a:srgbClr val="151F6D">
                <a:alpha val="64706"/>
              </a:srgbClr>
            </a:solidFill>
          </p:spPr>
          <p:txBody>
            <a:bodyPr/>
            <a:lstStyle/>
            <a:p>
              <a:endParaRPr lang="en-GB"/>
            </a:p>
          </p:txBody>
        </p:sp>
        <p:sp>
          <p:nvSpPr>
            <p:cNvPr id="44" name="TextBox 44"/>
            <p:cNvSpPr txBox="1"/>
            <p:nvPr/>
          </p:nvSpPr>
          <p:spPr>
            <a:xfrm>
              <a:off x="0" y="28575"/>
              <a:ext cx="1263095" cy="221597"/>
            </a:xfrm>
            <a:prstGeom prst="rect">
              <a:avLst/>
            </a:prstGeom>
          </p:spPr>
          <p:txBody>
            <a:bodyPr lIns="32360" tIns="32360" rIns="32360" bIns="32360" rtlCol="0" anchor="ctr"/>
            <a:lstStyle/>
            <a:p>
              <a:pPr algn="ctr">
                <a:lnSpc>
                  <a:spcPts val="1494"/>
                </a:lnSpc>
              </a:pPr>
              <a:endParaRPr/>
            </a:p>
          </p:txBody>
        </p:sp>
      </p:grpSp>
      <p:grpSp>
        <p:nvGrpSpPr>
          <p:cNvPr id="46" name="Group 46"/>
          <p:cNvGrpSpPr/>
          <p:nvPr/>
        </p:nvGrpSpPr>
        <p:grpSpPr>
          <a:xfrm>
            <a:off x="11771588" y="6124591"/>
            <a:ext cx="4865919" cy="963756"/>
            <a:chOff x="0" y="0"/>
            <a:chExt cx="6487892" cy="1285008"/>
          </a:xfrm>
        </p:grpSpPr>
        <p:grpSp>
          <p:nvGrpSpPr>
            <p:cNvPr id="47" name="Group 47"/>
            <p:cNvGrpSpPr/>
            <p:nvPr/>
          </p:nvGrpSpPr>
          <p:grpSpPr>
            <a:xfrm>
              <a:off x="0" y="0"/>
              <a:ext cx="6487892" cy="1285008"/>
              <a:chOff x="0" y="0"/>
              <a:chExt cx="1263095" cy="250172"/>
            </a:xfrm>
          </p:grpSpPr>
          <p:sp>
            <p:nvSpPr>
              <p:cNvPr id="48" name="Freeform 48"/>
              <p:cNvSpPr/>
              <p:nvPr/>
            </p:nvSpPr>
            <p:spPr>
              <a:xfrm>
                <a:off x="0" y="0"/>
                <a:ext cx="1263095" cy="250172"/>
              </a:xfrm>
              <a:custGeom>
                <a:avLst/>
                <a:gdLst/>
                <a:ahLst/>
                <a:cxnLst/>
                <a:rect l="l" t="t" r="r" b="b"/>
                <a:pathLst>
                  <a:path w="1263095" h="250172">
                    <a:moveTo>
                      <a:pt x="84569" y="0"/>
                    </a:moveTo>
                    <a:lnTo>
                      <a:pt x="1178526" y="0"/>
                    </a:lnTo>
                    <a:cubicBezTo>
                      <a:pt x="1200955" y="0"/>
                      <a:pt x="1222465" y="8910"/>
                      <a:pt x="1238325" y="24770"/>
                    </a:cubicBezTo>
                    <a:cubicBezTo>
                      <a:pt x="1254185" y="40629"/>
                      <a:pt x="1263095" y="62140"/>
                      <a:pt x="1263095" y="84569"/>
                    </a:cubicBezTo>
                    <a:lnTo>
                      <a:pt x="1263095" y="165603"/>
                    </a:lnTo>
                    <a:cubicBezTo>
                      <a:pt x="1263095" y="188032"/>
                      <a:pt x="1254185" y="209542"/>
                      <a:pt x="1238325" y="225402"/>
                    </a:cubicBezTo>
                    <a:cubicBezTo>
                      <a:pt x="1222465" y="241262"/>
                      <a:pt x="1200955" y="250172"/>
                      <a:pt x="1178526" y="250172"/>
                    </a:cubicBezTo>
                    <a:lnTo>
                      <a:pt x="84569" y="250172"/>
                    </a:lnTo>
                    <a:cubicBezTo>
                      <a:pt x="62140" y="250172"/>
                      <a:pt x="40629" y="241262"/>
                      <a:pt x="24770" y="225402"/>
                    </a:cubicBezTo>
                    <a:cubicBezTo>
                      <a:pt x="8910" y="209542"/>
                      <a:pt x="0" y="188032"/>
                      <a:pt x="0" y="165603"/>
                    </a:cubicBezTo>
                    <a:lnTo>
                      <a:pt x="0" y="84569"/>
                    </a:lnTo>
                    <a:cubicBezTo>
                      <a:pt x="0" y="62140"/>
                      <a:pt x="8910" y="40629"/>
                      <a:pt x="24770" y="24770"/>
                    </a:cubicBezTo>
                    <a:cubicBezTo>
                      <a:pt x="40629" y="8910"/>
                      <a:pt x="62140" y="0"/>
                      <a:pt x="84569" y="0"/>
                    </a:cubicBezTo>
                    <a:close/>
                  </a:path>
                </a:pathLst>
              </a:custGeom>
              <a:solidFill>
                <a:srgbClr val="F68D2E">
                  <a:alpha val="64706"/>
                </a:srgbClr>
              </a:solidFill>
            </p:spPr>
            <p:txBody>
              <a:bodyPr/>
              <a:lstStyle/>
              <a:p>
                <a:endParaRPr lang="en-GB"/>
              </a:p>
            </p:txBody>
          </p:sp>
          <p:sp>
            <p:nvSpPr>
              <p:cNvPr id="49" name="TextBox 49"/>
              <p:cNvSpPr txBox="1"/>
              <p:nvPr/>
            </p:nvSpPr>
            <p:spPr>
              <a:xfrm>
                <a:off x="0" y="28575"/>
                <a:ext cx="1263095" cy="221597"/>
              </a:xfrm>
              <a:prstGeom prst="rect">
                <a:avLst/>
              </a:prstGeom>
            </p:spPr>
            <p:txBody>
              <a:bodyPr lIns="32360" tIns="32360" rIns="32360" bIns="32360" rtlCol="0" anchor="ctr"/>
              <a:lstStyle/>
              <a:p>
                <a:pPr algn="ctr">
                  <a:lnSpc>
                    <a:spcPts val="1494"/>
                  </a:lnSpc>
                </a:pPr>
                <a:endParaRPr/>
              </a:p>
            </p:txBody>
          </p:sp>
        </p:grpSp>
        <p:sp>
          <p:nvSpPr>
            <p:cNvPr id="50" name="TextBox 50"/>
            <p:cNvSpPr txBox="1"/>
            <p:nvPr/>
          </p:nvSpPr>
          <p:spPr>
            <a:xfrm>
              <a:off x="840432" y="261761"/>
              <a:ext cx="4807028" cy="818637"/>
            </a:xfrm>
            <a:prstGeom prst="rect">
              <a:avLst/>
            </a:prstGeom>
          </p:spPr>
          <p:txBody>
            <a:bodyPr lIns="0" tIns="0" rIns="0" bIns="0" rtlCol="0" anchor="t">
              <a:spAutoFit/>
            </a:bodyPr>
            <a:lstStyle/>
            <a:p>
              <a:pPr algn="ctr">
                <a:lnSpc>
                  <a:spcPts val="2482"/>
                </a:lnSpc>
                <a:spcBef>
                  <a:spcPct val="0"/>
                </a:spcBef>
              </a:pPr>
              <a:r>
                <a:rPr lang="en-US" sz="2433" spc="-107">
                  <a:solidFill>
                    <a:srgbClr val="000000"/>
                  </a:solidFill>
                  <a:latin typeface="Open Sans 1"/>
                  <a:ea typeface="Open Sans 1"/>
                  <a:cs typeface="Open Sans 1"/>
                  <a:sym typeface="Open Sans 1"/>
                </a:rPr>
                <a:t>Agr</a:t>
              </a:r>
              <a:r>
                <a:rPr lang="en-US" sz="2433" b="1" spc="-107">
                  <a:solidFill>
                    <a:srgbClr val="000000"/>
                  </a:solidFill>
                  <a:latin typeface="Open Sans 1"/>
                  <a:ea typeface="Open Sans 1"/>
                  <a:cs typeface="Open Sans 1"/>
                  <a:sym typeface="Open Sans 1"/>
                </a:rPr>
                <a:t>ee your responsibilities</a:t>
              </a:r>
            </a:p>
            <a:p>
              <a:pPr algn="ctr">
                <a:lnSpc>
                  <a:spcPts val="2482"/>
                </a:lnSpc>
                <a:spcBef>
                  <a:spcPct val="0"/>
                </a:spcBef>
              </a:pPr>
              <a:r>
                <a:rPr lang="en-US" sz="2433" b="1" spc="-107">
                  <a:solidFill>
                    <a:srgbClr val="000000"/>
                  </a:solidFill>
                  <a:latin typeface="Open Sans 1"/>
                  <a:ea typeface="Open Sans 1"/>
                  <a:cs typeface="Open Sans 1"/>
                  <a:sym typeface="Open Sans 1"/>
                </a:rPr>
                <a:t>and see them through</a:t>
              </a:r>
            </a:p>
          </p:txBody>
        </p:sp>
      </p:grpSp>
      <p:grpSp>
        <p:nvGrpSpPr>
          <p:cNvPr id="51" name="Group 51"/>
          <p:cNvGrpSpPr/>
          <p:nvPr/>
        </p:nvGrpSpPr>
        <p:grpSpPr>
          <a:xfrm>
            <a:off x="11771588" y="7113024"/>
            <a:ext cx="4865919" cy="963756"/>
            <a:chOff x="0" y="0"/>
            <a:chExt cx="6487892" cy="1285008"/>
          </a:xfrm>
        </p:grpSpPr>
        <p:grpSp>
          <p:nvGrpSpPr>
            <p:cNvPr id="52" name="Group 52"/>
            <p:cNvGrpSpPr/>
            <p:nvPr/>
          </p:nvGrpSpPr>
          <p:grpSpPr>
            <a:xfrm>
              <a:off x="0" y="0"/>
              <a:ext cx="6487892" cy="1285008"/>
              <a:chOff x="0" y="0"/>
              <a:chExt cx="1263095" cy="250172"/>
            </a:xfrm>
          </p:grpSpPr>
          <p:sp>
            <p:nvSpPr>
              <p:cNvPr id="53" name="Freeform 53"/>
              <p:cNvSpPr/>
              <p:nvPr/>
            </p:nvSpPr>
            <p:spPr>
              <a:xfrm>
                <a:off x="0" y="0"/>
                <a:ext cx="1263095" cy="250172"/>
              </a:xfrm>
              <a:custGeom>
                <a:avLst/>
                <a:gdLst/>
                <a:ahLst/>
                <a:cxnLst/>
                <a:rect l="l" t="t" r="r" b="b"/>
                <a:pathLst>
                  <a:path w="1263095" h="250172">
                    <a:moveTo>
                      <a:pt x="84569" y="0"/>
                    </a:moveTo>
                    <a:lnTo>
                      <a:pt x="1178526" y="0"/>
                    </a:lnTo>
                    <a:cubicBezTo>
                      <a:pt x="1200955" y="0"/>
                      <a:pt x="1222465" y="8910"/>
                      <a:pt x="1238325" y="24770"/>
                    </a:cubicBezTo>
                    <a:cubicBezTo>
                      <a:pt x="1254185" y="40629"/>
                      <a:pt x="1263095" y="62140"/>
                      <a:pt x="1263095" y="84569"/>
                    </a:cubicBezTo>
                    <a:lnTo>
                      <a:pt x="1263095" y="165603"/>
                    </a:lnTo>
                    <a:cubicBezTo>
                      <a:pt x="1263095" y="188032"/>
                      <a:pt x="1254185" y="209542"/>
                      <a:pt x="1238325" y="225402"/>
                    </a:cubicBezTo>
                    <a:cubicBezTo>
                      <a:pt x="1222465" y="241262"/>
                      <a:pt x="1200955" y="250172"/>
                      <a:pt x="1178526" y="250172"/>
                    </a:cubicBezTo>
                    <a:lnTo>
                      <a:pt x="84569" y="250172"/>
                    </a:lnTo>
                    <a:cubicBezTo>
                      <a:pt x="62140" y="250172"/>
                      <a:pt x="40629" y="241262"/>
                      <a:pt x="24770" y="225402"/>
                    </a:cubicBezTo>
                    <a:cubicBezTo>
                      <a:pt x="8910" y="209542"/>
                      <a:pt x="0" y="188032"/>
                      <a:pt x="0" y="165603"/>
                    </a:cubicBezTo>
                    <a:lnTo>
                      <a:pt x="0" y="84569"/>
                    </a:lnTo>
                    <a:cubicBezTo>
                      <a:pt x="0" y="62140"/>
                      <a:pt x="8910" y="40629"/>
                      <a:pt x="24770" y="24770"/>
                    </a:cubicBezTo>
                    <a:cubicBezTo>
                      <a:pt x="40629" y="8910"/>
                      <a:pt x="62140" y="0"/>
                      <a:pt x="84569" y="0"/>
                    </a:cubicBezTo>
                    <a:close/>
                  </a:path>
                </a:pathLst>
              </a:custGeom>
              <a:solidFill>
                <a:srgbClr val="F68D2E">
                  <a:alpha val="64706"/>
                </a:srgbClr>
              </a:solidFill>
            </p:spPr>
            <p:txBody>
              <a:bodyPr/>
              <a:lstStyle/>
              <a:p>
                <a:endParaRPr lang="en-GB"/>
              </a:p>
            </p:txBody>
          </p:sp>
          <p:sp>
            <p:nvSpPr>
              <p:cNvPr id="54" name="TextBox 54"/>
              <p:cNvSpPr txBox="1"/>
              <p:nvPr/>
            </p:nvSpPr>
            <p:spPr>
              <a:xfrm>
                <a:off x="0" y="28575"/>
                <a:ext cx="1263095" cy="221597"/>
              </a:xfrm>
              <a:prstGeom prst="rect">
                <a:avLst/>
              </a:prstGeom>
            </p:spPr>
            <p:txBody>
              <a:bodyPr lIns="32360" tIns="32360" rIns="32360" bIns="32360" rtlCol="0" anchor="ctr"/>
              <a:lstStyle/>
              <a:p>
                <a:pPr algn="ctr">
                  <a:lnSpc>
                    <a:spcPts val="1494"/>
                  </a:lnSpc>
                </a:pPr>
                <a:endParaRPr/>
              </a:p>
            </p:txBody>
          </p:sp>
        </p:grpSp>
        <p:sp>
          <p:nvSpPr>
            <p:cNvPr id="55" name="TextBox 55"/>
            <p:cNvSpPr txBox="1"/>
            <p:nvPr/>
          </p:nvSpPr>
          <p:spPr>
            <a:xfrm>
              <a:off x="1848708" y="462164"/>
              <a:ext cx="2790476" cy="417831"/>
            </a:xfrm>
            <a:prstGeom prst="rect">
              <a:avLst/>
            </a:prstGeom>
          </p:spPr>
          <p:txBody>
            <a:bodyPr lIns="0" tIns="0" rIns="0" bIns="0" rtlCol="0" anchor="t">
              <a:spAutoFit/>
            </a:bodyPr>
            <a:lstStyle/>
            <a:p>
              <a:pPr algn="ctr">
                <a:lnSpc>
                  <a:spcPts val="2482"/>
                </a:lnSpc>
                <a:spcBef>
                  <a:spcPct val="0"/>
                </a:spcBef>
              </a:pPr>
              <a:r>
                <a:rPr lang="en-US" sz="2433" b="1" spc="-107">
                  <a:solidFill>
                    <a:srgbClr val="000000"/>
                  </a:solidFill>
                  <a:latin typeface="Open Sans 1"/>
                  <a:ea typeface="Open Sans 1"/>
                  <a:cs typeface="Open Sans 1"/>
                  <a:sym typeface="Open Sans 1"/>
                </a:rPr>
                <a:t>Solve Problems</a:t>
              </a:r>
            </a:p>
          </p:txBody>
        </p:sp>
      </p:grpSp>
      <p:grpSp>
        <p:nvGrpSpPr>
          <p:cNvPr id="57" name="Group 57"/>
          <p:cNvGrpSpPr/>
          <p:nvPr/>
        </p:nvGrpSpPr>
        <p:grpSpPr>
          <a:xfrm>
            <a:off x="11771588" y="4147726"/>
            <a:ext cx="4865919" cy="963756"/>
            <a:chOff x="0" y="0"/>
            <a:chExt cx="1263095" cy="250172"/>
          </a:xfrm>
        </p:grpSpPr>
        <p:sp>
          <p:nvSpPr>
            <p:cNvPr id="58" name="Freeform 58"/>
            <p:cNvSpPr/>
            <p:nvPr/>
          </p:nvSpPr>
          <p:spPr>
            <a:xfrm>
              <a:off x="0" y="0"/>
              <a:ext cx="1263095" cy="250172"/>
            </a:xfrm>
            <a:custGeom>
              <a:avLst/>
              <a:gdLst/>
              <a:ahLst/>
              <a:cxnLst/>
              <a:rect l="l" t="t" r="r" b="b"/>
              <a:pathLst>
                <a:path w="1263095" h="250172">
                  <a:moveTo>
                    <a:pt x="84569" y="0"/>
                  </a:moveTo>
                  <a:lnTo>
                    <a:pt x="1178526" y="0"/>
                  </a:lnTo>
                  <a:cubicBezTo>
                    <a:pt x="1200955" y="0"/>
                    <a:pt x="1222465" y="8910"/>
                    <a:pt x="1238325" y="24770"/>
                  </a:cubicBezTo>
                  <a:cubicBezTo>
                    <a:pt x="1254185" y="40629"/>
                    <a:pt x="1263095" y="62140"/>
                    <a:pt x="1263095" y="84569"/>
                  </a:cubicBezTo>
                  <a:lnTo>
                    <a:pt x="1263095" y="165603"/>
                  </a:lnTo>
                  <a:cubicBezTo>
                    <a:pt x="1263095" y="188032"/>
                    <a:pt x="1254185" y="209542"/>
                    <a:pt x="1238325" y="225402"/>
                  </a:cubicBezTo>
                  <a:cubicBezTo>
                    <a:pt x="1222465" y="241262"/>
                    <a:pt x="1200955" y="250172"/>
                    <a:pt x="1178526" y="250172"/>
                  </a:cubicBezTo>
                  <a:lnTo>
                    <a:pt x="84569" y="250172"/>
                  </a:lnTo>
                  <a:cubicBezTo>
                    <a:pt x="62140" y="250172"/>
                    <a:pt x="40629" y="241262"/>
                    <a:pt x="24770" y="225402"/>
                  </a:cubicBezTo>
                  <a:cubicBezTo>
                    <a:pt x="8910" y="209542"/>
                    <a:pt x="0" y="188032"/>
                    <a:pt x="0" y="165603"/>
                  </a:cubicBezTo>
                  <a:lnTo>
                    <a:pt x="0" y="84569"/>
                  </a:lnTo>
                  <a:cubicBezTo>
                    <a:pt x="0" y="62140"/>
                    <a:pt x="8910" y="40629"/>
                    <a:pt x="24770" y="24770"/>
                  </a:cubicBezTo>
                  <a:cubicBezTo>
                    <a:pt x="40629" y="8910"/>
                    <a:pt x="62140" y="0"/>
                    <a:pt x="84569" y="0"/>
                  </a:cubicBezTo>
                  <a:close/>
                </a:path>
              </a:pathLst>
            </a:custGeom>
            <a:solidFill>
              <a:srgbClr val="F68D2E">
                <a:alpha val="64706"/>
              </a:srgbClr>
            </a:solidFill>
          </p:spPr>
          <p:txBody>
            <a:bodyPr/>
            <a:lstStyle/>
            <a:p>
              <a:endParaRPr lang="en-GB"/>
            </a:p>
          </p:txBody>
        </p:sp>
        <p:sp>
          <p:nvSpPr>
            <p:cNvPr id="59" name="TextBox 59"/>
            <p:cNvSpPr txBox="1"/>
            <p:nvPr/>
          </p:nvSpPr>
          <p:spPr>
            <a:xfrm>
              <a:off x="0" y="28575"/>
              <a:ext cx="1263095" cy="221597"/>
            </a:xfrm>
            <a:prstGeom prst="rect">
              <a:avLst/>
            </a:prstGeom>
          </p:spPr>
          <p:txBody>
            <a:bodyPr lIns="32360" tIns="32360" rIns="32360" bIns="32360" rtlCol="0" anchor="ctr"/>
            <a:lstStyle/>
            <a:p>
              <a:pPr algn="ctr">
                <a:lnSpc>
                  <a:spcPts val="1494"/>
                </a:lnSpc>
              </a:pPr>
              <a:endParaRPr/>
            </a:p>
          </p:txBody>
        </p:sp>
      </p:grpSp>
      <p:grpSp>
        <p:nvGrpSpPr>
          <p:cNvPr id="61" name="Group 61"/>
          <p:cNvGrpSpPr/>
          <p:nvPr/>
        </p:nvGrpSpPr>
        <p:grpSpPr>
          <a:xfrm>
            <a:off x="11771588" y="5136158"/>
            <a:ext cx="4865919" cy="963756"/>
            <a:chOff x="0" y="0"/>
            <a:chExt cx="6487892" cy="1285008"/>
          </a:xfrm>
        </p:grpSpPr>
        <p:grpSp>
          <p:nvGrpSpPr>
            <p:cNvPr id="62" name="Group 62"/>
            <p:cNvGrpSpPr/>
            <p:nvPr/>
          </p:nvGrpSpPr>
          <p:grpSpPr>
            <a:xfrm>
              <a:off x="0" y="0"/>
              <a:ext cx="6487892" cy="1285008"/>
              <a:chOff x="0" y="0"/>
              <a:chExt cx="1263095" cy="250172"/>
            </a:xfrm>
          </p:grpSpPr>
          <p:sp>
            <p:nvSpPr>
              <p:cNvPr id="63" name="Freeform 63"/>
              <p:cNvSpPr/>
              <p:nvPr/>
            </p:nvSpPr>
            <p:spPr>
              <a:xfrm>
                <a:off x="0" y="0"/>
                <a:ext cx="1263095" cy="250172"/>
              </a:xfrm>
              <a:custGeom>
                <a:avLst/>
                <a:gdLst/>
                <a:ahLst/>
                <a:cxnLst/>
                <a:rect l="l" t="t" r="r" b="b"/>
                <a:pathLst>
                  <a:path w="1263095" h="250172">
                    <a:moveTo>
                      <a:pt x="84569" y="0"/>
                    </a:moveTo>
                    <a:lnTo>
                      <a:pt x="1178526" y="0"/>
                    </a:lnTo>
                    <a:cubicBezTo>
                      <a:pt x="1200955" y="0"/>
                      <a:pt x="1222465" y="8910"/>
                      <a:pt x="1238325" y="24770"/>
                    </a:cubicBezTo>
                    <a:cubicBezTo>
                      <a:pt x="1254185" y="40629"/>
                      <a:pt x="1263095" y="62140"/>
                      <a:pt x="1263095" y="84569"/>
                    </a:cubicBezTo>
                    <a:lnTo>
                      <a:pt x="1263095" y="165603"/>
                    </a:lnTo>
                    <a:cubicBezTo>
                      <a:pt x="1263095" y="188032"/>
                      <a:pt x="1254185" y="209542"/>
                      <a:pt x="1238325" y="225402"/>
                    </a:cubicBezTo>
                    <a:cubicBezTo>
                      <a:pt x="1222465" y="241262"/>
                      <a:pt x="1200955" y="250172"/>
                      <a:pt x="1178526" y="250172"/>
                    </a:cubicBezTo>
                    <a:lnTo>
                      <a:pt x="84569" y="250172"/>
                    </a:lnTo>
                    <a:cubicBezTo>
                      <a:pt x="62140" y="250172"/>
                      <a:pt x="40629" y="241262"/>
                      <a:pt x="24770" y="225402"/>
                    </a:cubicBezTo>
                    <a:cubicBezTo>
                      <a:pt x="8910" y="209542"/>
                      <a:pt x="0" y="188032"/>
                      <a:pt x="0" y="165603"/>
                    </a:cubicBezTo>
                    <a:lnTo>
                      <a:pt x="0" y="84569"/>
                    </a:lnTo>
                    <a:cubicBezTo>
                      <a:pt x="0" y="62140"/>
                      <a:pt x="8910" y="40629"/>
                      <a:pt x="24770" y="24770"/>
                    </a:cubicBezTo>
                    <a:cubicBezTo>
                      <a:pt x="40629" y="8910"/>
                      <a:pt x="62140" y="0"/>
                      <a:pt x="84569" y="0"/>
                    </a:cubicBezTo>
                    <a:close/>
                  </a:path>
                </a:pathLst>
              </a:custGeom>
              <a:solidFill>
                <a:srgbClr val="F68D2E">
                  <a:alpha val="64706"/>
                </a:srgbClr>
              </a:solidFill>
            </p:spPr>
            <p:txBody>
              <a:bodyPr/>
              <a:lstStyle/>
              <a:p>
                <a:endParaRPr lang="en-GB"/>
              </a:p>
            </p:txBody>
          </p:sp>
          <p:sp>
            <p:nvSpPr>
              <p:cNvPr id="64" name="TextBox 64"/>
              <p:cNvSpPr txBox="1"/>
              <p:nvPr/>
            </p:nvSpPr>
            <p:spPr>
              <a:xfrm>
                <a:off x="0" y="28575"/>
                <a:ext cx="1263095" cy="221597"/>
              </a:xfrm>
              <a:prstGeom prst="rect">
                <a:avLst/>
              </a:prstGeom>
            </p:spPr>
            <p:txBody>
              <a:bodyPr lIns="32360" tIns="32360" rIns="32360" bIns="32360" rtlCol="0" anchor="ctr"/>
              <a:lstStyle/>
              <a:p>
                <a:pPr algn="ctr">
                  <a:lnSpc>
                    <a:spcPts val="1494"/>
                  </a:lnSpc>
                </a:pPr>
                <a:endParaRPr/>
              </a:p>
            </p:txBody>
          </p:sp>
        </p:grpSp>
        <p:sp>
          <p:nvSpPr>
            <p:cNvPr id="65" name="TextBox 65"/>
            <p:cNvSpPr txBox="1"/>
            <p:nvPr/>
          </p:nvSpPr>
          <p:spPr>
            <a:xfrm>
              <a:off x="1184874" y="261761"/>
              <a:ext cx="4118144" cy="818637"/>
            </a:xfrm>
            <a:prstGeom prst="rect">
              <a:avLst/>
            </a:prstGeom>
          </p:spPr>
          <p:txBody>
            <a:bodyPr lIns="0" tIns="0" rIns="0" bIns="0" rtlCol="0" anchor="t">
              <a:spAutoFit/>
            </a:bodyPr>
            <a:lstStyle/>
            <a:p>
              <a:pPr algn="ctr">
                <a:lnSpc>
                  <a:spcPts val="2482"/>
                </a:lnSpc>
                <a:spcBef>
                  <a:spcPct val="0"/>
                </a:spcBef>
              </a:pPr>
              <a:r>
                <a:rPr lang="en-US" sz="2433" b="1" spc="-107">
                  <a:solidFill>
                    <a:srgbClr val="000000"/>
                  </a:solidFill>
                  <a:latin typeface="Open Sans 1"/>
                  <a:ea typeface="Open Sans 1"/>
                  <a:cs typeface="Open Sans 1"/>
                  <a:sym typeface="Open Sans 1"/>
                </a:rPr>
                <a:t>Search for information</a:t>
              </a:r>
            </a:p>
            <a:p>
              <a:pPr algn="ctr">
                <a:lnSpc>
                  <a:spcPts val="2482"/>
                </a:lnSpc>
                <a:spcBef>
                  <a:spcPct val="0"/>
                </a:spcBef>
              </a:pPr>
              <a:r>
                <a:rPr lang="en-US" sz="2433" b="1" spc="-107">
                  <a:solidFill>
                    <a:srgbClr val="000000"/>
                  </a:solidFill>
                  <a:latin typeface="Open Sans 1"/>
                  <a:ea typeface="Open Sans 1"/>
                  <a:cs typeface="Open Sans 1"/>
                  <a:sym typeface="Open Sans 1"/>
                </a:rPr>
                <a:t>and get advice</a:t>
              </a:r>
            </a:p>
          </p:txBody>
        </p:sp>
      </p:grpSp>
      <p:grpSp>
        <p:nvGrpSpPr>
          <p:cNvPr id="67" name="Group 67"/>
          <p:cNvGrpSpPr/>
          <p:nvPr/>
        </p:nvGrpSpPr>
        <p:grpSpPr>
          <a:xfrm>
            <a:off x="6633866" y="6127831"/>
            <a:ext cx="4865919" cy="963756"/>
            <a:chOff x="0" y="0"/>
            <a:chExt cx="1263095" cy="250172"/>
          </a:xfrm>
        </p:grpSpPr>
        <p:sp>
          <p:nvSpPr>
            <p:cNvPr id="68" name="Freeform 68"/>
            <p:cNvSpPr/>
            <p:nvPr/>
          </p:nvSpPr>
          <p:spPr>
            <a:xfrm>
              <a:off x="0" y="0"/>
              <a:ext cx="1263095" cy="250172"/>
            </a:xfrm>
            <a:custGeom>
              <a:avLst/>
              <a:gdLst/>
              <a:ahLst/>
              <a:cxnLst/>
              <a:rect l="l" t="t" r="r" b="b"/>
              <a:pathLst>
                <a:path w="1263095" h="250172">
                  <a:moveTo>
                    <a:pt x="84569" y="0"/>
                  </a:moveTo>
                  <a:lnTo>
                    <a:pt x="1178526" y="0"/>
                  </a:lnTo>
                  <a:cubicBezTo>
                    <a:pt x="1200955" y="0"/>
                    <a:pt x="1222465" y="8910"/>
                    <a:pt x="1238325" y="24770"/>
                  </a:cubicBezTo>
                  <a:cubicBezTo>
                    <a:pt x="1254185" y="40629"/>
                    <a:pt x="1263095" y="62140"/>
                    <a:pt x="1263095" y="84569"/>
                  </a:cubicBezTo>
                  <a:lnTo>
                    <a:pt x="1263095" y="165603"/>
                  </a:lnTo>
                  <a:cubicBezTo>
                    <a:pt x="1263095" y="188032"/>
                    <a:pt x="1254185" y="209542"/>
                    <a:pt x="1238325" y="225402"/>
                  </a:cubicBezTo>
                  <a:cubicBezTo>
                    <a:pt x="1222465" y="241262"/>
                    <a:pt x="1200955" y="250172"/>
                    <a:pt x="1178526" y="250172"/>
                  </a:cubicBezTo>
                  <a:lnTo>
                    <a:pt x="84569" y="250172"/>
                  </a:lnTo>
                  <a:cubicBezTo>
                    <a:pt x="62140" y="250172"/>
                    <a:pt x="40629" y="241262"/>
                    <a:pt x="24770" y="225402"/>
                  </a:cubicBezTo>
                  <a:cubicBezTo>
                    <a:pt x="8910" y="209542"/>
                    <a:pt x="0" y="188032"/>
                    <a:pt x="0" y="165603"/>
                  </a:cubicBezTo>
                  <a:lnTo>
                    <a:pt x="0" y="84569"/>
                  </a:lnTo>
                  <a:cubicBezTo>
                    <a:pt x="0" y="62140"/>
                    <a:pt x="8910" y="40629"/>
                    <a:pt x="24770" y="24770"/>
                  </a:cubicBezTo>
                  <a:cubicBezTo>
                    <a:pt x="40629" y="8910"/>
                    <a:pt x="62140" y="0"/>
                    <a:pt x="84569" y="0"/>
                  </a:cubicBezTo>
                  <a:close/>
                </a:path>
              </a:pathLst>
            </a:custGeom>
            <a:solidFill>
              <a:srgbClr val="151F6D">
                <a:alpha val="64706"/>
              </a:srgbClr>
            </a:solidFill>
          </p:spPr>
          <p:txBody>
            <a:bodyPr/>
            <a:lstStyle/>
            <a:p>
              <a:endParaRPr lang="en-GB"/>
            </a:p>
          </p:txBody>
        </p:sp>
        <p:sp>
          <p:nvSpPr>
            <p:cNvPr id="69" name="TextBox 69"/>
            <p:cNvSpPr txBox="1"/>
            <p:nvPr/>
          </p:nvSpPr>
          <p:spPr>
            <a:xfrm>
              <a:off x="0" y="28575"/>
              <a:ext cx="1263095" cy="221597"/>
            </a:xfrm>
            <a:prstGeom prst="rect">
              <a:avLst/>
            </a:prstGeom>
          </p:spPr>
          <p:txBody>
            <a:bodyPr lIns="32360" tIns="32360" rIns="32360" bIns="32360" rtlCol="0" anchor="ctr"/>
            <a:lstStyle/>
            <a:p>
              <a:pPr algn="ctr">
                <a:lnSpc>
                  <a:spcPts val="1494"/>
                </a:lnSpc>
              </a:pPr>
              <a:endParaRPr/>
            </a:p>
          </p:txBody>
        </p:sp>
      </p:grpSp>
      <p:grpSp>
        <p:nvGrpSpPr>
          <p:cNvPr id="71" name="Group 71"/>
          <p:cNvGrpSpPr/>
          <p:nvPr/>
        </p:nvGrpSpPr>
        <p:grpSpPr>
          <a:xfrm>
            <a:off x="1231268" y="3063997"/>
            <a:ext cx="4865919" cy="963756"/>
            <a:chOff x="0" y="0"/>
            <a:chExt cx="1263095" cy="250172"/>
          </a:xfrm>
        </p:grpSpPr>
        <p:sp>
          <p:nvSpPr>
            <p:cNvPr id="72" name="Freeform 72"/>
            <p:cNvSpPr/>
            <p:nvPr/>
          </p:nvSpPr>
          <p:spPr>
            <a:xfrm>
              <a:off x="0" y="0"/>
              <a:ext cx="1263095" cy="250172"/>
            </a:xfrm>
            <a:custGeom>
              <a:avLst/>
              <a:gdLst/>
              <a:ahLst/>
              <a:cxnLst/>
              <a:rect l="l" t="t" r="r" b="b"/>
              <a:pathLst>
                <a:path w="1263095" h="250172">
                  <a:moveTo>
                    <a:pt x="50914" y="0"/>
                  </a:moveTo>
                  <a:lnTo>
                    <a:pt x="1212181" y="0"/>
                  </a:lnTo>
                  <a:cubicBezTo>
                    <a:pt x="1225684" y="0"/>
                    <a:pt x="1238634" y="5364"/>
                    <a:pt x="1248182" y="14912"/>
                  </a:cubicBezTo>
                  <a:cubicBezTo>
                    <a:pt x="1257730" y="24460"/>
                    <a:pt x="1263095" y="37410"/>
                    <a:pt x="1263095" y="50914"/>
                  </a:cubicBezTo>
                  <a:lnTo>
                    <a:pt x="1263095" y="199258"/>
                  </a:lnTo>
                  <a:cubicBezTo>
                    <a:pt x="1263095" y="212761"/>
                    <a:pt x="1257730" y="225711"/>
                    <a:pt x="1248182" y="235259"/>
                  </a:cubicBezTo>
                  <a:cubicBezTo>
                    <a:pt x="1238634" y="244808"/>
                    <a:pt x="1225684" y="250172"/>
                    <a:pt x="1212181" y="250172"/>
                  </a:cubicBezTo>
                  <a:lnTo>
                    <a:pt x="50914" y="250172"/>
                  </a:lnTo>
                  <a:cubicBezTo>
                    <a:pt x="22795" y="250172"/>
                    <a:pt x="0" y="227377"/>
                    <a:pt x="0" y="199258"/>
                  </a:cubicBezTo>
                  <a:lnTo>
                    <a:pt x="0" y="50914"/>
                  </a:lnTo>
                  <a:cubicBezTo>
                    <a:pt x="0" y="37410"/>
                    <a:pt x="5364" y="24460"/>
                    <a:pt x="14912" y="14912"/>
                  </a:cubicBezTo>
                  <a:cubicBezTo>
                    <a:pt x="24460" y="5364"/>
                    <a:pt x="37410" y="0"/>
                    <a:pt x="50914" y="0"/>
                  </a:cubicBezTo>
                  <a:close/>
                </a:path>
              </a:pathLst>
            </a:custGeom>
            <a:solidFill>
              <a:srgbClr val="00A7B5"/>
            </a:solidFill>
          </p:spPr>
          <p:txBody>
            <a:bodyPr/>
            <a:lstStyle/>
            <a:p>
              <a:endParaRPr lang="en-GB"/>
            </a:p>
          </p:txBody>
        </p:sp>
        <p:sp>
          <p:nvSpPr>
            <p:cNvPr id="73" name="TextBox 73"/>
            <p:cNvSpPr txBox="1"/>
            <p:nvPr/>
          </p:nvSpPr>
          <p:spPr>
            <a:xfrm>
              <a:off x="0" y="45298"/>
              <a:ext cx="1263095" cy="193022"/>
            </a:xfrm>
            <a:prstGeom prst="rect">
              <a:avLst/>
            </a:prstGeom>
          </p:spPr>
          <p:txBody>
            <a:bodyPr lIns="32360" tIns="32360" rIns="32360" bIns="32360" rtlCol="0" anchor="ctr"/>
            <a:lstStyle/>
            <a:p>
              <a:pPr algn="ctr">
                <a:lnSpc>
                  <a:spcPts val="3060"/>
                </a:lnSpc>
              </a:pPr>
              <a:r>
                <a:rPr lang="en-US" sz="3000" b="1" spc="-131" dirty="0">
                  <a:solidFill>
                    <a:srgbClr val="FFFFFF"/>
                  </a:solidFill>
                  <a:latin typeface="Open Sans 2 Ultra-Bold"/>
                  <a:ea typeface="Open Sans 2 Ultra-Bold"/>
                  <a:cs typeface="Open Sans 2 Ultra-Bold"/>
                  <a:sym typeface="Open Sans 2 Ultra-Bold"/>
                </a:rPr>
                <a:t>PERSONAL</a:t>
              </a:r>
            </a:p>
          </p:txBody>
        </p:sp>
      </p:grpSp>
      <p:grpSp>
        <p:nvGrpSpPr>
          <p:cNvPr id="74" name="Group 74"/>
          <p:cNvGrpSpPr/>
          <p:nvPr/>
        </p:nvGrpSpPr>
        <p:grpSpPr>
          <a:xfrm>
            <a:off x="6553201" y="3063997"/>
            <a:ext cx="4946584" cy="963756"/>
            <a:chOff x="-20939" y="0"/>
            <a:chExt cx="1284034" cy="250172"/>
          </a:xfrm>
        </p:grpSpPr>
        <p:sp>
          <p:nvSpPr>
            <p:cNvPr id="75" name="Freeform 75"/>
            <p:cNvSpPr/>
            <p:nvPr/>
          </p:nvSpPr>
          <p:spPr>
            <a:xfrm>
              <a:off x="0" y="0"/>
              <a:ext cx="1263095" cy="250172"/>
            </a:xfrm>
            <a:custGeom>
              <a:avLst/>
              <a:gdLst/>
              <a:ahLst/>
              <a:cxnLst/>
              <a:rect l="l" t="t" r="r" b="b"/>
              <a:pathLst>
                <a:path w="1263095" h="250172">
                  <a:moveTo>
                    <a:pt x="50914" y="0"/>
                  </a:moveTo>
                  <a:lnTo>
                    <a:pt x="1212181" y="0"/>
                  </a:lnTo>
                  <a:cubicBezTo>
                    <a:pt x="1225684" y="0"/>
                    <a:pt x="1238634" y="5364"/>
                    <a:pt x="1248182" y="14912"/>
                  </a:cubicBezTo>
                  <a:cubicBezTo>
                    <a:pt x="1257730" y="24460"/>
                    <a:pt x="1263095" y="37410"/>
                    <a:pt x="1263095" y="50914"/>
                  </a:cubicBezTo>
                  <a:lnTo>
                    <a:pt x="1263095" y="199258"/>
                  </a:lnTo>
                  <a:cubicBezTo>
                    <a:pt x="1263095" y="212761"/>
                    <a:pt x="1257730" y="225711"/>
                    <a:pt x="1248182" y="235259"/>
                  </a:cubicBezTo>
                  <a:cubicBezTo>
                    <a:pt x="1238634" y="244808"/>
                    <a:pt x="1225684" y="250172"/>
                    <a:pt x="1212181" y="250172"/>
                  </a:cubicBezTo>
                  <a:lnTo>
                    <a:pt x="50914" y="250172"/>
                  </a:lnTo>
                  <a:cubicBezTo>
                    <a:pt x="22795" y="250172"/>
                    <a:pt x="0" y="227377"/>
                    <a:pt x="0" y="199258"/>
                  </a:cubicBezTo>
                  <a:lnTo>
                    <a:pt x="0" y="50914"/>
                  </a:lnTo>
                  <a:cubicBezTo>
                    <a:pt x="0" y="37410"/>
                    <a:pt x="5364" y="24460"/>
                    <a:pt x="14912" y="14912"/>
                  </a:cubicBezTo>
                  <a:cubicBezTo>
                    <a:pt x="24460" y="5364"/>
                    <a:pt x="37410" y="0"/>
                    <a:pt x="50914" y="0"/>
                  </a:cubicBezTo>
                  <a:close/>
                </a:path>
              </a:pathLst>
            </a:custGeom>
            <a:solidFill>
              <a:srgbClr val="151F6D"/>
            </a:solidFill>
          </p:spPr>
          <p:txBody>
            <a:bodyPr/>
            <a:lstStyle/>
            <a:p>
              <a:endParaRPr lang="en-GB"/>
            </a:p>
          </p:txBody>
        </p:sp>
        <p:sp>
          <p:nvSpPr>
            <p:cNvPr id="76" name="TextBox 76"/>
            <p:cNvSpPr txBox="1"/>
            <p:nvPr/>
          </p:nvSpPr>
          <p:spPr>
            <a:xfrm>
              <a:off x="-20939" y="41319"/>
              <a:ext cx="1263095" cy="193022"/>
            </a:xfrm>
            <a:prstGeom prst="rect">
              <a:avLst/>
            </a:prstGeom>
          </p:spPr>
          <p:txBody>
            <a:bodyPr lIns="32360" tIns="32360" rIns="32360" bIns="32360" rtlCol="0" anchor="ctr"/>
            <a:lstStyle/>
            <a:p>
              <a:pPr algn="ctr">
                <a:lnSpc>
                  <a:spcPts val="3060"/>
                </a:lnSpc>
              </a:pPr>
              <a:r>
                <a:rPr lang="en-US" sz="3000" b="1" spc="-131" dirty="0">
                  <a:solidFill>
                    <a:srgbClr val="FFFFFF"/>
                  </a:solidFill>
                  <a:latin typeface="Open Sans 2 Ultra-Bold"/>
                  <a:ea typeface="Open Sans 2 Ultra-Bold"/>
                  <a:cs typeface="Open Sans 2 Ultra-Bold"/>
                  <a:sym typeface="Open Sans 2 Ultra-Bold"/>
                </a:rPr>
                <a:t>RELATIONSHIP</a:t>
              </a:r>
            </a:p>
          </p:txBody>
        </p:sp>
      </p:grpSp>
      <p:grpSp>
        <p:nvGrpSpPr>
          <p:cNvPr id="77" name="Group 77"/>
          <p:cNvGrpSpPr/>
          <p:nvPr/>
        </p:nvGrpSpPr>
        <p:grpSpPr>
          <a:xfrm>
            <a:off x="11720246" y="3174079"/>
            <a:ext cx="4865919" cy="853674"/>
            <a:chOff x="0" y="0"/>
            <a:chExt cx="1263095" cy="250172"/>
          </a:xfrm>
        </p:grpSpPr>
        <p:sp>
          <p:nvSpPr>
            <p:cNvPr id="78" name="Freeform 78"/>
            <p:cNvSpPr/>
            <p:nvPr/>
          </p:nvSpPr>
          <p:spPr>
            <a:xfrm>
              <a:off x="0" y="0"/>
              <a:ext cx="1263095" cy="250172"/>
            </a:xfrm>
            <a:custGeom>
              <a:avLst/>
              <a:gdLst/>
              <a:ahLst/>
              <a:cxnLst/>
              <a:rect l="l" t="t" r="r" b="b"/>
              <a:pathLst>
                <a:path w="1263095" h="250172">
                  <a:moveTo>
                    <a:pt x="50914" y="0"/>
                  </a:moveTo>
                  <a:lnTo>
                    <a:pt x="1212181" y="0"/>
                  </a:lnTo>
                  <a:cubicBezTo>
                    <a:pt x="1225684" y="0"/>
                    <a:pt x="1238634" y="5364"/>
                    <a:pt x="1248182" y="14912"/>
                  </a:cubicBezTo>
                  <a:cubicBezTo>
                    <a:pt x="1257730" y="24460"/>
                    <a:pt x="1263095" y="37410"/>
                    <a:pt x="1263095" y="50914"/>
                  </a:cubicBezTo>
                  <a:lnTo>
                    <a:pt x="1263095" y="199258"/>
                  </a:lnTo>
                  <a:cubicBezTo>
                    <a:pt x="1263095" y="212761"/>
                    <a:pt x="1257730" y="225711"/>
                    <a:pt x="1248182" y="235259"/>
                  </a:cubicBezTo>
                  <a:cubicBezTo>
                    <a:pt x="1238634" y="244808"/>
                    <a:pt x="1225684" y="250172"/>
                    <a:pt x="1212181" y="250172"/>
                  </a:cubicBezTo>
                  <a:lnTo>
                    <a:pt x="50914" y="250172"/>
                  </a:lnTo>
                  <a:cubicBezTo>
                    <a:pt x="22795" y="250172"/>
                    <a:pt x="0" y="227377"/>
                    <a:pt x="0" y="199258"/>
                  </a:cubicBezTo>
                  <a:lnTo>
                    <a:pt x="0" y="50914"/>
                  </a:lnTo>
                  <a:cubicBezTo>
                    <a:pt x="0" y="37410"/>
                    <a:pt x="5364" y="24460"/>
                    <a:pt x="14912" y="14912"/>
                  </a:cubicBezTo>
                  <a:cubicBezTo>
                    <a:pt x="24460" y="5364"/>
                    <a:pt x="37410" y="0"/>
                    <a:pt x="50914" y="0"/>
                  </a:cubicBezTo>
                  <a:close/>
                </a:path>
              </a:pathLst>
            </a:custGeom>
            <a:solidFill>
              <a:srgbClr val="F68D2E"/>
            </a:solidFill>
          </p:spPr>
          <p:txBody>
            <a:bodyPr/>
            <a:lstStyle/>
            <a:p>
              <a:endParaRPr lang="en-GB"/>
            </a:p>
          </p:txBody>
        </p:sp>
        <p:sp>
          <p:nvSpPr>
            <p:cNvPr id="79" name="TextBox 79"/>
            <p:cNvSpPr txBox="1"/>
            <p:nvPr/>
          </p:nvSpPr>
          <p:spPr>
            <a:xfrm>
              <a:off x="0" y="26833"/>
              <a:ext cx="1263095" cy="193022"/>
            </a:xfrm>
            <a:prstGeom prst="rect">
              <a:avLst/>
            </a:prstGeom>
          </p:spPr>
          <p:txBody>
            <a:bodyPr lIns="32360" tIns="32360" rIns="32360" bIns="32360" rtlCol="0" anchor="ctr"/>
            <a:lstStyle/>
            <a:p>
              <a:pPr algn="ctr">
                <a:lnSpc>
                  <a:spcPts val="3060"/>
                </a:lnSpc>
              </a:pPr>
              <a:r>
                <a:rPr lang="en-US" sz="3000" b="1" spc="-131" dirty="0">
                  <a:solidFill>
                    <a:srgbClr val="FFFFFF"/>
                  </a:solidFill>
                  <a:latin typeface="Open Sans 2 Ultra-Bold"/>
                  <a:ea typeface="Open Sans 2 Ultra-Bold"/>
                  <a:cs typeface="Open Sans 2 Ultra-Bold"/>
                  <a:sym typeface="Open Sans 2 Ultra-Bold"/>
                </a:rPr>
                <a:t>PRACTICAL</a:t>
              </a:r>
            </a:p>
          </p:txBody>
        </p:sp>
      </p:grpSp>
      <p:grpSp>
        <p:nvGrpSpPr>
          <p:cNvPr id="80" name="Group 80"/>
          <p:cNvGrpSpPr/>
          <p:nvPr/>
        </p:nvGrpSpPr>
        <p:grpSpPr>
          <a:xfrm>
            <a:off x="1231268" y="4147726"/>
            <a:ext cx="4865919" cy="963756"/>
            <a:chOff x="0" y="0"/>
            <a:chExt cx="6487892" cy="1285008"/>
          </a:xfrm>
        </p:grpSpPr>
        <p:grpSp>
          <p:nvGrpSpPr>
            <p:cNvPr id="81" name="Group 81"/>
            <p:cNvGrpSpPr/>
            <p:nvPr/>
          </p:nvGrpSpPr>
          <p:grpSpPr>
            <a:xfrm>
              <a:off x="0" y="0"/>
              <a:ext cx="6487892" cy="1285008"/>
              <a:chOff x="0" y="0"/>
              <a:chExt cx="1263095" cy="250172"/>
            </a:xfrm>
          </p:grpSpPr>
          <p:sp>
            <p:nvSpPr>
              <p:cNvPr id="82" name="Freeform 82"/>
              <p:cNvSpPr/>
              <p:nvPr/>
            </p:nvSpPr>
            <p:spPr>
              <a:xfrm>
                <a:off x="0" y="0"/>
                <a:ext cx="1263095" cy="250172"/>
              </a:xfrm>
              <a:custGeom>
                <a:avLst/>
                <a:gdLst/>
                <a:ahLst/>
                <a:cxnLst/>
                <a:rect l="l" t="t" r="r" b="b"/>
                <a:pathLst>
                  <a:path w="1263095" h="250172">
                    <a:moveTo>
                      <a:pt x="84569" y="0"/>
                    </a:moveTo>
                    <a:lnTo>
                      <a:pt x="1178526" y="0"/>
                    </a:lnTo>
                    <a:cubicBezTo>
                      <a:pt x="1200955" y="0"/>
                      <a:pt x="1222465" y="8910"/>
                      <a:pt x="1238325" y="24770"/>
                    </a:cubicBezTo>
                    <a:cubicBezTo>
                      <a:pt x="1254185" y="40629"/>
                      <a:pt x="1263095" y="62140"/>
                      <a:pt x="1263095" y="84569"/>
                    </a:cubicBezTo>
                    <a:lnTo>
                      <a:pt x="1263095" y="165603"/>
                    </a:lnTo>
                    <a:cubicBezTo>
                      <a:pt x="1263095" y="188032"/>
                      <a:pt x="1254185" y="209542"/>
                      <a:pt x="1238325" y="225402"/>
                    </a:cubicBezTo>
                    <a:cubicBezTo>
                      <a:pt x="1222465" y="241262"/>
                      <a:pt x="1200955" y="250172"/>
                      <a:pt x="1178526" y="250172"/>
                    </a:cubicBezTo>
                    <a:lnTo>
                      <a:pt x="84569" y="250172"/>
                    </a:lnTo>
                    <a:cubicBezTo>
                      <a:pt x="62140" y="250172"/>
                      <a:pt x="40629" y="241262"/>
                      <a:pt x="24770" y="225402"/>
                    </a:cubicBezTo>
                    <a:cubicBezTo>
                      <a:pt x="8910" y="209542"/>
                      <a:pt x="0" y="188032"/>
                      <a:pt x="0" y="165603"/>
                    </a:cubicBezTo>
                    <a:lnTo>
                      <a:pt x="0" y="84569"/>
                    </a:lnTo>
                    <a:cubicBezTo>
                      <a:pt x="0" y="62140"/>
                      <a:pt x="8910" y="40629"/>
                      <a:pt x="24770" y="24770"/>
                    </a:cubicBezTo>
                    <a:cubicBezTo>
                      <a:pt x="40629" y="8910"/>
                      <a:pt x="62140" y="0"/>
                      <a:pt x="84569" y="0"/>
                    </a:cubicBezTo>
                    <a:close/>
                  </a:path>
                </a:pathLst>
              </a:custGeom>
              <a:solidFill>
                <a:srgbClr val="00A7B5">
                  <a:alpha val="69804"/>
                </a:srgbClr>
              </a:solidFill>
            </p:spPr>
            <p:txBody>
              <a:bodyPr/>
              <a:lstStyle/>
              <a:p>
                <a:endParaRPr lang="en-GB"/>
              </a:p>
            </p:txBody>
          </p:sp>
          <p:sp>
            <p:nvSpPr>
              <p:cNvPr id="83" name="TextBox 83"/>
              <p:cNvSpPr txBox="1"/>
              <p:nvPr/>
            </p:nvSpPr>
            <p:spPr>
              <a:xfrm>
                <a:off x="0" y="28575"/>
                <a:ext cx="1263095" cy="221597"/>
              </a:xfrm>
              <a:prstGeom prst="rect">
                <a:avLst/>
              </a:prstGeom>
            </p:spPr>
            <p:txBody>
              <a:bodyPr lIns="32360" tIns="32360" rIns="32360" bIns="32360" rtlCol="0" anchor="ctr"/>
              <a:lstStyle/>
              <a:p>
                <a:pPr algn="ctr">
                  <a:lnSpc>
                    <a:spcPts val="1494"/>
                  </a:lnSpc>
                </a:pPr>
                <a:endParaRPr/>
              </a:p>
            </p:txBody>
          </p:sp>
        </p:grpSp>
        <p:sp>
          <p:nvSpPr>
            <p:cNvPr id="84" name="TextBox 84"/>
            <p:cNvSpPr txBox="1"/>
            <p:nvPr/>
          </p:nvSpPr>
          <p:spPr>
            <a:xfrm>
              <a:off x="632635" y="443523"/>
              <a:ext cx="5222623" cy="464638"/>
            </a:xfrm>
            <a:prstGeom prst="rect">
              <a:avLst/>
            </a:prstGeom>
          </p:spPr>
          <p:txBody>
            <a:bodyPr lIns="0" tIns="0" rIns="0" bIns="0" rtlCol="0" anchor="t">
              <a:spAutoFit/>
            </a:bodyPr>
            <a:lstStyle/>
            <a:p>
              <a:pPr algn="ctr">
                <a:lnSpc>
                  <a:spcPts val="2418"/>
                </a:lnSpc>
              </a:pPr>
              <a:r>
                <a:rPr lang="en-US" sz="2657" spc="-175">
                  <a:solidFill>
                    <a:srgbClr val="000000"/>
                  </a:solidFill>
                  <a:latin typeface="Open Sans 1"/>
                  <a:ea typeface="Open Sans 1"/>
                  <a:cs typeface="Open Sans 1"/>
                  <a:sym typeface="Open Sans 1"/>
                </a:rPr>
                <a:t>Plan your time and energy</a:t>
              </a:r>
            </a:p>
          </p:txBody>
        </p:sp>
      </p:grpSp>
      <p:grpSp>
        <p:nvGrpSpPr>
          <p:cNvPr id="85" name="Group 85"/>
          <p:cNvGrpSpPr/>
          <p:nvPr/>
        </p:nvGrpSpPr>
        <p:grpSpPr>
          <a:xfrm>
            <a:off x="1231268" y="5142498"/>
            <a:ext cx="4865919" cy="963757"/>
            <a:chOff x="0" y="8454"/>
            <a:chExt cx="6487892" cy="1285008"/>
          </a:xfrm>
        </p:grpSpPr>
        <p:grpSp>
          <p:nvGrpSpPr>
            <p:cNvPr id="86" name="Group 86"/>
            <p:cNvGrpSpPr/>
            <p:nvPr/>
          </p:nvGrpSpPr>
          <p:grpSpPr>
            <a:xfrm>
              <a:off x="0" y="8454"/>
              <a:ext cx="6487892" cy="1285008"/>
              <a:chOff x="0" y="1646"/>
              <a:chExt cx="1263095" cy="250172"/>
            </a:xfrm>
          </p:grpSpPr>
          <p:sp>
            <p:nvSpPr>
              <p:cNvPr id="87" name="Freeform 87"/>
              <p:cNvSpPr/>
              <p:nvPr/>
            </p:nvSpPr>
            <p:spPr>
              <a:xfrm>
                <a:off x="0" y="1646"/>
                <a:ext cx="1263095" cy="250172"/>
              </a:xfrm>
              <a:custGeom>
                <a:avLst/>
                <a:gdLst/>
                <a:ahLst/>
                <a:cxnLst/>
                <a:rect l="l" t="t" r="r" b="b"/>
                <a:pathLst>
                  <a:path w="1263095" h="250172">
                    <a:moveTo>
                      <a:pt x="84569" y="0"/>
                    </a:moveTo>
                    <a:lnTo>
                      <a:pt x="1178526" y="0"/>
                    </a:lnTo>
                    <a:cubicBezTo>
                      <a:pt x="1200955" y="0"/>
                      <a:pt x="1222465" y="8910"/>
                      <a:pt x="1238325" y="24770"/>
                    </a:cubicBezTo>
                    <a:cubicBezTo>
                      <a:pt x="1254185" y="40629"/>
                      <a:pt x="1263095" y="62140"/>
                      <a:pt x="1263095" y="84569"/>
                    </a:cubicBezTo>
                    <a:lnTo>
                      <a:pt x="1263095" y="165603"/>
                    </a:lnTo>
                    <a:cubicBezTo>
                      <a:pt x="1263095" y="188032"/>
                      <a:pt x="1254185" y="209542"/>
                      <a:pt x="1238325" y="225402"/>
                    </a:cubicBezTo>
                    <a:cubicBezTo>
                      <a:pt x="1222465" y="241262"/>
                      <a:pt x="1200955" y="250172"/>
                      <a:pt x="1178526" y="250172"/>
                    </a:cubicBezTo>
                    <a:lnTo>
                      <a:pt x="84569" y="250172"/>
                    </a:lnTo>
                    <a:cubicBezTo>
                      <a:pt x="62140" y="250172"/>
                      <a:pt x="40629" y="241262"/>
                      <a:pt x="24770" y="225402"/>
                    </a:cubicBezTo>
                    <a:cubicBezTo>
                      <a:pt x="8910" y="209542"/>
                      <a:pt x="0" y="188032"/>
                      <a:pt x="0" y="165603"/>
                    </a:cubicBezTo>
                    <a:lnTo>
                      <a:pt x="0" y="84569"/>
                    </a:lnTo>
                    <a:cubicBezTo>
                      <a:pt x="0" y="62140"/>
                      <a:pt x="8910" y="40629"/>
                      <a:pt x="24770" y="24770"/>
                    </a:cubicBezTo>
                    <a:cubicBezTo>
                      <a:pt x="40629" y="8910"/>
                      <a:pt x="62140" y="0"/>
                      <a:pt x="84569" y="0"/>
                    </a:cubicBezTo>
                    <a:close/>
                  </a:path>
                </a:pathLst>
              </a:custGeom>
              <a:solidFill>
                <a:srgbClr val="00A7B5">
                  <a:alpha val="69804"/>
                </a:srgbClr>
              </a:solidFill>
            </p:spPr>
            <p:txBody>
              <a:bodyPr/>
              <a:lstStyle/>
              <a:p>
                <a:endParaRPr lang="en-GB"/>
              </a:p>
            </p:txBody>
          </p:sp>
          <p:sp>
            <p:nvSpPr>
              <p:cNvPr id="88" name="TextBox 88"/>
              <p:cNvSpPr txBox="1"/>
              <p:nvPr/>
            </p:nvSpPr>
            <p:spPr>
              <a:xfrm>
                <a:off x="0" y="28575"/>
                <a:ext cx="1263095" cy="221597"/>
              </a:xfrm>
              <a:prstGeom prst="rect">
                <a:avLst/>
              </a:prstGeom>
            </p:spPr>
            <p:txBody>
              <a:bodyPr lIns="32360" tIns="32360" rIns="32360" bIns="32360" rtlCol="0" anchor="ctr"/>
              <a:lstStyle/>
              <a:p>
                <a:pPr algn="ctr">
                  <a:lnSpc>
                    <a:spcPts val="1494"/>
                  </a:lnSpc>
                </a:pPr>
                <a:endParaRPr/>
              </a:p>
            </p:txBody>
          </p:sp>
        </p:grpSp>
        <p:sp>
          <p:nvSpPr>
            <p:cNvPr id="89" name="TextBox 89"/>
            <p:cNvSpPr txBox="1"/>
            <p:nvPr/>
          </p:nvSpPr>
          <p:spPr>
            <a:xfrm>
              <a:off x="632635" y="270401"/>
              <a:ext cx="5222623" cy="865443"/>
            </a:xfrm>
            <a:prstGeom prst="rect">
              <a:avLst/>
            </a:prstGeom>
          </p:spPr>
          <p:txBody>
            <a:bodyPr lIns="0" tIns="0" rIns="0" bIns="0" rtlCol="0" anchor="t">
              <a:spAutoFit/>
            </a:bodyPr>
            <a:lstStyle/>
            <a:p>
              <a:pPr algn="ctr">
                <a:lnSpc>
                  <a:spcPts val="2418"/>
                </a:lnSpc>
              </a:pPr>
              <a:r>
                <a:rPr lang="en-US" sz="2657" spc="-175" dirty="0">
                  <a:solidFill>
                    <a:srgbClr val="000000"/>
                  </a:solidFill>
                  <a:latin typeface="Open Sans 1"/>
                  <a:ea typeface="Open Sans 1"/>
                  <a:cs typeface="Open Sans 1"/>
                  <a:sym typeface="Open Sans 1"/>
                </a:rPr>
                <a:t>Work out what you're good</a:t>
              </a:r>
            </a:p>
            <a:p>
              <a:pPr algn="ctr">
                <a:lnSpc>
                  <a:spcPts val="2418"/>
                </a:lnSpc>
              </a:pPr>
              <a:r>
                <a:rPr lang="en-US" sz="2657" spc="-175" dirty="0">
                  <a:solidFill>
                    <a:srgbClr val="000000"/>
                  </a:solidFill>
                  <a:latin typeface="Open Sans 1"/>
                  <a:ea typeface="Open Sans 1"/>
                  <a:cs typeface="Open Sans 1"/>
                  <a:sym typeface="Open Sans 1"/>
                </a:rPr>
                <a:t>and not so good at</a:t>
              </a:r>
            </a:p>
          </p:txBody>
        </p:sp>
      </p:grpSp>
      <p:grpSp>
        <p:nvGrpSpPr>
          <p:cNvPr id="90" name="Group 90"/>
          <p:cNvGrpSpPr/>
          <p:nvPr/>
        </p:nvGrpSpPr>
        <p:grpSpPr>
          <a:xfrm>
            <a:off x="1231268" y="6124591"/>
            <a:ext cx="4865919" cy="963756"/>
            <a:chOff x="0" y="0"/>
            <a:chExt cx="6487892" cy="1285008"/>
          </a:xfrm>
        </p:grpSpPr>
        <p:grpSp>
          <p:nvGrpSpPr>
            <p:cNvPr id="91" name="Group 91"/>
            <p:cNvGrpSpPr/>
            <p:nvPr/>
          </p:nvGrpSpPr>
          <p:grpSpPr>
            <a:xfrm>
              <a:off x="0" y="0"/>
              <a:ext cx="6487892" cy="1285008"/>
              <a:chOff x="0" y="0"/>
              <a:chExt cx="1263095" cy="250172"/>
            </a:xfrm>
          </p:grpSpPr>
          <p:sp>
            <p:nvSpPr>
              <p:cNvPr id="92" name="Freeform 92"/>
              <p:cNvSpPr/>
              <p:nvPr/>
            </p:nvSpPr>
            <p:spPr>
              <a:xfrm>
                <a:off x="0" y="0"/>
                <a:ext cx="1263095" cy="250172"/>
              </a:xfrm>
              <a:custGeom>
                <a:avLst/>
                <a:gdLst/>
                <a:ahLst/>
                <a:cxnLst/>
                <a:rect l="l" t="t" r="r" b="b"/>
                <a:pathLst>
                  <a:path w="1263095" h="250172">
                    <a:moveTo>
                      <a:pt x="84569" y="0"/>
                    </a:moveTo>
                    <a:lnTo>
                      <a:pt x="1178526" y="0"/>
                    </a:lnTo>
                    <a:cubicBezTo>
                      <a:pt x="1200955" y="0"/>
                      <a:pt x="1222465" y="8910"/>
                      <a:pt x="1238325" y="24770"/>
                    </a:cubicBezTo>
                    <a:cubicBezTo>
                      <a:pt x="1254185" y="40629"/>
                      <a:pt x="1263095" y="62140"/>
                      <a:pt x="1263095" y="84569"/>
                    </a:cubicBezTo>
                    <a:lnTo>
                      <a:pt x="1263095" y="165603"/>
                    </a:lnTo>
                    <a:cubicBezTo>
                      <a:pt x="1263095" y="188032"/>
                      <a:pt x="1254185" y="209542"/>
                      <a:pt x="1238325" y="225402"/>
                    </a:cubicBezTo>
                    <a:cubicBezTo>
                      <a:pt x="1222465" y="241262"/>
                      <a:pt x="1200955" y="250172"/>
                      <a:pt x="1178526" y="250172"/>
                    </a:cubicBezTo>
                    <a:lnTo>
                      <a:pt x="84569" y="250172"/>
                    </a:lnTo>
                    <a:cubicBezTo>
                      <a:pt x="62140" y="250172"/>
                      <a:pt x="40629" y="241262"/>
                      <a:pt x="24770" y="225402"/>
                    </a:cubicBezTo>
                    <a:cubicBezTo>
                      <a:pt x="8910" y="209542"/>
                      <a:pt x="0" y="188032"/>
                      <a:pt x="0" y="165603"/>
                    </a:cubicBezTo>
                    <a:lnTo>
                      <a:pt x="0" y="84569"/>
                    </a:lnTo>
                    <a:cubicBezTo>
                      <a:pt x="0" y="62140"/>
                      <a:pt x="8910" y="40629"/>
                      <a:pt x="24770" y="24770"/>
                    </a:cubicBezTo>
                    <a:cubicBezTo>
                      <a:pt x="40629" y="8910"/>
                      <a:pt x="62140" y="0"/>
                      <a:pt x="84569" y="0"/>
                    </a:cubicBezTo>
                    <a:close/>
                  </a:path>
                </a:pathLst>
              </a:custGeom>
              <a:solidFill>
                <a:srgbClr val="00A7B5">
                  <a:alpha val="69804"/>
                </a:srgbClr>
              </a:solidFill>
            </p:spPr>
            <p:txBody>
              <a:bodyPr/>
              <a:lstStyle/>
              <a:p>
                <a:endParaRPr lang="en-GB"/>
              </a:p>
            </p:txBody>
          </p:sp>
          <p:sp>
            <p:nvSpPr>
              <p:cNvPr id="93" name="TextBox 93"/>
              <p:cNvSpPr txBox="1"/>
              <p:nvPr/>
            </p:nvSpPr>
            <p:spPr>
              <a:xfrm>
                <a:off x="0" y="28575"/>
                <a:ext cx="1263095" cy="221597"/>
              </a:xfrm>
              <a:prstGeom prst="rect">
                <a:avLst/>
              </a:prstGeom>
            </p:spPr>
            <p:txBody>
              <a:bodyPr lIns="32360" tIns="32360" rIns="32360" bIns="32360" rtlCol="0" anchor="ctr"/>
              <a:lstStyle/>
              <a:p>
                <a:pPr algn="ctr">
                  <a:lnSpc>
                    <a:spcPts val="1494"/>
                  </a:lnSpc>
                </a:pPr>
                <a:endParaRPr/>
              </a:p>
            </p:txBody>
          </p:sp>
        </p:grpSp>
        <p:sp>
          <p:nvSpPr>
            <p:cNvPr id="94" name="TextBox 94"/>
            <p:cNvSpPr txBox="1"/>
            <p:nvPr/>
          </p:nvSpPr>
          <p:spPr>
            <a:xfrm>
              <a:off x="632635" y="243120"/>
              <a:ext cx="5222623" cy="865444"/>
            </a:xfrm>
            <a:prstGeom prst="rect">
              <a:avLst/>
            </a:prstGeom>
          </p:spPr>
          <p:txBody>
            <a:bodyPr lIns="0" tIns="0" rIns="0" bIns="0" rtlCol="0" anchor="t">
              <a:spAutoFit/>
            </a:bodyPr>
            <a:lstStyle/>
            <a:p>
              <a:pPr algn="ctr">
                <a:lnSpc>
                  <a:spcPts val="2418"/>
                </a:lnSpc>
              </a:pPr>
              <a:r>
                <a:rPr lang="en-US" sz="2657" spc="-175" dirty="0">
                  <a:solidFill>
                    <a:srgbClr val="000000"/>
                  </a:solidFill>
                  <a:latin typeface="Open Sans 1"/>
                  <a:ea typeface="Open Sans 1"/>
                  <a:cs typeface="Open Sans 1"/>
                  <a:sym typeface="Open Sans 1"/>
                </a:rPr>
                <a:t>Cope with stress and tension</a:t>
              </a:r>
            </a:p>
          </p:txBody>
        </p:sp>
      </p:grpSp>
      <p:grpSp>
        <p:nvGrpSpPr>
          <p:cNvPr id="95" name="Group 95"/>
          <p:cNvGrpSpPr/>
          <p:nvPr/>
        </p:nvGrpSpPr>
        <p:grpSpPr>
          <a:xfrm>
            <a:off x="1231268" y="7113024"/>
            <a:ext cx="4865919" cy="963756"/>
            <a:chOff x="0" y="0"/>
            <a:chExt cx="6487892" cy="1285008"/>
          </a:xfrm>
        </p:grpSpPr>
        <p:grpSp>
          <p:nvGrpSpPr>
            <p:cNvPr id="96" name="Group 96"/>
            <p:cNvGrpSpPr/>
            <p:nvPr/>
          </p:nvGrpSpPr>
          <p:grpSpPr>
            <a:xfrm>
              <a:off x="0" y="0"/>
              <a:ext cx="6487892" cy="1285008"/>
              <a:chOff x="0" y="0"/>
              <a:chExt cx="1263095" cy="250172"/>
            </a:xfrm>
          </p:grpSpPr>
          <p:sp>
            <p:nvSpPr>
              <p:cNvPr id="97" name="Freeform 97"/>
              <p:cNvSpPr/>
              <p:nvPr/>
            </p:nvSpPr>
            <p:spPr>
              <a:xfrm>
                <a:off x="0" y="0"/>
                <a:ext cx="1263095" cy="250172"/>
              </a:xfrm>
              <a:custGeom>
                <a:avLst/>
                <a:gdLst/>
                <a:ahLst/>
                <a:cxnLst/>
                <a:rect l="l" t="t" r="r" b="b"/>
                <a:pathLst>
                  <a:path w="1263095" h="250172">
                    <a:moveTo>
                      <a:pt x="84569" y="0"/>
                    </a:moveTo>
                    <a:lnTo>
                      <a:pt x="1178526" y="0"/>
                    </a:lnTo>
                    <a:cubicBezTo>
                      <a:pt x="1200955" y="0"/>
                      <a:pt x="1222465" y="8910"/>
                      <a:pt x="1238325" y="24770"/>
                    </a:cubicBezTo>
                    <a:cubicBezTo>
                      <a:pt x="1254185" y="40629"/>
                      <a:pt x="1263095" y="62140"/>
                      <a:pt x="1263095" y="84569"/>
                    </a:cubicBezTo>
                    <a:lnTo>
                      <a:pt x="1263095" y="165603"/>
                    </a:lnTo>
                    <a:cubicBezTo>
                      <a:pt x="1263095" y="188032"/>
                      <a:pt x="1254185" y="209542"/>
                      <a:pt x="1238325" y="225402"/>
                    </a:cubicBezTo>
                    <a:cubicBezTo>
                      <a:pt x="1222465" y="241262"/>
                      <a:pt x="1200955" y="250172"/>
                      <a:pt x="1178526" y="250172"/>
                    </a:cubicBezTo>
                    <a:lnTo>
                      <a:pt x="84569" y="250172"/>
                    </a:lnTo>
                    <a:cubicBezTo>
                      <a:pt x="62140" y="250172"/>
                      <a:pt x="40629" y="241262"/>
                      <a:pt x="24770" y="225402"/>
                    </a:cubicBezTo>
                    <a:cubicBezTo>
                      <a:pt x="8910" y="209542"/>
                      <a:pt x="0" y="188032"/>
                      <a:pt x="0" y="165603"/>
                    </a:cubicBezTo>
                    <a:lnTo>
                      <a:pt x="0" y="84569"/>
                    </a:lnTo>
                    <a:cubicBezTo>
                      <a:pt x="0" y="62140"/>
                      <a:pt x="8910" y="40629"/>
                      <a:pt x="24770" y="24770"/>
                    </a:cubicBezTo>
                    <a:cubicBezTo>
                      <a:pt x="40629" y="8910"/>
                      <a:pt x="62140" y="0"/>
                      <a:pt x="84569" y="0"/>
                    </a:cubicBezTo>
                    <a:close/>
                  </a:path>
                </a:pathLst>
              </a:custGeom>
              <a:solidFill>
                <a:srgbClr val="00A7B5">
                  <a:alpha val="69804"/>
                </a:srgbClr>
              </a:solidFill>
            </p:spPr>
            <p:txBody>
              <a:bodyPr/>
              <a:lstStyle/>
              <a:p>
                <a:endParaRPr lang="en-GB"/>
              </a:p>
            </p:txBody>
          </p:sp>
          <p:sp>
            <p:nvSpPr>
              <p:cNvPr id="98" name="TextBox 98"/>
              <p:cNvSpPr txBox="1"/>
              <p:nvPr/>
            </p:nvSpPr>
            <p:spPr>
              <a:xfrm>
                <a:off x="0" y="28575"/>
                <a:ext cx="1263095" cy="221597"/>
              </a:xfrm>
              <a:prstGeom prst="rect">
                <a:avLst/>
              </a:prstGeom>
            </p:spPr>
            <p:txBody>
              <a:bodyPr lIns="32360" tIns="32360" rIns="32360" bIns="32360" rtlCol="0" anchor="ctr"/>
              <a:lstStyle/>
              <a:p>
                <a:pPr algn="ctr">
                  <a:lnSpc>
                    <a:spcPts val="1494"/>
                  </a:lnSpc>
                </a:pPr>
                <a:endParaRPr/>
              </a:p>
            </p:txBody>
          </p:sp>
        </p:grpSp>
        <p:sp>
          <p:nvSpPr>
            <p:cNvPr id="99" name="TextBox 99"/>
            <p:cNvSpPr txBox="1"/>
            <p:nvPr/>
          </p:nvSpPr>
          <p:spPr>
            <a:xfrm>
              <a:off x="632635" y="218768"/>
              <a:ext cx="5222623" cy="865444"/>
            </a:xfrm>
            <a:prstGeom prst="rect">
              <a:avLst/>
            </a:prstGeom>
          </p:spPr>
          <p:txBody>
            <a:bodyPr lIns="0" tIns="0" rIns="0" bIns="0" rtlCol="0" anchor="t">
              <a:spAutoFit/>
            </a:bodyPr>
            <a:lstStyle/>
            <a:p>
              <a:pPr algn="ctr">
                <a:lnSpc>
                  <a:spcPts val="2418"/>
                </a:lnSpc>
              </a:pPr>
              <a:r>
                <a:rPr lang="en-US" sz="2657" spc="-175" dirty="0">
                  <a:solidFill>
                    <a:srgbClr val="000000"/>
                  </a:solidFill>
                  <a:latin typeface="Open Sans 1"/>
                  <a:ea typeface="Open Sans 1"/>
                  <a:cs typeface="Open Sans 1"/>
                  <a:sym typeface="Open Sans 1"/>
                </a:rPr>
                <a:t>Assess your own performance</a:t>
              </a:r>
            </a:p>
          </p:txBody>
        </p:sp>
      </p:grpSp>
      <p:grpSp>
        <p:nvGrpSpPr>
          <p:cNvPr id="100" name="Group 100"/>
          <p:cNvGrpSpPr/>
          <p:nvPr/>
        </p:nvGrpSpPr>
        <p:grpSpPr>
          <a:xfrm>
            <a:off x="6633866" y="7113024"/>
            <a:ext cx="4865919" cy="963756"/>
            <a:chOff x="0" y="0"/>
            <a:chExt cx="6487892" cy="1285008"/>
          </a:xfrm>
        </p:grpSpPr>
        <p:grpSp>
          <p:nvGrpSpPr>
            <p:cNvPr id="101" name="Group 101"/>
            <p:cNvGrpSpPr/>
            <p:nvPr/>
          </p:nvGrpSpPr>
          <p:grpSpPr>
            <a:xfrm>
              <a:off x="0" y="0"/>
              <a:ext cx="6487892" cy="1285008"/>
              <a:chOff x="0" y="0"/>
              <a:chExt cx="1263095" cy="250172"/>
            </a:xfrm>
          </p:grpSpPr>
          <p:sp>
            <p:nvSpPr>
              <p:cNvPr id="102" name="Freeform 102"/>
              <p:cNvSpPr/>
              <p:nvPr/>
            </p:nvSpPr>
            <p:spPr>
              <a:xfrm>
                <a:off x="0" y="0"/>
                <a:ext cx="1263095" cy="250172"/>
              </a:xfrm>
              <a:custGeom>
                <a:avLst/>
                <a:gdLst/>
                <a:ahLst/>
                <a:cxnLst/>
                <a:rect l="l" t="t" r="r" b="b"/>
                <a:pathLst>
                  <a:path w="1263095" h="250172">
                    <a:moveTo>
                      <a:pt x="84569" y="0"/>
                    </a:moveTo>
                    <a:lnTo>
                      <a:pt x="1178526" y="0"/>
                    </a:lnTo>
                    <a:cubicBezTo>
                      <a:pt x="1200955" y="0"/>
                      <a:pt x="1222465" y="8910"/>
                      <a:pt x="1238325" y="24770"/>
                    </a:cubicBezTo>
                    <a:cubicBezTo>
                      <a:pt x="1254185" y="40629"/>
                      <a:pt x="1263095" y="62140"/>
                      <a:pt x="1263095" y="84569"/>
                    </a:cubicBezTo>
                    <a:lnTo>
                      <a:pt x="1263095" y="165603"/>
                    </a:lnTo>
                    <a:cubicBezTo>
                      <a:pt x="1263095" y="188032"/>
                      <a:pt x="1254185" y="209542"/>
                      <a:pt x="1238325" y="225402"/>
                    </a:cubicBezTo>
                    <a:cubicBezTo>
                      <a:pt x="1222465" y="241262"/>
                      <a:pt x="1200955" y="250172"/>
                      <a:pt x="1178526" y="250172"/>
                    </a:cubicBezTo>
                    <a:lnTo>
                      <a:pt x="84569" y="250172"/>
                    </a:lnTo>
                    <a:cubicBezTo>
                      <a:pt x="62140" y="250172"/>
                      <a:pt x="40629" y="241262"/>
                      <a:pt x="24770" y="225402"/>
                    </a:cubicBezTo>
                    <a:cubicBezTo>
                      <a:pt x="8910" y="209542"/>
                      <a:pt x="0" y="188032"/>
                      <a:pt x="0" y="165603"/>
                    </a:cubicBezTo>
                    <a:lnTo>
                      <a:pt x="0" y="84569"/>
                    </a:lnTo>
                    <a:cubicBezTo>
                      <a:pt x="0" y="62140"/>
                      <a:pt x="8910" y="40629"/>
                      <a:pt x="24770" y="24770"/>
                    </a:cubicBezTo>
                    <a:cubicBezTo>
                      <a:pt x="40629" y="8910"/>
                      <a:pt x="62140" y="0"/>
                      <a:pt x="84569" y="0"/>
                    </a:cubicBezTo>
                    <a:close/>
                  </a:path>
                </a:pathLst>
              </a:custGeom>
              <a:solidFill>
                <a:srgbClr val="151F6D">
                  <a:alpha val="64706"/>
                </a:srgbClr>
              </a:solidFill>
            </p:spPr>
            <p:txBody>
              <a:bodyPr/>
              <a:lstStyle/>
              <a:p>
                <a:endParaRPr lang="en-GB"/>
              </a:p>
            </p:txBody>
          </p:sp>
          <p:sp>
            <p:nvSpPr>
              <p:cNvPr id="103" name="TextBox 103"/>
              <p:cNvSpPr txBox="1"/>
              <p:nvPr/>
            </p:nvSpPr>
            <p:spPr>
              <a:xfrm>
                <a:off x="0" y="28575"/>
                <a:ext cx="1263095" cy="221597"/>
              </a:xfrm>
              <a:prstGeom prst="rect">
                <a:avLst/>
              </a:prstGeom>
            </p:spPr>
            <p:txBody>
              <a:bodyPr lIns="32360" tIns="32360" rIns="32360" bIns="32360" rtlCol="0" anchor="ctr"/>
              <a:lstStyle/>
              <a:p>
                <a:pPr algn="ctr">
                  <a:lnSpc>
                    <a:spcPts val="1494"/>
                  </a:lnSpc>
                </a:pPr>
                <a:endParaRPr/>
              </a:p>
            </p:txBody>
          </p:sp>
        </p:grpSp>
        <p:sp>
          <p:nvSpPr>
            <p:cNvPr id="104" name="TextBox 104"/>
            <p:cNvSpPr txBox="1"/>
            <p:nvPr/>
          </p:nvSpPr>
          <p:spPr>
            <a:xfrm>
              <a:off x="632635" y="462164"/>
              <a:ext cx="5222623" cy="417831"/>
            </a:xfrm>
            <a:prstGeom prst="rect">
              <a:avLst/>
            </a:prstGeom>
          </p:spPr>
          <p:txBody>
            <a:bodyPr lIns="0" tIns="0" rIns="0" bIns="0" rtlCol="0" anchor="t">
              <a:spAutoFit/>
            </a:bodyPr>
            <a:lstStyle/>
            <a:p>
              <a:pPr algn="ctr">
                <a:lnSpc>
                  <a:spcPts val="2482"/>
                </a:lnSpc>
                <a:spcBef>
                  <a:spcPct val="0"/>
                </a:spcBef>
              </a:pPr>
              <a:r>
                <a:rPr lang="en-US" sz="2433" spc="-107" dirty="0">
                  <a:solidFill>
                    <a:srgbClr val="FFFFFF"/>
                  </a:solidFill>
                  <a:latin typeface="Open Sans 1"/>
                  <a:ea typeface="Open Sans 1"/>
                  <a:cs typeface="Open Sans 1"/>
                  <a:sym typeface="Open Sans 1"/>
                </a:rPr>
                <a:t>Settle Disagreements</a:t>
              </a:r>
            </a:p>
          </p:txBody>
        </p:sp>
      </p:grpSp>
      <p:grpSp>
        <p:nvGrpSpPr>
          <p:cNvPr id="105" name="Group 105"/>
          <p:cNvGrpSpPr/>
          <p:nvPr/>
        </p:nvGrpSpPr>
        <p:grpSpPr>
          <a:xfrm>
            <a:off x="6633866" y="5142637"/>
            <a:ext cx="4865919" cy="963756"/>
            <a:chOff x="0" y="0"/>
            <a:chExt cx="6487892" cy="1285008"/>
          </a:xfrm>
        </p:grpSpPr>
        <p:grpSp>
          <p:nvGrpSpPr>
            <p:cNvPr id="106" name="Group 106"/>
            <p:cNvGrpSpPr/>
            <p:nvPr/>
          </p:nvGrpSpPr>
          <p:grpSpPr>
            <a:xfrm>
              <a:off x="0" y="0"/>
              <a:ext cx="6487892" cy="1285008"/>
              <a:chOff x="0" y="0"/>
              <a:chExt cx="1263095" cy="250172"/>
            </a:xfrm>
          </p:grpSpPr>
          <p:sp>
            <p:nvSpPr>
              <p:cNvPr id="107" name="Freeform 107"/>
              <p:cNvSpPr/>
              <p:nvPr/>
            </p:nvSpPr>
            <p:spPr>
              <a:xfrm>
                <a:off x="0" y="0"/>
                <a:ext cx="1263095" cy="250172"/>
              </a:xfrm>
              <a:custGeom>
                <a:avLst/>
                <a:gdLst/>
                <a:ahLst/>
                <a:cxnLst/>
                <a:rect l="l" t="t" r="r" b="b"/>
                <a:pathLst>
                  <a:path w="1263095" h="250172">
                    <a:moveTo>
                      <a:pt x="84569" y="0"/>
                    </a:moveTo>
                    <a:lnTo>
                      <a:pt x="1178526" y="0"/>
                    </a:lnTo>
                    <a:cubicBezTo>
                      <a:pt x="1200955" y="0"/>
                      <a:pt x="1222465" y="8910"/>
                      <a:pt x="1238325" y="24770"/>
                    </a:cubicBezTo>
                    <a:cubicBezTo>
                      <a:pt x="1254185" y="40629"/>
                      <a:pt x="1263095" y="62140"/>
                      <a:pt x="1263095" y="84569"/>
                    </a:cubicBezTo>
                    <a:lnTo>
                      <a:pt x="1263095" y="165603"/>
                    </a:lnTo>
                    <a:cubicBezTo>
                      <a:pt x="1263095" y="188032"/>
                      <a:pt x="1254185" y="209542"/>
                      <a:pt x="1238325" y="225402"/>
                    </a:cubicBezTo>
                    <a:cubicBezTo>
                      <a:pt x="1222465" y="241262"/>
                      <a:pt x="1200955" y="250172"/>
                      <a:pt x="1178526" y="250172"/>
                    </a:cubicBezTo>
                    <a:lnTo>
                      <a:pt x="84569" y="250172"/>
                    </a:lnTo>
                    <a:cubicBezTo>
                      <a:pt x="62140" y="250172"/>
                      <a:pt x="40629" y="241262"/>
                      <a:pt x="24770" y="225402"/>
                    </a:cubicBezTo>
                    <a:cubicBezTo>
                      <a:pt x="8910" y="209542"/>
                      <a:pt x="0" y="188032"/>
                      <a:pt x="0" y="165603"/>
                    </a:cubicBezTo>
                    <a:lnTo>
                      <a:pt x="0" y="84569"/>
                    </a:lnTo>
                    <a:cubicBezTo>
                      <a:pt x="0" y="62140"/>
                      <a:pt x="8910" y="40629"/>
                      <a:pt x="24770" y="24770"/>
                    </a:cubicBezTo>
                    <a:cubicBezTo>
                      <a:pt x="40629" y="8910"/>
                      <a:pt x="62140" y="0"/>
                      <a:pt x="84569" y="0"/>
                    </a:cubicBezTo>
                    <a:close/>
                  </a:path>
                </a:pathLst>
              </a:custGeom>
              <a:solidFill>
                <a:srgbClr val="151F6D">
                  <a:alpha val="64706"/>
                </a:srgbClr>
              </a:solidFill>
            </p:spPr>
            <p:txBody>
              <a:bodyPr/>
              <a:lstStyle/>
              <a:p>
                <a:endParaRPr lang="en-GB"/>
              </a:p>
            </p:txBody>
          </p:sp>
          <p:sp>
            <p:nvSpPr>
              <p:cNvPr id="108" name="TextBox 108"/>
              <p:cNvSpPr txBox="1"/>
              <p:nvPr/>
            </p:nvSpPr>
            <p:spPr>
              <a:xfrm>
                <a:off x="0" y="28575"/>
                <a:ext cx="1263095" cy="221597"/>
              </a:xfrm>
              <a:prstGeom prst="rect">
                <a:avLst/>
              </a:prstGeom>
            </p:spPr>
            <p:txBody>
              <a:bodyPr lIns="32360" tIns="32360" rIns="32360" bIns="32360" rtlCol="0" anchor="ctr"/>
              <a:lstStyle/>
              <a:p>
                <a:pPr algn="ctr">
                  <a:lnSpc>
                    <a:spcPts val="1494"/>
                  </a:lnSpc>
                </a:pPr>
                <a:endParaRPr/>
              </a:p>
            </p:txBody>
          </p:sp>
        </p:grpSp>
        <p:sp>
          <p:nvSpPr>
            <p:cNvPr id="109" name="TextBox 109"/>
            <p:cNvSpPr txBox="1"/>
            <p:nvPr/>
          </p:nvSpPr>
          <p:spPr>
            <a:xfrm>
              <a:off x="683853" y="261761"/>
              <a:ext cx="5120185" cy="818637"/>
            </a:xfrm>
            <a:prstGeom prst="rect">
              <a:avLst/>
            </a:prstGeom>
          </p:spPr>
          <p:txBody>
            <a:bodyPr lIns="0" tIns="0" rIns="0" bIns="0" rtlCol="0" anchor="t">
              <a:spAutoFit/>
            </a:bodyPr>
            <a:lstStyle/>
            <a:p>
              <a:pPr algn="ctr">
                <a:lnSpc>
                  <a:spcPts val="2482"/>
                </a:lnSpc>
                <a:spcBef>
                  <a:spcPct val="0"/>
                </a:spcBef>
              </a:pPr>
              <a:r>
                <a:rPr lang="en-US" sz="2433" spc="-107" dirty="0">
                  <a:solidFill>
                    <a:srgbClr val="FFFFFF"/>
                  </a:solidFill>
                  <a:latin typeface="Open Sans 1"/>
                  <a:ea typeface="Open Sans 1"/>
                  <a:cs typeface="Open Sans 1"/>
                  <a:sym typeface="Open Sans 1"/>
                </a:rPr>
                <a:t>D</a:t>
              </a:r>
              <a:r>
                <a:rPr lang="en-US" sz="2433" b="1" spc="-107" dirty="0">
                  <a:solidFill>
                    <a:srgbClr val="FFFFFF"/>
                  </a:solidFill>
                  <a:latin typeface="Open Sans 1"/>
                  <a:ea typeface="Open Sans 1"/>
                  <a:cs typeface="Open Sans 1"/>
                  <a:sym typeface="Open Sans 1"/>
                </a:rPr>
                <a:t>eal with people in</a:t>
              </a:r>
            </a:p>
            <a:p>
              <a:pPr algn="ctr">
                <a:lnSpc>
                  <a:spcPts val="2482"/>
                </a:lnSpc>
                <a:spcBef>
                  <a:spcPct val="0"/>
                </a:spcBef>
              </a:pPr>
              <a:r>
                <a:rPr lang="en-US" sz="2433" b="1" spc="-107" dirty="0">
                  <a:solidFill>
                    <a:srgbClr val="FFFFFF"/>
                  </a:solidFill>
                  <a:latin typeface="Open Sans 1"/>
                  <a:ea typeface="Open Sans 1"/>
                  <a:cs typeface="Open Sans 1"/>
                  <a:sym typeface="Open Sans 1"/>
                </a:rPr>
                <a:t>power and authority</a:t>
              </a:r>
            </a:p>
          </p:txBody>
        </p:sp>
      </p:grpSp>
      <p:grpSp>
        <p:nvGrpSpPr>
          <p:cNvPr id="110" name="Group 110"/>
          <p:cNvGrpSpPr/>
          <p:nvPr/>
        </p:nvGrpSpPr>
        <p:grpSpPr>
          <a:xfrm>
            <a:off x="6633866" y="4156708"/>
            <a:ext cx="4865919" cy="963756"/>
            <a:chOff x="0" y="0"/>
            <a:chExt cx="6487892" cy="1285008"/>
          </a:xfrm>
        </p:grpSpPr>
        <p:grpSp>
          <p:nvGrpSpPr>
            <p:cNvPr id="111" name="Group 111"/>
            <p:cNvGrpSpPr/>
            <p:nvPr/>
          </p:nvGrpSpPr>
          <p:grpSpPr>
            <a:xfrm>
              <a:off x="0" y="0"/>
              <a:ext cx="6487892" cy="1285008"/>
              <a:chOff x="0" y="0"/>
              <a:chExt cx="1263095" cy="250172"/>
            </a:xfrm>
          </p:grpSpPr>
          <p:sp>
            <p:nvSpPr>
              <p:cNvPr id="112" name="Freeform 112"/>
              <p:cNvSpPr/>
              <p:nvPr/>
            </p:nvSpPr>
            <p:spPr>
              <a:xfrm>
                <a:off x="0" y="0"/>
                <a:ext cx="1263095" cy="250172"/>
              </a:xfrm>
              <a:custGeom>
                <a:avLst/>
                <a:gdLst/>
                <a:ahLst/>
                <a:cxnLst/>
                <a:rect l="l" t="t" r="r" b="b"/>
                <a:pathLst>
                  <a:path w="1263095" h="250172">
                    <a:moveTo>
                      <a:pt x="84569" y="0"/>
                    </a:moveTo>
                    <a:lnTo>
                      <a:pt x="1178526" y="0"/>
                    </a:lnTo>
                    <a:cubicBezTo>
                      <a:pt x="1200955" y="0"/>
                      <a:pt x="1222465" y="8910"/>
                      <a:pt x="1238325" y="24770"/>
                    </a:cubicBezTo>
                    <a:cubicBezTo>
                      <a:pt x="1254185" y="40629"/>
                      <a:pt x="1263095" y="62140"/>
                      <a:pt x="1263095" y="84569"/>
                    </a:cubicBezTo>
                    <a:lnTo>
                      <a:pt x="1263095" y="165603"/>
                    </a:lnTo>
                    <a:cubicBezTo>
                      <a:pt x="1263095" y="188032"/>
                      <a:pt x="1254185" y="209542"/>
                      <a:pt x="1238325" y="225402"/>
                    </a:cubicBezTo>
                    <a:cubicBezTo>
                      <a:pt x="1222465" y="241262"/>
                      <a:pt x="1200955" y="250172"/>
                      <a:pt x="1178526" y="250172"/>
                    </a:cubicBezTo>
                    <a:lnTo>
                      <a:pt x="84569" y="250172"/>
                    </a:lnTo>
                    <a:cubicBezTo>
                      <a:pt x="62140" y="250172"/>
                      <a:pt x="40629" y="241262"/>
                      <a:pt x="24770" y="225402"/>
                    </a:cubicBezTo>
                    <a:cubicBezTo>
                      <a:pt x="8910" y="209542"/>
                      <a:pt x="0" y="188032"/>
                      <a:pt x="0" y="165603"/>
                    </a:cubicBezTo>
                    <a:lnTo>
                      <a:pt x="0" y="84569"/>
                    </a:lnTo>
                    <a:cubicBezTo>
                      <a:pt x="0" y="62140"/>
                      <a:pt x="8910" y="40629"/>
                      <a:pt x="24770" y="24770"/>
                    </a:cubicBezTo>
                    <a:cubicBezTo>
                      <a:pt x="40629" y="8910"/>
                      <a:pt x="62140" y="0"/>
                      <a:pt x="84569" y="0"/>
                    </a:cubicBezTo>
                    <a:close/>
                  </a:path>
                </a:pathLst>
              </a:custGeom>
              <a:solidFill>
                <a:srgbClr val="151F6D">
                  <a:alpha val="64706"/>
                </a:srgbClr>
              </a:solidFill>
            </p:spPr>
            <p:txBody>
              <a:bodyPr/>
              <a:lstStyle/>
              <a:p>
                <a:endParaRPr lang="en-GB"/>
              </a:p>
            </p:txBody>
          </p:sp>
          <p:sp>
            <p:nvSpPr>
              <p:cNvPr id="113" name="TextBox 113"/>
              <p:cNvSpPr txBox="1"/>
              <p:nvPr/>
            </p:nvSpPr>
            <p:spPr>
              <a:xfrm>
                <a:off x="0" y="28575"/>
                <a:ext cx="1263095" cy="221597"/>
              </a:xfrm>
              <a:prstGeom prst="rect">
                <a:avLst/>
              </a:prstGeom>
            </p:spPr>
            <p:txBody>
              <a:bodyPr lIns="32360" tIns="32360" rIns="32360" bIns="32360" rtlCol="0" anchor="ctr"/>
              <a:lstStyle/>
              <a:p>
                <a:pPr algn="ctr">
                  <a:lnSpc>
                    <a:spcPts val="1494"/>
                  </a:lnSpc>
                </a:pPr>
                <a:endParaRPr/>
              </a:p>
            </p:txBody>
          </p:sp>
        </p:grpSp>
        <p:sp>
          <p:nvSpPr>
            <p:cNvPr id="114" name="TextBox 114"/>
            <p:cNvSpPr txBox="1"/>
            <p:nvPr/>
          </p:nvSpPr>
          <p:spPr>
            <a:xfrm>
              <a:off x="1785120" y="485503"/>
              <a:ext cx="2917651" cy="427980"/>
            </a:xfrm>
            <a:prstGeom prst="rect">
              <a:avLst/>
            </a:prstGeom>
          </p:spPr>
          <p:txBody>
            <a:bodyPr wrap="square" lIns="0" tIns="0" rIns="0" bIns="0" rtlCol="0" anchor="t">
              <a:spAutoFit/>
            </a:bodyPr>
            <a:lstStyle/>
            <a:p>
              <a:pPr algn="ctr">
                <a:lnSpc>
                  <a:spcPts val="2482"/>
                </a:lnSpc>
                <a:spcBef>
                  <a:spcPct val="0"/>
                </a:spcBef>
              </a:pPr>
              <a:r>
                <a:rPr lang="en-US" sz="2433" spc="-107" dirty="0">
                  <a:solidFill>
                    <a:srgbClr val="FFFFFF"/>
                  </a:solidFill>
                  <a:latin typeface="Open Sans 1"/>
                  <a:ea typeface="Open Sans 1"/>
                  <a:cs typeface="Open Sans 1"/>
                  <a:sym typeface="Open Sans 1"/>
                </a:rPr>
                <a:t>Commun</a:t>
              </a:r>
              <a:r>
                <a:rPr lang="en-US" sz="2433" b="1" spc="-107" dirty="0">
                  <a:solidFill>
                    <a:srgbClr val="FFFFFF"/>
                  </a:solidFill>
                  <a:latin typeface="Open Sans 1"/>
                  <a:ea typeface="Open Sans 1"/>
                  <a:cs typeface="Open Sans 1"/>
                  <a:sym typeface="Open Sans 1"/>
                </a:rPr>
                <a:t>icate</a:t>
              </a:r>
            </a:p>
          </p:txBody>
        </p:sp>
      </p:grpSp>
      <p:grpSp>
        <p:nvGrpSpPr>
          <p:cNvPr id="115" name="Group 115"/>
          <p:cNvGrpSpPr/>
          <p:nvPr/>
        </p:nvGrpSpPr>
        <p:grpSpPr>
          <a:xfrm>
            <a:off x="11771588" y="6124591"/>
            <a:ext cx="4865919" cy="963756"/>
            <a:chOff x="0" y="0"/>
            <a:chExt cx="6487892" cy="1285008"/>
          </a:xfrm>
        </p:grpSpPr>
        <p:grpSp>
          <p:nvGrpSpPr>
            <p:cNvPr id="116" name="Group 116"/>
            <p:cNvGrpSpPr/>
            <p:nvPr/>
          </p:nvGrpSpPr>
          <p:grpSpPr>
            <a:xfrm>
              <a:off x="0" y="0"/>
              <a:ext cx="6487892" cy="1285008"/>
              <a:chOff x="0" y="0"/>
              <a:chExt cx="1263095" cy="250172"/>
            </a:xfrm>
          </p:grpSpPr>
          <p:sp>
            <p:nvSpPr>
              <p:cNvPr id="117" name="Freeform 117"/>
              <p:cNvSpPr/>
              <p:nvPr/>
            </p:nvSpPr>
            <p:spPr>
              <a:xfrm>
                <a:off x="0" y="0"/>
                <a:ext cx="1263095" cy="250172"/>
              </a:xfrm>
              <a:custGeom>
                <a:avLst/>
                <a:gdLst/>
                <a:ahLst/>
                <a:cxnLst/>
                <a:rect l="l" t="t" r="r" b="b"/>
                <a:pathLst>
                  <a:path w="1263095" h="250172">
                    <a:moveTo>
                      <a:pt x="84569" y="0"/>
                    </a:moveTo>
                    <a:lnTo>
                      <a:pt x="1178526" y="0"/>
                    </a:lnTo>
                    <a:cubicBezTo>
                      <a:pt x="1200955" y="0"/>
                      <a:pt x="1222465" y="8910"/>
                      <a:pt x="1238325" y="24770"/>
                    </a:cubicBezTo>
                    <a:cubicBezTo>
                      <a:pt x="1254185" y="40629"/>
                      <a:pt x="1263095" y="62140"/>
                      <a:pt x="1263095" y="84569"/>
                    </a:cubicBezTo>
                    <a:lnTo>
                      <a:pt x="1263095" y="165603"/>
                    </a:lnTo>
                    <a:cubicBezTo>
                      <a:pt x="1263095" y="188032"/>
                      <a:pt x="1254185" y="209542"/>
                      <a:pt x="1238325" y="225402"/>
                    </a:cubicBezTo>
                    <a:cubicBezTo>
                      <a:pt x="1222465" y="241262"/>
                      <a:pt x="1200955" y="250172"/>
                      <a:pt x="1178526" y="250172"/>
                    </a:cubicBezTo>
                    <a:lnTo>
                      <a:pt x="84569" y="250172"/>
                    </a:lnTo>
                    <a:cubicBezTo>
                      <a:pt x="62140" y="250172"/>
                      <a:pt x="40629" y="241262"/>
                      <a:pt x="24770" y="225402"/>
                    </a:cubicBezTo>
                    <a:cubicBezTo>
                      <a:pt x="8910" y="209542"/>
                      <a:pt x="0" y="188032"/>
                      <a:pt x="0" y="165603"/>
                    </a:cubicBezTo>
                    <a:lnTo>
                      <a:pt x="0" y="84569"/>
                    </a:lnTo>
                    <a:cubicBezTo>
                      <a:pt x="0" y="62140"/>
                      <a:pt x="8910" y="40629"/>
                      <a:pt x="24770" y="24770"/>
                    </a:cubicBezTo>
                    <a:cubicBezTo>
                      <a:pt x="40629" y="8910"/>
                      <a:pt x="62140" y="0"/>
                      <a:pt x="84569" y="0"/>
                    </a:cubicBezTo>
                    <a:close/>
                  </a:path>
                </a:pathLst>
              </a:custGeom>
              <a:solidFill>
                <a:srgbClr val="F68D2E">
                  <a:alpha val="64706"/>
                </a:srgbClr>
              </a:solidFill>
            </p:spPr>
            <p:txBody>
              <a:bodyPr/>
              <a:lstStyle/>
              <a:p>
                <a:endParaRPr lang="en-GB"/>
              </a:p>
            </p:txBody>
          </p:sp>
          <p:sp>
            <p:nvSpPr>
              <p:cNvPr id="118" name="TextBox 118"/>
              <p:cNvSpPr txBox="1"/>
              <p:nvPr/>
            </p:nvSpPr>
            <p:spPr>
              <a:xfrm>
                <a:off x="0" y="28575"/>
                <a:ext cx="1263095" cy="221597"/>
              </a:xfrm>
              <a:prstGeom prst="rect">
                <a:avLst/>
              </a:prstGeom>
            </p:spPr>
            <p:txBody>
              <a:bodyPr lIns="32360" tIns="32360" rIns="32360" bIns="32360" rtlCol="0" anchor="ctr"/>
              <a:lstStyle/>
              <a:p>
                <a:pPr algn="ctr">
                  <a:lnSpc>
                    <a:spcPts val="1494"/>
                  </a:lnSpc>
                </a:pPr>
                <a:endParaRPr/>
              </a:p>
            </p:txBody>
          </p:sp>
        </p:grpSp>
        <p:sp>
          <p:nvSpPr>
            <p:cNvPr id="119" name="TextBox 119"/>
            <p:cNvSpPr txBox="1"/>
            <p:nvPr/>
          </p:nvSpPr>
          <p:spPr>
            <a:xfrm>
              <a:off x="840432" y="261761"/>
              <a:ext cx="4807028" cy="818637"/>
            </a:xfrm>
            <a:prstGeom prst="rect">
              <a:avLst/>
            </a:prstGeom>
          </p:spPr>
          <p:txBody>
            <a:bodyPr lIns="0" tIns="0" rIns="0" bIns="0" rtlCol="0" anchor="t">
              <a:spAutoFit/>
            </a:bodyPr>
            <a:lstStyle/>
            <a:p>
              <a:pPr algn="ctr">
                <a:lnSpc>
                  <a:spcPts val="2482"/>
                </a:lnSpc>
                <a:spcBef>
                  <a:spcPct val="0"/>
                </a:spcBef>
              </a:pPr>
              <a:r>
                <a:rPr lang="en-US" sz="2433" spc="-107">
                  <a:solidFill>
                    <a:srgbClr val="000000"/>
                  </a:solidFill>
                  <a:latin typeface="Open Sans 1"/>
                  <a:ea typeface="Open Sans 1"/>
                  <a:cs typeface="Open Sans 1"/>
                  <a:sym typeface="Open Sans 1"/>
                </a:rPr>
                <a:t>Agr</a:t>
              </a:r>
              <a:r>
                <a:rPr lang="en-US" sz="2433" b="1" spc="-107">
                  <a:solidFill>
                    <a:srgbClr val="000000"/>
                  </a:solidFill>
                  <a:latin typeface="Open Sans 1"/>
                  <a:ea typeface="Open Sans 1"/>
                  <a:cs typeface="Open Sans 1"/>
                  <a:sym typeface="Open Sans 1"/>
                </a:rPr>
                <a:t>ee your responsibilities</a:t>
              </a:r>
            </a:p>
            <a:p>
              <a:pPr algn="ctr">
                <a:lnSpc>
                  <a:spcPts val="2482"/>
                </a:lnSpc>
                <a:spcBef>
                  <a:spcPct val="0"/>
                </a:spcBef>
              </a:pPr>
              <a:r>
                <a:rPr lang="en-US" sz="2433" b="1" spc="-107">
                  <a:solidFill>
                    <a:srgbClr val="000000"/>
                  </a:solidFill>
                  <a:latin typeface="Open Sans 1"/>
                  <a:ea typeface="Open Sans 1"/>
                  <a:cs typeface="Open Sans 1"/>
                  <a:sym typeface="Open Sans 1"/>
                </a:rPr>
                <a:t>and see them through</a:t>
              </a:r>
            </a:p>
          </p:txBody>
        </p:sp>
      </p:grpSp>
      <p:grpSp>
        <p:nvGrpSpPr>
          <p:cNvPr id="120" name="Group 120"/>
          <p:cNvGrpSpPr/>
          <p:nvPr/>
        </p:nvGrpSpPr>
        <p:grpSpPr>
          <a:xfrm>
            <a:off x="11771588" y="7113024"/>
            <a:ext cx="4865919" cy="963756"/>
            <a:chOff x="0" y="0"/>
            <a:chExt cx="6487892" cy="1285008"/>
          </a:xfrm>
        </p:grpSpPr>
        <p:grpSp>
          <p:nvGrpSpPr>
            <p:cNvPr id="121" name="Group 121"/>
            <p:cNvGrpSpPr/>
            <p:nvPr/>
          </p:nvGrpSpPr>
          <p:grpSpPr>
            <a:xfrm>
              <a:off x="0" y="0"/>
              <a:ext cx="6487892" cy="1285008"/>
              <a:chOff x="0" y="0"/>
              <a:chExt cx="1263095" cy="250172"/>
            </a:xfrm>
          </p:grpSpPr>
          <p:sp>
            <p:nvSpPr>
              <p:cNvPr id="122" name="Freeform 122"/>
              <p:cNvSpPr/>
              <p:nvPr/>
            </p:nvSpPr>
            <p:spPr>
              <a:xfrm>
                <a:off x="0" y="0"/>
                <a:ext cx="1263095" cy="250172"/>
              </a:xfrm>
              <a:custGeom>
                <a:avLst/>
                <a:gdLst/>
                <a:ahLst/>
                <a:cxnLst/>
                <a:rect l="l" t="t" r="r" b="b"/>
                <a:pathLst>
                  <a:path w="1263095" h="250172">
                    <a:moveTo>
                      <a:pt x="84569" y="0"/>
                    </a:moveTo>
                    <a:lnTo>
                      <a:pt x="1178526" y="0"/>
                    </a:lnTo>
                    <a:cubicBezTo>
                      <a:pt x="1200955" y="0"/>
                      <a:pt x="1222465" y="8910"/>
                      <a:pt x="1238325" y="24770"/>
                    </a:cubicBezTo>
                    <a:cubicBezTo>
                      <a:pt x="1254185" y="40629"/>
                      <a:pt x="1263095" y="62140"/>
                      <a:pt x="1263095" y="84569"/>
                    </a:cubicBezTo>
                    <a:lnTo>
                      <a:pt x="1263095" y="165603"/>
                    </a:lnTo>
                    <a:cubicBezTo>
                      <a:pt x="1263095" y="188032"/>
                      <a:pt x="1254185" y="209542"/>
                      <a:pt x="1238325" y="225402"/>
                    </a:cubicBezTo>
                    <a:cubicBezTo>
                      <a:pt x="1222465" y="241262"/>
                      <a:pt x="1200955" y="250172"/>
                      <a:pt x="1178526" y="250172"/>
                    </a:cubicBezTo>
                    <a:lnTo>
                      <a:pt x="84569" y="250172"/>
                    </a:lnTo>
                    <a:cubicBezTo>
                      <a:pt x="62140" y="250172"/>
                      <a:pt x="40629" y="241262"/>
                      <a:pt x="24770" y="225402"/>
                    </a:cubicBezTo>
                    <a:cubicBezTo>
                      <a:pt x="8910" y="209542"/>
                      <a:pt x="0" y="188032"/>
                      <a:pt x="0" y="165603"/>
                    </a:cubicBezTo>
                    <a:lnTo>
                      <a:pt x="0" y="84569"/>
                    </a:lnTo>
                    <a:cubicBezTo>
                      <a:pt x="0" y="62140"/>
                      <a:pt x="8910" y="40629"/>
                      <a:pt x="24770" y="24770"/>
                    </a:cubicBezTo>
                    <a:cubicBezTo>
                      <a:pt x="40629" y="8910"/>
                      <a:pt x="62140" y="0"/>
                      <a:pt x="84569" y="0"/>
                    </a:cubicBezTo>
                    <a:close/>
                  </a:path>
                </a:pathLst>
              </a:custGeom>
              <a:solidFill>
                <a:srgbClr val="F68D2E">
                  <a:alpha val="64706"/>
                </a:srgbClr>
              </a:solidFill>
            </p:spPr>
            <p:txBody>
              <a:bodyPr/>
              <a:lstStyle/>
              <a:p>
                <a:endParaRPr lang="en-GB"/>
              </a:p>
            </p:txBody>
          </p:sp>
          <p:sp>
            <p:nvSpPr>
              <p:cNvPr id="123" name="TextBox 123"/>
              <p:cNvSpPr txBox="1"/>
              <p:nvPr/>
            </p:nvSpPr>
            <p:spPr>
              <a:xfrm>
                <a:off x="0" y="28575"/>
                <a:ext cx="1263095" cy="221597"/>
              </a:xfrm>
              <a:prstGeom prst="rect">
                <a:avLst/>
              </a:prstGeom>
            </p:spPr>
            <p:txBody>
              <a:bodyPr lIns="32360" tIns="32360" rIns="32360" bIns="32360" rtlCol="0" anchor="ctr"/>
              <a:lstStyle/>
              <a:p>
                <a:pPr algn="ctr">
                  <a:lnSpc>
                    <a:spcPts val="1494"/>
                  </a:lnSpc>
                </a:pPr>
                <a:endParaRPr/>
              </a:p>
            </p:txBody>
          </p:sp>
        </p:grpSp>
        <p:sp>
          <p:nvSpPr>
            <p:cNvPr id="124" name="TextBox 124"/>
            <p:cNvSpPr txBox="1"/>
            <p:nvPr/>
          </p:nvSpPr>
          <p:spPr>
            <a:xfrm>
              <a:off x="1848708" y="462164"/>
              <a:ext cx="2790476" cy="417831"/>
            </a:xfrm>
            <a:prstGeom prst="rect">
              <a:avLst/>
            </a:prstGeom>
          </p:spPr>
          <p:txBody>
            <a:bodyPr lIns="0" tIns="0" rIns="0" bIns="0" rtlCol="0" anchor="t">
              <a:spAutoFit/>
            </a:bodyPr>
            <a:lstStyle/>
            <a:p>
              <a:pPr algn="ctr">
                <a:lnSpc>
                  <a:spcPts val="2482"/>
                </a:lnSpc>
                <a:spcBef>
                  <a:spcPct val="0"/>
                </a:spcBef>
              </a:pPr>
              <a:r>
                <a:rPr lang="en-US" sz="2433" b="1" spc="-107" dirty="0">
                  <a:solidFill>
                    <a:srgbClr val="000000"/>
                  </a:solidFill>
                  <a:latin typeface="Open Sans 1"/>
                  <a:ea typeface="Open Sans 1"/>
                  <a:cs typeface="Open Sans 1"/>
                  <a:sym typeface="Open Sans 1"/>
                </a:rPr>
                <a:t>Solve Problems</a:t>
              </a:r>
            </a:p>
          </p:txBody>
        </p:sp>
      </p:grpSp>
      <p:grpSp>
        <p:nvGrpSpPr>
          <p:cNvPr id="125" name="Group 125"/>
          <p:cNvGrpSpPr/>
          <p:nvPr/>
        </p:nvGrpSpPr>
        <p:grpSpPr>
          <a:xfrm>
            <a:off x="11771588" y="4137833"/>
            <a:ext cx="4865919" cy="973649"/>
            <a:chOff x="0" y="-13191"/>
            <a:chExt cx="6487892" cy="1298199"/>
          </a:xfrm>
        </p:grpSpPr>
        <p:grpSp>
          <p:nvGrpSpPr>
            <p:cNvPr id="126" name="Group 126"/>
            <p:cNvGrpSpPr/>
            <p:nvPr/>
          </p:nvGrpSpPr>
          <p:grpSpPr>
            <a:xfrm>
              <a:off x="0" y="-13191"/>
              <a:ext cx="6487892" cy="1298199"/>
              <a:chOff x="0" y="-2568"/>
              <a:chExt cx="1263095" cy="252740"/>
            </a:xfrm>
          </p:grpSpPr>
          <p:sp>
            <p:nvSpPr>
              <p:cNvPr id="127" name="Freeform 127"/>
              <p:cNvSpPr/>
              <p:nvPr/>
            </p:nvSpPr>
            <p:spPr>
              <a:xfrm>
                <a:off x="0" y="-2568"/>
                <a:ext cx="1263095" cy="250172"/>
              </a:xfrm>
              <a:custGeom>
                <a:avLst/>
                <a:gdLst/>
                <a:ahLst/>
                <a:cxnLst/>
                <a:rect l="l" t="t" r="r" b="b"/>
                <a:pathLst>
                  <a:path w="1263095" h="250172">
                    <a:moveTo>
                      <a:pt x="84569" y="0"/>
                    </a:moveTo>
                    <a:lnTo>
                      <a:pt x="1178526" y="0"/>
                    </a:lnTo>
                    <a:cubicBezTo>
                      <a:pt x="1200955" y="0"/>
                      <a:pt x="1222465" y="8910"/>
                      <a:pt x="1238325" y="24770"/>
                    </a:cubicBezTo>
                    <a:cubicBezTo>
                      <a:pt x="1254185" y="40629"/>
                      <a:pt x="1263095" y="62140"/>
                      <a:pt x="1263095" y="84569"/>
                    </a:cubicBezTo>
                    <a:lnTo>
                      <a:pt x="1263095" y="165603"/>
                    </a:lnTo>
                    <a:cubicBezTo>
                      <a:pt x="1263095" y="188032"/>
                      <a:pt x="1254185" y="209542"/>
                      <a:pt x="1238325" y="225402"/>
                    </a:cubicBezTo>
                    <a:cubicBezTo>
                      <a:pt x="1222465" y="241262"/>
                      <a:pt x="1200955" y="250172"/>
                      <a:pt x="1178526" y="250172"/>
                    </a:cubicBezTo>
                    <a:lnTo>
                      <a:pt x="84569" y="250172"/>
                    </a:lnTo>
                    <a:cubicBezTo>
                      <a:pt x="62140" y="250172"/>
                      <a:pt x="40629" y="241262"/>
                      <a:pt x="24770" y="225402"/>
                    </a:cubicBezTo>
                    <a:cubicBezTo>
                      <a:pt x="8910" y="209542"/>
                      <a:pt x="0" y="188032"/>
                      <a:pt x="0" y="165603"/>
                    </a:cubicBezTo>
                    <a:lnTo>
                      <a:pt x="0" y="84569"/>
                    </a:lnTo>
                    <a:cubicBezTo>
                      <a:pt x="0" y="62140"/>
                      <a:pt x="8910" y="40629"/>
                      <a:pt x="24770" y="24770"/>
                    </a:cubicBezTo>
                    <a:cubicBezTo>
                      <a:pt x="40629" y="8910"/>
                      <a:pt x="62140" y="0"/>
                      <a:pt x="84569" y="0"/>
                    </a:cubicBezTo>
                    <a:close/>
                  </a:path>
                </a:pathLst>
              </a:custGeom>
              <a:solidFill>
                <a:srgbClr val="F68D2E">
                  <a:alpha val="64706"/>
                </a:srgbClr>
              </a:solidFill>
            </p:spPr>
            <p:txBody>
              <a:bodyPr/>
              <a:lstStyle/>
              <a:p>
                <a:endParaRPr lang="en-GB" dirty="0"/>
              </a:p>
            </p:txBody>
          </p:sp>
          <p:sp>
            <p:nvSpPr>
              <p:cNvPr id="128" name="TextBox 128"/>
              <p:cNvSpPr txBox="1"/>
              <p:nvPr/>
            </p:nvSpPr>
            <p:spPr>
              <a:xfrm>
                <a:off x="0" y="28575"/>
                <a:ext cx="1263095" cy="221597"/>
              </a:xfrm>
              <a:prstGeom prst="rect">
                <a:avLst/>
              </a:prstGeom>
            </p:spPr>
            <p:txBody>
              <a:bodyPr lIns="32360" tIns="32360" rIns="32360" bIns="32360" rtlCol="0" anchor="ctr"/>
              <a:lstStyle/>
              <a:p>
                <a:pPr algn="ctr">
                  <a:lnSpc>
                    <a:spcPts val="1494"/>
                  </a:lnSpc>
                </a:pPr>
                <a:endParaRPr/>
              </a:p>
            </p:txBody>
          </p:sp>
        </p:grpSp>
        <p:sp>
          <p:nvSpPr>
            <p:cNvPr id="129" name="TextBox 129"/>
            <p:cNvSpPr txBox="1"/>
            <p:nvPr/>
          </p:nvSpPr>
          <p:spPr>
            <a:xfrm>
              <a:off x="1827282" y="258010"/>
              <a:ext cx="2833325" cy="417831"/>
            </a:xfrm>
            <a:prstGeom prst="rect">
              <a:avLst/>
            </a:prstGeom>
          </p:spPr>
          <p:txBody>
            <a:bodyPr lIns="0" tIns="0" rIns="0" bIns="0" rtlCol="0" anchor="t">
              <a:spAutoFit/>
            </a:bodyPr>
            <a:lstStyle/>
            <a:p>
              <a:pPr algn="ctr">
                <a:lnSpc>
                  <a:spcPts val="2482"/>
                </a:lnSpc>
                <a:spcBef>
                  <a:spcPct val="0"/>
                </a:spcBef>
              </a:pPr>
              <a:r>
                <a:rPr lang="en-US" sz="2433" spc="-107" dirty="0">
                  <a:solidFill>
                    <a:srgbClr val="000000"/>
                  </a:solidFill>
                  <a:latin typeface="Open Sans 1"/>
                  <a:ea typeface="Open Sans 1"/>
                  <a:cs typeface="Open Sans 1"/>
                  <a:sym typeface="Open Sans 1"/>
                </a:rPr>
                <a:t>Mak</a:t>
              </a:r>
              <a:r>
                <a:rPr lang="en-US" sz="2433" b="1" spc="-107" dirty="0">
                  <a:solidFill>
                    <a:srgbClr val="000000"/>
                  </a:solidFill>
                  <a:latin typeface="Open Sans 1"/>
                  <a:ea typeface="Open Sans 1"/>
                  <a:cs typeface="Open Sans 1"/>
                  <a:sym typeface="Open Sans 1"/>
                </a:rPr>
                <a:t>e Decisions</a:t>
              </a:r>
            </a:p>
          </p:txBody>
        </p:sp>
      </p:grpSp>
      <p:grpSp>
        <p:nvGrpSpPr>
          <p:cNvPr id="130" name="Group 130"/>
          <p:cNvGrpSpPr/>
          <p:nvPr/>
        </p:nvGrpSpPr>
        <p:grpSpPr>
          <a:xfrm>
            <a:off x="11771588" y="5136158"/>
            <a:ext cx="4865919" cy="963756"/>
            <a:chOff x="0" y="0"/>
            <a:chExt cx="6487892" cy="1285008"/>
          </a:xfrm>
        </p:grpSpPr>
        <p:grpSp>
          <p:nvGrpSpPr>
            <p:cNvPr id="131" name="Group 131"/>
            <p:cNvGrpSpPr/>
            <p:nvPr/>
          </p:nvGrpSpPr>
          <p:grpSpPr>
            <a:xfrm>
              <a:off x="0" y="0"/>
              <a:ext cx="6487892" cy="1285008"/>
              <a:chOff x="0" y="0"/>
              <a:chExt cx="1263095" cy="250172"/>
            </a:xfrm>
          </p:grpSpPr>
          <p:sp>
            <p:nvSpPr>
              <p:cNvPr id="132" name="Freeform 132"/>
              <p:cNvSpPr/>
              <p:nvPr/>
            </p:nvSpPr>
            <p:spPr>
              <a:xfrm>
                <a:off x="0" y="0"/>
                <a:ext cx="1263095" cy="250172"/>
              </a:xfrm>
              <a:custGeom>
                <a:avLst/>
                <a:gdLst/>
                <a:ahLst/>
                <a:cxnLst/>
                <a:rect l="l" t="t" r="r" b="b"/>
                <a:pathLst>
                  <a:path w="1263095" h="250172">
                    <a:moveTo>
                      <a:pt x="84569" y="0"/>
                    </a:moveTo>
                    <a:lnTo>
                      <a:pt x="1178526" y="0"/>
                    </a:lnTo>
                    <a:cubicBezTo>
                      <a:pt x="1200955" y="0"/>
                      <a:pt x="1222465" y="8910"/>
                      <a:pt x="1238325" y="24770"/>
                    </a:cubicBezTo>
                    <a:cubicBezTo>
                      <a:pt x="1254185" y="40629"/>
                      <a:pt x="1263095" y="62140"/>
                      <a:pt x="1263095" y="84569"/>
                    </a:cubicBezTo>
                    <a:lnTo>
                      <a:pt x="1263095" y="165603"/>
                    </a:lnTo>
                    <a:cubicBezTo>
                      <a:pt x="1263095" y="188032"/>
                      <a:pt x="1254185" y="209542"/>
                      <a:pt x="1238325" y="225402"/>
                    </a:cubicBezTo>
                    <a:cubicBezTo>
                      <a:pt x="1222465" y="241262"/>
                      <a:pt x="1200955" y="250172"/>
                      <a:pt x="1178526" y="250172"/>
                    </a:cubicBezTo>
                    <a:lnTo>
                      <a:pt x="84569" y="250172"/>
                    </a:lnTo>
                    <a:cubicBezTo>
                      <a:pt x="62140" y="250172"/>
                      <a:pt x="40629" y="241262"/>
                      <a:pt x="24770" y="225402"/>
                    </a:cubicBezTo>
                    <a:cubicBezTo>
                      <a:pt x="8910" y="209542"/>
                      <a:pt x="0" y="188032"/>
                      <a:pt x="0" y="165603"/>
                    </a:cubicBezTo>
                    <a:lnTo>
                      <a:pt x="0" y="84569"/>
                    </a:lnTo>
                    <a:cubicBezTo>
                      <a:pt x="0" y="62140"/>
                      <a:pt x="8910" y="40629"/>
                      <a:pt x="24770" y="24770"/>
                    </a:cubicBezTo>
                    <a:cubicBezTo>
                      <a:pt x="40629" y="8910"/>
                      <a:pt x="62140" y="0"/>
                      <a:pt x="84569" y="0"/>
                    </a:cubicBezTo>
                    <a:close/>
                  </a:path>
                </a:pathLst>
              </a:custGeom>
              <a:solidFill>
                <a:srgbClr val="F68D2E">
                  <a:alpha val="64706"/>
                </a:srgbClr>
              </a:solidFill>
            </p:spPr>
            <p:txBody>
              <a:bodyPr/>
              <a:lstStyle/>
              <a:p>
                <a:endParaRPr lang="en-GB"/>
              </a:p>
            </p:txBody>
          </p:sp>
          <p:sp>
            <p:nvSpPr>
              <p:cNvPr id="133" name="TextBox 133"/>
              <p:cNvSpPr txBox="1"/>
              <p:nvPr/>
            </p:nvSpPr>
            <p:spPr>
              <a:xfrm>
                <a:off x="0" y="28575"/>
                <a:ext cx="1263095" cy="221597"/>
              </a:xfrm>
              <a:prstGeom prst="rect">
                <a:avLst/>
              </a:prstGeom>
            </p:spPr>
            <p:txBody>
              <a:bodyPr lIns="32360" tIns="32360" rIns="32360" bIns="32360" rtlCol="0" anchor="ctr"/>
              <a:lstStyle/>
              <a:p>
                <a:pPr algn="ctr">
                  <a:lnSpc>
                    <a:spcPts val="1494"/>
                  </a:lnSpc>
                </a:pPr>
                <a:endParaRPr/>
              </a:p>
            </p:txBody>
          </p:sp>
        </p:grpSp>
        <p:sp>
          <p:nvSpPr>
            <p:cNvPr id="134" name="TextBox 134"/>
            <p:cNvSpPr txBox="1"/>
            <p:nvPr/>
          </p:nvSpPr>
          <p:spPr>
            <a:xfrm>
              <a:off x="1184874" y="261761"/>
              <a:ext cx="4118144" cy="818637"/>
            </a:xfrm>
            <a:prstGeom prst="rect">
              <a:avLst/>
            </a:prstGeom>
          </p:spPr>
          <p:txBody>
            <a:bodyPr lIns="0" tIns="0" rIns="0" bIns="0" rtlCol="0" anchor="t">
              <a:spAutoFit/>
            </a:bodyPr>
            <a:lstStyle/>
            <a:p>
              <a:pPr algn="ctr">
                <a:lnSpc>
                  <a:spcPts val="2482"/>
                </a:lnSpc>
                <a:spcBef>
                  <a:spcPct val="0"/>
                </a:spcBef>
              </a:pPr>
              <a:r>
                <a:rPr lang="en-US" sz="2433" b="1" spc="-107">
                  <a:solidFill>
                    <a:srgbClr val="000000"/>
                  </a:solidFill>
                  <a:latin typeface="Open Sans 1"/>
                  <a:ea typeface="Open Sans 1"/>
                  <a:cs typeface="Open Sans 1"/>
                  <a:sym typeface="Open Sans 1"/>
                </a:rPr>
                <a:t>Search for information</a:t>
              </a:r>
            </a:p>
            <a:p>
              <a:pPr algn="ctr">
                <a:lnSpc>
                  <a:spcPts val="2482"/>
                </a:lnSpc>
                <a:spcBef>
                  <a:spcPct val="0"/>
                </a:spcBef>
              </a:pPr>
              <a:r>
                <a:rPr lang="en-US" sz="2433" b="1" spc="-107">
                  <a:solidFill>
                    <a:srgbClr val="000000"/>
                  </a:solidFill>
                  <a:latin typeface="Open Sans 1"/>
                  <a:ea typeface="Open Sans 1"/>
                  <a:cs typeface="Open Sans 1"/>
                  <a:sym typeface="Open Sans 1"/>
                </a:rPr>
                <a:t>and get advice</a:t>
              </a:r>
            </a:p>
          </p:txBody>
        </p:sp>
      </p:grpSp>
      <p:grpSp>
        <p:nvGrpSpPr>
          <p:cNvPr id="135" name="Group 135"/>
          <p:cNvGrpSpPr/>
          <p:nvPr/>
        </p:nvGrpSpPr>
        <p:grpSpPr>
          <a:xfrm>
            <a:off x="6633866" y="6127831"/>
            <a:ext cx="4865919" cy="963756"/>
            <a:chOff x="0" y="0"/>
            <a:chExt cx="6487892" cy="1285008"/>
          </a:xfrm>
        </p:grpSpPr>
        <p:grpSp>
          <p:nvGrpSpPr>
            <p:cNvPr id="136" name="Group 136"/>
            <p:cNvGrpSpPr/>
            <p:nvPr/>
          </p:nvGrpSpPr>
          <p:grpSpPr>
            <a:xfrm>
              <a:off x="0" y="0"/>
              <a:ext cx="6487892" cy="1285008"/>
              <a:chOff x="0" y="0"/>
              <a:chExt cx="1263095" cy="250172"/>
            </a:xfrm>
          </p:grpSpPr>
          <p:sp>
            <p:nvSpPr>
              <p:cNvPr id="137" name="Freeform 137"/>
              <p:cNvSpPr/>
              <p:nvPr/>
            </p:nvSpPr>
            <p:spPr>
              <a:xfrm>
                <a:off x="0" y="0"/>
                <a:ext cx="1263095" cy="250172"/>
              </a:xfrm>
              <a:custGeom>
                <a:avLst/>
                <a:gdLst/>
                <a:ahLst/>
                <a:cxnLst/>
                <a:rect l="l" t="t" r="r" b="b"/>
                <a:pathLst>
                  <a:path w="1263095" h="250172">
                    <a:moveTo>
                      <a:pt x="84569" y="0"/>
                    </a:moveTo>
                    <a:lnTo>
                      <a:pt x="1178526" y="0"/>
                    </a:lnTo>
                    <a:cubicBezTo>
                      <a:pt x="1200955" y="0"/>
                      <a:pt x="1222465" y="8910"/>
                      <a:pt x="1238325" y="24770"/>
                    </a:cubicBezTo>
                    <a:cubicBezTo>
                      <a:pt x="1254185" y="40629"/>
                      <a:pt x="1263095" y="62140"/>
                      <a:pt x="1263095" y="84569"/>
                    </a:cubicBezTo>
                    <a:lnTo>
                      <a:pt x="1263095" y="165603"/>
                    </a:lnTo>
                    <a:cubicBezTo>
                      <a:pt x="1263095" y="188032"/>
                      <a:pt x="1254185" y="209542"/>
                      <a:pt x="1238325" y="225402"/>
                    </a:cubicBezTo>
                    <a:cubicBezTo>
                      <a:pt x="1222465" y="241262"/>
                      <a:pt x="1200955" y="250172"/>
                      <a:pt x="1178526" y="250172"/>
                    </a:cubicBezTo>
                    <a:lnTo>
                      <a:pt x="84569" y="250172"/>
                    </a:lnTo>
                    <a:cubicBezTo>
                      <a:pt x="62140" y="250172"/>
                      <a:pt x="40629" y="241262"/>
                      <a:pt x="24770" y="225402"/>
                    </a:cubicBezTo>
                    <a:cubicBezTo>
                      <a:pt x="8910" y="209542"/>
                      <a:pt x="0" y="188032"/>
                      <a:pt x="0" y="165603"/>
                    </a:cubicBezTo>
                    <a:lnTo>
                      <a:pt x="0" y="84569"/>
                    </a:lnTo>
                    <a:cubicBezTo>
                      <a:pt x="0" y="62140"/>
                      <a:pt x="8910" y="40629"/>
                      <a:pt x="24770" y="24770"/>
                    </a:cubicBezTo>
                    <a:cubicBezTo>
                      <a:pt x="40629" y="8910"/>
                      <a:pt x="62140" y="0"/>
                      <a:pt x="84569" y="0"/>
                    </a:cubicBezTo>
                    <a:close/>
                  </a:path>
                </a:pathLst>
              </a:custGeom>
              <a:solidFill>
                <a:srgbClr val="151F6D">
                  <a:alpha val="64706"/>
                </a:srgbClr>
              </a:solidFill>
            </p:spPr>
            <p:txBody>
              <a:bodyPr/>
              <a:lstStyle/>
              <a:p>
                <a:endParaRPr lang="en-GB"/>
              </a:p>
            </p:txBody>
          </p:sp>
          <p:sp>
            <p:nvSpPr>
              <p:cNvPr id="138" name="TextBox 138"/>
              <p:cNvSpPr txBox="1"/>
              <p:nvPr/>
            </p:nvSpPr>
            <p:spPr>
              <a:xfrm>
                <a:off x="0" y="28575"/>
                <a:ext cx="1263095" cy="221597"/>
              </a:xfrm>
              <a:prstGeom prst="rect">
                <a:avLst/>
              </a:prstGeom>
            </p:spPr>
            <p:txBody>
              <a:bodyPr lIns="32360" tIns="32360" rIns="32360" bIns="32360" rtlCol="0" anchor="ctr"/>
              <a:lstStyle/>
              <a:p>
                <a:pPr algn="ctr">
                  <a:lnSpc>
                    <a:spcPts val="1494"/>
                  </a:lnSpc>
                </a:pPr>
                <a:endParaRPr/>
              </a:p>
            </p:txBody>
          </p:sp>
        </p:grpSp>
        <p:sp>
          <p:nvSpPr>
            <p:cNvPr id="139" name="TextBox 139"/>
            <p:cNvSpPr txBox="1"/>
            <p:nvPr/>
          </p:nvSpPr>
          <p:spPr>
            <a:xfrm>
              <a:off x="2229245" y="462167"/>
              <a:ext cx="1913673" cy="427980"/>
            </a:xfrm>
            <a:prstGeom prst="rect">
              <a:avLst/>
            </a:prstGeom>
          </p:spPr>
          <p:txBody>
            <a:bodyPr wrap="square" lIns="0" tIns="0" rIns="0" bIns="0" rtlCol="0" anchor="t">
              <a:spAutoFit/>
            </a:bodyPr>
            <a:lstStyle/>
            <a:p>
              <a:pPr algn="ctr">
                <a:lnSpc>
                  <a:spcPts val="2482"/>
                </a:lnSpc>
                <a:spcBef>
                  <a:spcPct val="0"/>
                </a:spcBef>
              </a:pPr>
              <a:r>
                <a:rPr lang="en-US" sz="2433" spc="-107" dirty="0">
                  <a:solidFill>
                    <a:srgbClr val="FFFFFF"/>
                  </a:solidFill>
                  <a:latin typeface="Open Sans 1"/>
                  <a:ea typeface="Open Sans 1"/>
                  <a:cs typeface="Open Sans 1"/>
                  <a:sym typeface="Open Sans 1"/>
                </a:rPr>
                <a:t>N</a:t>
              </a:r>
              <a:r>
                <a:rPr lang="en-US" sz="2433" b="1" spc="-107" dirty="0">
                  <a:solidFill>
                    <a:srgbClr val="FFFFFF"/>
                  </a:solidFill>
                  <a:latin typeface="Open Sans 1"/>
                  <a:ea typeface="Open Sans 1"/>
                  <a:cs typeface="Open Sans 1"/>
                  <a:sym typeface="Open Sans 1"/>
                </a:rPr>
                <a:t>egotiate</a:t>
              </a:r>
            </a:p>
          </p:txBody>
        </p:sp>
      </p:grpSp>
      <p:grpSp>
        <p:nvGrpSpPr>
          <p:cNvPr id="140" name="Group 140"/>
          <p:cNvGrpSpPr>
            <a:grpSpLocks noChangeAspect="1"/>
          </p:cNvGrpSpPr>
          <p:nvPr/>
        </p:nvGrpSpPr>
        <p:grpSpPr>
          <a:xfrm rot="-3999992">
            <a:off x="915073" y="9239422"/>
            <a:ext cx="1422064" cy="1422064"/>
            <a:chOff x="0" y="0"/>
            <a:chExt cx="6350000" cy="6350000"/>
          </a:xfrm>
        </p:grpSpPr>
        <p:sp>
          <p:nvSpPr>
            <p:cNvPr id="141" name="Freeform 141"/>
            <p:cNvSpPr/>
            <p:nvPr/>
          </p:nvSpPr>
          <p:spPr>
            <a:xfrm>
              <a:off x="-14231" y="-32"/>
              <a:ext cx="6378462" cy="6350064"/>
            </a:xfrm>
            <a:custGeom>
              <a:avLst/>
              <a:gdLst/>
              <a:ahLst/>
              <a:cxnLst/>
              <a:rect l="l" t="t" r="r" b="b"/>
              <a:pathLst>
                <a:path w="6378462" h="6350064">
                  <a:moveTo>
                    <a:pt x="3189231" y="32"/>
                  </a:moveTo>
                  <a:lnTo>
                    <a:pt x="3189231" y="32"/>
                  </a:lnTo>
                  <a:cubicBezTo>
                    <a:pt x="2051530" y="-5056"/>
                    <a:pt x="998068" y="598980"/>
                    <a:pt x="427743" y="1583419"/>
                  </a:cubicBezTo>
                  <a:cubicBezTo>
                    <a:pt x="-142581" y="2567857"/>
                    <a:pt x="-142581" y="3782207"/>
                    <a:pt x="427743" y="4766645"/>
                  </a:cubicBezTo>
                  <a:cubicBezTo>
                    <a:pt x="998068" y="5751084"/>
                    <a:pt x="2051530" y="6355120"/>
                    <a:pt x="3189231" y="6350032"/>
                  </a:cubicBezTo>
                  <a:cubicBezTo>
                    <a:pt x="4326932" y="6355120"/>
                    <a:pt x="5380395" y="5751084"/>
                    <a:pt x="5950719" y="4766645"/>
                  </a:cubicBezTo>
                  <a:cubicBezTo>
                    <a:pt x="6521043" y="3782207"/>
                    <a:pt x="6521043" y="2567857"/>
                    <a:pt x="5950719" y="1583419"/>
                  </a:cubicBezTo>
                  <a:cubicBezTo>
                    <a:pt x="5380395" y="598980"/>
                    <a:pt x="4326932" y="-5056"/>
                    <a:pt x="3189231" y="32"/>
                  </a:cubicBezTo>
                  <a:close/>
                </a:path>
              </a:pathLst>
            </a:custGeom>
            <a:solidFill>
              <a:srgbClr val="F69D2E"/>
            </a:solidFill>
          </p:spPr>
          <p:txBody>
            <a:bodyPr/>
            <a:lstStyle/>
            <a:p>
              <a:endParaRPr lang="en-GB"/>
            </a:p>
          </p:txBody>
        </p:sp>
      </p:grpSp>
      <p:sp>
        <p:nvSpPr>
          <p:cNvPr id="142" name="Freeform 142"/>
          <p:cNvSpPr/>
          <p:nvPr/>
        </p:nvSpPr>
        <p:spPr>
          <a:xfrm rot="-3999992">
            <a:off x="-692045" y="8643575"/>
            <a:ext cx="2166137" cy="2166137"/>
          </a:xfrm>
          <a:custGeom>
            <a:avLst/>
            <a:gdLst/>
            <a:ahLst/>
            <a:cxnLst/>
            <a:rect l="l" t="t" r="r" b="b"/>
            <a:pathLst>
              <a:path w="2166137" h="2166137">
                <a:moveTo>
                  <a:pt x="0" y="0"/>
                </a:moveTo>
                <a:lnTo>
                  <a:pt x="2166137" y="0"/>
                </a:lnTo>
                <a:lnTo>
                  <a:pt x="2166137" y="2166137"/>
                </a:lnTo>
                <a:lnTo>
                  <a:pt x="0" y="2166137"/>
                </a:lnTo>
                <a:lnTo>
                  <a:pt x="0" y="0"/>
                </a:lnTo>
                <a:close/>
              </a:path>
            </a:pathLst>
          </a:custGeom>
          <a:blipFill>
            <a:blip r:embed="rId3">
              <a:extLst>
                <a:ext uri="{96DAC541-7B7A-43D3-8B79-37D633B846F1}">
                  <asvg:svgBlip xmlns:asvg="http://schemas.microsoft.com/office/drawing/2016/SVG/main" r:embed="rId4"/>
                </a:ext>
              </a:extLst>
            </a:blip>
            <a:stretch>
              <a:fillRect l="-271" r="-271"/>
            </a:stretch>
          </a:blipFill>
        </p:spPr>
        <p:txBody>
          <a:bodyPr/>
          <a:lstStyle/>
          <a:p>
            <a:endParaRPr lang="en-GB"/>
          </a:p>
        </p:txBody>
      </p:sp>
      <p:grpSp>
        <p:nvGrpSpPr>
          <p:cNvPr id="143" name="Group 143"/>
          <p:cNvGrpSpPr>
            <a:grpSpLocks noChangeAspect="1"/>
          </p:cNvGrpSpPr>
          <p:nvPr/>
        </p:nvGrpSpPr>
        <p:grpSpPr>
          <a:xfrm rot="-3999992">
            <a:off x="1892138" y="9058169"/>
            <a:ext cx="577691" cy="577691"/>
            <a:chOff x="0" y="0"/>
            <a:chExt cx="6350000" cy="6350000"/>
          </a:xfrm>
        </p:grpSpPr>
        <p:sp>
          <p:nvSpPr>
            <p:cNvPr id="144" name="Freeform 144"/>
            <p:cNvSpPr/>
            <p:nvPr/>
          </p:nvSpPr>
          <p:spPr>
            <a:xfrm>
              <a:off x="-14231" y="-32"/>
              <a:ext cx="6378462" cy="6350064"/>
            </a:xfrm>
            <a:custGeom>
              <a:avLst/>
              <a:gdLst/>
              <a:ahLst/>
              <a:cxnLst/>
              <a:rect l="l" t="t" r="r" b="b"/>
              <a:pathLst>
                <a:path w="6378462" h="6350064">
                  <a:moveTo>
                    <a:pt x="3189231" y="32"/>
                  </a:moveTo>
                  <a:lnTo>
                    <a:pt x="3189231" y="32"/>
                  </a:lnTo>
                  <a:cubicBezTo>
                    <a:pt x="2051530" y="-5056"/>
                    <a:pt x="998068" y="598980"/>
                    <a:pt x="427743" y="1583419"/>
                  </a:cubicBezTo>
                  <a:cubicBezTo>
                    <a:pt x="-142581" y="2567857"/>
                    <a:pt x="-142581" y="3782207"/>
                    <a:pt x="427743" y="4766645"/>
                  </a:cubicBezTo>
                  <a:cubicBezTo>
                    <a:pt x="998068" y="5751084"/>
                    <a:pt x="2051530" y="6355120"/>
                    <a:pt x="3189231" y="6350032"/>
                  </a:cubicBezTo>
                  <a:cubicBezTo>
                    <a:pt x="4326932" y="6355120"/>
                    <a:pt x="5380395" y="5751084"/>
                    <a:pt x="5950719" y="4766645"/>
                  </a:cubicBezTo>
                  <a:cubicBezTo>
                    <a:pt x="6521043" y="3782207"/>
                    <a:pt x="6521043" y="2567857"/>
                    <a:pt x="5950719" y="1583419"/>
                  </a:cubicBezTo>
                  <a:cubicBezTo>
                    <a:pt x="5380395" y="598980"/>
                    <a:pt x="4326932" y="-5056"/>
                    <a:pt x="3189231" y="32"/>
                  </a:cubicBezTo>
                  <a:close/>
                </a:path>
              </a:pathLst>
            </a:custGeom>
            <a:solidFill>
              <a:srgbClr val="151F6D"/>
            </a:solidFill>
          </p:spPr>
          <p:txBody>
            <a:bodyPr/>
            <a:lstStyle/>
            <a:p>
              <a:endParaRPr lang="en-GB"/>
            </a:p>
          </p:txBody>
        </p:sp>
      </p:grpSp>
      <p:sp>
        <p:nvSpPr>
          <p:cNvPr id="146" name="AutoShape 146"/>
          <p:cNvSpPr/>
          <p:nvPr/>
        </p:nvSpPr>
        <p:spPr>
          <a:xfrm>
            <a:off x="1028700" y="1714500"/>
            <a:ext cx="4052559" cy="0"/>
          </a:xfrm>
          <a:prstGeom prst="line">
            <a:avLst/>
          </a:prstGeom>
          <a:ln w="47625" cap="rnd">
            <a:solidFill>
              <a:srgbClr val="00A7B5"/>
            </a:solidFill>
            <a:prstDash val="solid"/>
            <a:headEnd type="none" w="sm" len="sm"/>
            <a:tailEnd type="arrow" w="med" len="sm"/>
          </a:ln>
        </p:spPr>
        <p:txBody>
          <a:bodyPr/>
          <a:lstStyle/>
          <a:p>
            <a:endParaRPr lang="en-GB"/>
          </a:p>
        </p:txBody>
      </p:sp>
      <p:sp>
        <p:nvSpPr>
          <p:cNvPr id="147" name="TextBox 147"/>
          <p:cNvSpPr txBox="1"/>
          <p:nvPr/>
        </p:nvSpPr>
        <p:spPr>
          <a:xfrm>
            <a:off x="1028700" y="952500"/>
            <a:ext cx="4514049" cy="762000"/>
          </a:xfrm>
          <a:prstGeom prst="rect">
            <a:avLst/>
          </a:prstGeom>
        </p:spPr>
        <p:txBody>
          <a:bodyPr lIns="0" tIns="0" rIns="0" bIns="0" rtlCol="0" anchor="t">
            <a:spAutoFit/>
          </a:bodyPr>
          <a:lstStyle/>
          <a:p>
            <a:pPr algn="l">
              <a:lnSpc>
                <a:spcPts val="6299"/>
              </a:lnSpc>
            </a:pPr>
            <a:r>
              <a:rPr lang="en-US" sz="4500" b="1" spc="-270">
                <a:solidFill>
                  <a:srgbClr val="000000"/>
                </a:solidFill>
                <a:latin typeface="Open Sans 2 Ultra-Bold"/>
                <a:ea typeface="Open Sans 2 Ultra-Bold"/>
                <a:cs typeface="Open Sans 2 Ultra-Bold"/>
                <a:sym typeface="Open Sans 2 Ultra-Bold"/>
              </a:rPr>
              <a:t>12 KEY SKILLS</a:t>
            </a:r>
          </a:p>
        </p:txBody>
      </p:sp>
      <p:sp>
        <p:nvSpPr>
          <p:cNvPr id="148" name="TextBox 148"/>
          <p:cNvSpPr txBox="1"/>
          <p:nvPr/>
        </p:nvSpPr>
        <p:spPr>
          <a:xfrm>
            <a:off x="1028700" y="1908529"/>
            <a:ext cx="15646843" cy="487293"/>
          </a:xfrm>
          <a:prstGeom prst="rect">
            <a:avLst/>
          </a:prstGeom>
        </p:spPr>
        <p:txBody>
          <a:bodyPr lIns="0" tIns="0" rIns="0" bIns="0" rtlCol="0" anchor="t">
            <a:spAutoFit/>
          </a:bodyPr>
          <a:lstStyle/>
          <a:p>
            <a:pPr algn="l">
              <a:lnSpc>
                <a:spcPts val="4089"/>
              </a:lnSpc>
            </a:pPr>
            <a:r>
              <a:rPr lang="en-US" sz="2921" spc="-58">
                <a:solidFill>
                  <a:srgbClr val="000000"/>
                </a:solidFill>
                <a:latin typeface="Open Sans 2"/>
                <a:ea typeface="Open Sans 2"/>
                <a:cs typeface="Open Sans 2"/>
                <a:sym typeface="Open Sans 2"/>
              </a:rPr>
              <a:t>Throughout the project, you’ll work towards improving skills.</a:t>
            </a:r>
          </a:p>
        </p:txBody>
      </p:sp>
      <p:pic>
        <p:nvPicPr>
          <p:cNvPr id="16" name="Picture 15">
            <a:extLst>
              <a:ext uri="{FF2B5EF4-FFF2-40B4-BE49-F238E27FC236}">
                <a16:creationId xmlns:a16="http://schemas.microsoft.com/office/drawing/2014/main" id="{54F02B9F-733C-FCCF-8362-00672C9FDD17}"/>
              </a:ext>
            </a:extLst>
          </p:cNvPr>
          <p:cNvPicPr>
            <a:picLocks noChangeAspect="1"/>
          </p:cNvPicPr>
          <p:nvPr/>
        </p:nvPicPr>
        <p:blipFill>
          <a:blip r:embed="rId5">
            <a:extLst>
              <a:ext uri="{28A0092B-C50C-407E-A947-70E740481C1C}">
                <a14:useLocalDpi xmlns:a14="http://schemas.microsoft.com/office/drawing/2010/main" val="0"/>
              </a:ext>
            </a:extLst>
          </a:blip>
          <a:srcRect l="4465" t="18144" r="6291" b="19563"/>
          <a:stretch>
            <a:fillRect/>
          </a:stretch>
        </p:blipFill>
        <p:spPr>
          <a:xfrm>
            <a:off x="15075916" y="489917"/>
            <a:ext cx="2417171" cy="1687166"/>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 name="Picture 185">
            <a:extLst>
              <a:ext uri="{FF2B5EF4-FFF2-40B4-BE49-F238E27FC236}">
                <a16:creationId xmlns:a16="http://schemas.microsoft.com/office/drawing/2014/main" id="{6DD6DB93-5EDB-67E0-1095-ACF45E7E66DF}"/>
              </a:ext>
            </a:extLst>
          </p:cNvPr>
          <p:cNvPicPr>
            <a:picLocks noChangeAspect="1"/>
          </p:cNvPicPr>
          <p:nvPr/>
        </p:nvPicPr>
        <p:blipFill>
          <a:blip r:embed="rId3"/>
          <a:stretch>
            <a:fillRect/>
          </a:stretch>
        </p:blipFill>
        <p:spPr>
          <a:xfrm>
            <a:off x="914400" y="2588375"/>
            <a:ext cx="7240010" cy="6963747"/>
          </a:xfrm>
          <a:prstGeom prst="rect">
            <a:avLst/>
          </a:prstGeom>
        </p:spPr>
      </p:pic>
      <p:grpSp>
        <p:nvGrpSpPr>
          <p:cNvPr id="2" name="Group 2"/>
          <p:cNvGrpSpPr>
            <a:grpSpLocks noChangeAspect="1"/>
          </p:cNvGrpSpPr>
          <p:nvPr/>
        </p:nvGrpSpPr>
        <p:grpSpPr>
          <a:xfrm rot="-3999992">
            <a:off x="915073" y="9239422"/>
            <a:ext cx="1422064" cy="1422064"/>
            <a:chOff x="0" y="0"/>
            <a:chExt cx="6350000" cy="6350000"/>
          </a:xfrm>
        </p:grpSpPr>
        <p:sp>
          <p:nvSpPr>
            <p:cNvPr id="3" name="Freeform 3"/>
            <p:cNvSpPr/>
            <p:nvPr/>
          </p:nvSpPr>
          <p:spPr>
            <a:xfrm>
              <a:off x="-14231" y="-32"/>
              <a:ext cx="6378462" cy="6350064"/>
            </a:xfrm>
            <a:custGeom>
              <a:avLst/>
              <a:gdLst/>
              <a:ahLst/>
              <a:cxnLst/>
              <a:rect l="l" t="t" r="r" b="b"/>
              <a:pathLst>
                <a:path w="6378462" h="6350064">
                  <a:moveTo>
                    <a:pt x="3189231" y="32"/>
                  </a:moveTo>
                  <a:lnTo>
                    <a:pt x="3189231" y="32"/>
                  </a:lnTo>
                  <a:cubicBezTo>
                    <a:pt x="2051530" y="-5056"/>
                    <a:pt x="998068" y="598980"/>
                    <a:pt x="427743" y="1583419"/>
                  </a:cubicBezTo>
                  <a:cubicBezTo>
                    <a:pt x="-142581" y="2567857"/>
                    <a:pt x="-142581" y="3782207"/>
                    <a:pt x="427743" y="4766645"/>
                  </a:cubicBezTo>
                  <a:cubicBezTo>
                    <a:pt x="998068" y="5751084"/>
                    <a:pt x="2051530" y="6355120"/>
                    <a:pt x="3189231" y="6350032"/>
                  </a:cubicBezTo>
                  <a:cubicBezTo>
                    <a:pt x="4326932" y="6355120"/>
                    <a:pt x="5380395" y="5751084"/>
                    <a:pt x="5950719" y="4766645"/>
                  </a:cubicBezTo>
                  <a:cubicBezTo>
                    <a:pt x="6521043" y="3782207"/>
                    <a:pt x="6521043" y="2567857"/>
                    <a:pt x="5950719" y="1583419"/>
                  </a:cubicBezTo>
                  <a:cubicBezTo>
                    <a:pt x="5380395" y="598980"/>
                    <a:pt x="4326932" y="-5056"/>
                    <a:pt x="3189231" y="32"/>
                  </a:cubicBezTo>
                  <a:close/>
                </a:path>
              </a:pathLst>
            </a:custGeom>
            <a:solidFill>
              <a:srgbClr val="A4D65E"/>
            </a:solidFill>
          </p:spPr>
          <p:txBody>
            <a:bodyPr/>
            <a:lstStyle/>
            <a:p>
              <a:endParaRPr lang="en-GB"/>
            </a:p>
          </p:txBody>
        </p:sp>
      </p:grpSp>
      <p:sp>
        <p:nvSpPr>
          <p:cNvPr id="4" name="Freeform 4"/>
          <p:cNvSpPr/>
          <p:nvPr/>
        </p:nvSpPr>
        <p:spPr>
          <a:xfrm rot="-3999992">
            <a:off x="-692045" y="8643575"/>
            <a:ext cx="2166137" cy="2166137"/>
          </a:xfrm>
          <a:custGeom>
            <a:avLst/>
            <a:gdLst/>
            <a:ahLst/>
            <a:cxnLst/>
            <a:rect l="l" t="t" r="r" b="b"/>
            <a:pathLst>
              <a:path w="2166137" h="2166137">
                <a:moveTo>
                  <a:pt x="0" y="0"/>
                </a:moveTo>
                <a:lnTo>
                  <a:pt x="2166137" y="0"/>
                </a:lnTo>
                <a:lnTo>
                  <a:pt x="2166137" y="2166137"/>
                </a:lnTo>
                <a:lnTo>
                  <a:pt x="0" y="2166137"/>
                </a:lnTo>
                <a:lnTo>
                  <a:pt x="0" y="0"/>
                </a:lnTo>
                <a:close/>
              </a:path>
            </a:pathLst>
          </a:custGeom>
          <a:blipFill>
            <a:blip r:embed="rId4">
              <a:extLst>
                <a:ext uri="{96DAC541-7B7A-43D3-8B79-37D633B846F1}">
                  <asvg:svgBlip xmlns:asvg="http://schemas.microsoft.com/office/drawing/2016/SVG/main" r:embed="rId5"/>
                </a:ext>
              </a:extLst>
            </a:blip>
            <a:stretch>
              <a:fillRect l="-271" r="-271"/>
            </a:stretch>
          </a:blipFill>
        </p:spPr>
        <p:txBody>
          <a:bodyPr/>
          <a:lstStyle/>
          <a:p>
            <a:endParaRPr lang="en-GB"/>
          </a:p>
        </p:txBody>
      </p:sp>
      <p:grpSp>
        <p:nvGrpSpPr>
          <p:cNvPr id="5" name="Group 5"/>
          <p:cNvGrpSpPr>
            <a:grpSpLocks noChangeAspect="1"/>
          </p:cNvGrpSpPr>
          <p:nvPr/>
        </p:nvGrpSpPr>
        <p:grpSpPr>
          <a:xfrm rot="-3999992">
            <a:off x="1892138" y="9058169"/>
            <a:ext cx="577691" cy="577691"/>
            <a:chOff x="0" y="0"/>
            <a:chExt cx="6350000" cy="6350000"/>
          </a:xfrm>
        </p:grpSpPr>
        <p:sp>
          <p:nvSpPr>
            <p:cNvPr id="6" name="Freeform 6"/>
            <p:cNvSpPr/>
            <p:nvPr/>
          </p:nvSpPr>
          <p:spPr>
            <a:xfrm>
              <a:off x="-14231" y="-32"/>
              <a:ext cx="6378462" cy="6350064"/>
            </a:xfrm>
            <a:custGeom>
              <a:avLst/>
              <a:gdLst/>
              <a:ahLst/>
              <a:cxnLst/>
              <a:rect l="l" t="t" r="r" b="b"/>
              <a:pathLst>
                <a:path w="6378462" h="6350064">
                  <a:moveTo>
                    <a:pt x="3189231" y="32"/>
                  </a:moveTo>
                  <a:lnTo>
                    <a:pt x="3189231" y="32"/>
                  </a:lnTo>
                  <a:cubicBezTo>
                    <a:pt x="2051530" y="-5056"/>
                    <a:pt x="998068" y="598980"/>
                    <a:pt x="427743" y="1583419"/>
                  </a:cubicBezTo>
                  <a:cubicBezTo>
                    <a:pt x="-142581" y="2567857"/>
                    <a:pt x="-142581" y="3782207"/>
                    <a:pt x="427743" y="4766645"/>
                  </a:cubicBezTo>
                  <a:cubicBezTo>
                    <a:pt x="998068" y="5751084"/>
                    <a:pt x="2051530" y="6355120"/>
                    <a:pt x="3189231" y="6350032"/>
                  </a:cubicBezTo>
                  <a:cubicBezTo>
                    <a:pt x="4326932" y="6355120"/>
                    <a:pt x="5380395" y="5751084"/>
                    <a:pt x="5950719" y="4766645"/>
                  </a:cubicBezTo>
                  <a:cubicBezTo>
                    <a:pt x="6521043" y="3782207"/>
                    <a:pt x="6521043" y="2567857"/>
                    <a:pt x="5950719" y="1583419"/>
                  </a:cubicBezTo>
                  <a:cubicBezTo>
                    <a:pt x="5380395" y="598980"/>
                    <a:pt x="4326932" y="-5056"/>
                    <a:pt x="3189231" y="32"/>
                  </a:cubicBezTo>
                  <a:close/>
                </a:path>
              </a:pathLst>
            </a:custGeom>
            <a:solidFill>
              <a:srgbClr val="F68D2E"/>
            </a:solidFill>
          </p:spPr>
          <p:txBody>
            <a:bodyPr/>
            <a:lstStyle/>
            <a:p>
              <a:endParaRPr lang="en-GB"/>
            </a:p>
          </p:txBody>
        </p:sp>
      </p:grpSp>
      <p:sp>
        <p:nvSpPr>
          <p:cNvPr id="8" name="AutoShape 8"/>
          <p:cNvSpPr/>
          <p:nvPr/>
        </p:nvSpPr>
        <p:spPr>
          <a:xfrm>
            <a:off x="1028700" y="1485900"/>
            <a:ext cx="4052559" cy="0"/>
          </a:xfrm>
          <a:prstGeom prst="line">
            <a:avLst/>
          </a:prstGeom>
          <a:ln w="47625" cap="rnd">
            <a:solidFill>
              <a:srgbClr val="00A7B5"/>
            </a:solidFill>
            <a:prstDash val="solid"/>
            <a:headEnd type="none" w="sm" len="sm"/>
            <a:tailEnd type="arrow" w="med" len="sm"/>
          </a:ln>
        </p:spPr>
        <p:txBody>
          <a:bodyPr/>
          <a:lstStyle/>
          <a:p>
            <a:endParaRPr lang="en-GB"/>
          </a:p>
        </p:txBody>
      </p:sp>
      <p:sp>
        <p:nvSpPr>
          <p:cNvPr id="9" name="TextBox 9"/>
          <p:cNvSpPr txBox="1"/>
          <p:nvPr/>
        </p:nvSpPr>
        <p:spPr>
          <a:xfrm>
            <a:off x="1028700" y="723900"/>
            <a:ext cx="4514049" cy="762000"/>
          </a:xfrm>
          <a:prstGeom prst="rect">
            <a:avLst/>
          </a:prstGeom>
        </p:spPr>
        <p:txBody>
          <a:bodyPr lIns="0" tIns="0" rIns="0" bIns="0" rtlCol="0" anchor="t">
            <a:spAutoFit/>
          </a:bodyPr>
          <a:lstStyle/>
          <a:p>
            <a:pPr algn="l">
              <a:lnSpc>
                <a:spcPts val="6299"/>
              </a:lnSpc>
            </a:pPr>
            <a:r>
              <a:rPr lang="en-US" sz="4500" b="1" spc="-270">
                <a:solidFill>
                  <a:srgbClr val="000000"/>
                </a:solidFill>
                <a:latin typeface="Open Sans 2 Ultra-Bold"/>
                <a:ea typeface="Open Sans 2 Ultra-Bold"/>
                <a:cs typeface="Open Sans 2 Ultra-Bold"/>
                <a:sym typeface="Open Sans 2 Ultra-Bold"/>
              </a:rPr>
              <a:t>SKILLS WHEEL</a:t>
            </a:r>
          </a:p>
        </p:txBody>
      </p:sp>
      <p:sp>
        <p:nvSpPr>
          <p:cNvPr id="10" name="TextBox 10"/>
          <p:cNvSpPr txBox="1"/>
          <p:nvPr/>
        </p:nvSpPr>
        <p:spPr>
          <a:xfrm>
            <a:off x="1028700" y="1679929"/>
            <a:ext cx="15646843" cy="487293"/>
          </a:xfrm>
          <a:prstGeom prst="rect">
            <a:avLst/>
          </a:prstGeom>
        </p:spPr>
        <p:txBody>
          <a:bodyPr lIns="0" tIns="0" rIns="0" bIns="0" rtlCol="0" anchor="t">
            <a:spAutoFit/>
          </a:bodyPr>
          <a:lstStyle/>
          <a:p>
            <a:pPr algn="l">
              <a:lnSpc>
                <a:spcPts val="4089"/>
              </a:lnSpc>
            </a:pPr>
            <a:r>
              <a:rPr lang="en-US" sz="2921" spc="-58">
                <a:solidFill>
                  <a:srgbClr val="000000"/>
                </a:solidFill>
                <a:latin typeface="Open Sans 2"/>
                <a:ea typeface="Open Sans 2"/>
                <a:cs typeface="Open Sans 2"/>
                <a:sym typeface="Open Sans 2"/>
              </a:rPr>
              <a:t>Rating your key skills &amp; keeping track of how you are developing these:</a:t>
            </a:r>
          </a:p>
        </p:txBody>
      </p:sp>
      <p:sp>
        <p:nvSpPr>
          <p:cNvPr id="185" name="TextBox 185"/>
          <p:cNvSpPr txBox="1"/>
          <p:nvPr/>
        </p:nvSpPr>
        <p:spPr>
          <a:xfrm>
            <a:off x="8861646" y="3722384"/>
            <a:ext cx="8759220" cy="5116924"/>
          </a:xfrm>
          <a:prstGeom prst="rect">
            <a:avLst/>
          </a:prstGeom>
        </p:spPr>
        <p:txBody>
          <a:bodyPr lIns="0" tIns="0" rIns="0" bIns="0" rtlCol="0" anchor="t">
            <a:spAutoFit/>
          </a:bodyPr>
          <a:lstStyle/>
          <a:p>
            <a:pPr algn="l">
              <a:lnSpc>
                <a:spcPts val="4089"/>
              </a:lnSpc>
            </a:pPr>
            <a:r>
              <a:rPr lang="en-US" sz="2921" b="1" spc="-58">
                <a:solidFill>
                  <a:srgbClr val="E4002B"/>
                </a:solidFill>
                <a:latin typeface="Open Sans 2 Semi-Bold"/>
                <a:ea typeface="Open Sans 2 Semi-Bold"/>
                <a:cs typeface="Open Sans 2 Semi-Bold"/>
                <a:sym typeface="Open Sans 2 Semi-Bold"/>
              </a:rPr>
              <a:t>1 - NEVER used this skill before</a:t>
            </a:r>
          </a:p>
          <a:p>
            <a:pPr algn="l">
              <a:lnSpc>
                <a:spcPts val="4089"/>
              </a:lnSpc>
            </a:pPr>
            <a:r>
              <a:rPr lang="en-US" sz="2921" b="1" spc="-58">
                <a:solidFill>
                  <a:srgbClr val="E4002B"/>
                </a:solidFill>
                <a:latin typeface="Open Sans 2 Semi-Bold"/>
                <a:ea typeface="Open Sans 2 Semi-Bold"/>
                <a:cs typeface="Open Sans 2 Semi-Bold"/>
                <a:sym typeface="Open Sans 2 Semi-Bold"/>
              </a:rPr>
              <a:t>2 - Not confident with this skill</a:t>
            </a:r>
          </a:p>
          <a:p>
            <a:pPr algn="l">
              <a:lnSpc>
                <a:spcPts val="4089"/>
              </a:lnSpc>
            </a:pPr>
            <a:r>
              <a:rPr lang="en-US" sz="2921" b="1" spc="-58">
                <a:solidFill>
                  <a:srgbClr val="E4002B"/>
                </a:solidFill>
                <a:latin typeface="Open Sans 2 Semi-Bold"/>
                <a:ea typeface="Open Sans 2 Semi-Bold"/>
                <a:cs typeface="Open Sans 2 Semi-Bold"/>
                <a:sym typeface="Open Sans 2 Semi-Bold"/>
              </a:rPr>
              <a:t>3 - Trying to use this skill but find it incredibly hard</a:t>
            </a:r>
          </a:p>
          <a:p>
            <a:pPr algn="l">
              <a:lnSpc>
                <a:spcPts val="4089"/>
              </a:lnSpc>
            </a:pPr>
            <a:r>
              <a:rPr lang="en-US" sz="2921" b="1" spc="-58">
                <a:solidFill>
                  <a:srgbClr val="F68D2E"/>
                </a:solidFill>
                <a:latin typeface="Open Sans 2 Semi-Bold"/>
                <a:ea typeface="Open Sans 2 Semi-Bold"/>
                <a:cs typeface="Open Sans 2 Semi-Bold"/>
                <a:sym typeface="Open Sans 2 Semi-Bold"/>
              </a:rPr>
              <a:t>4 - Nervous but see an improvement</a:t>
            </a:r>
          </a:p>
          <a:p>
            <a:pPr algn="l">
              <a:lnSpc>
                <a:spcPts val="4089"/>
              </a:lnSpc>
            </a:pPr>
            <a:r>
              <a:rPr lang="en-US" sz="2921" b="1" spc="-58">
                <a:solidFill>
                  <a:srgbClr val="F68D2E"/>
                </a:solidFill>
                <a:latin typeface="Open Sans 2 Semi-Bold"/>
                <a:ea typeface="Open Sans 2 Semi-Bold"/>
                <a:cs typeface="Open Sans 2 Semi-Bold"/>
                <a:sym typeface="Open Sans 2 Semi-Bold"/>
              </a:rPr>
              <a:t>5 - Beginning to use this skill more frequently</a:t>
            </a:r>
          </a:p>
          <a:p>
            <a:pPr algn="l">
              <a:lnSpc>
                <a:spcPts val="4089"/>
              </a:lnSpc>
            </a:pPr>
            <a:r>
              <a:rPr lang="en-US" sz="2921" b="1" spc="-58">
                <a:solidFill>
                  <a:srgbClr val="F68D2E"/>
                </a:solidFill>
                <a:latin typeface="Open Sans 2 Semi-Bold"/>
                <a:ea typeface="Open Sans 2 Semi-Bold"/>
                <a:cs typeface="Open Sans 2 Semi-Bold"/>
                <a:sym typeface="Open Sans 2 Semi-Bold"/>
              </a:rPr>
              <a:t>6 - Used it a little bit but could be more confident</a:t>
            </a:r>
          </a:p>
          <a:p>
            <a:pPr algn="l">
              <a:lnSpc>
                <a:spcPts val="4089"/>
              </a:lnSpc>
            </a:pPr>
            <a:r>
              <a:rPr lang="en-US" sz="2921" b="1" spc="-58">
                <a:solidFill>
                  <a:srgbClr val="F68D2E"/>
                </a:solidFill>
                <a:latin typeface="Open Sans 2 Semi-Bold"/>
                <a:ea typeface="Open Sans 2 Semi-Bold"/>
                <a:cs typeface="Open Sans 2 Semi-Bold"/>
                <a:sym typeface="Open Sans 2 Semi-Bold"/>
              </a:rPr>
              <a:t>7 - Practising it frequently</a:t>
            </a:r>
          </a:p>
          <a:p>
            <a:pPr algn="l">
              <a:lnSpc>
                <a:spcPts val="4089"/>
              </a:lnSpc>
            </a:pPr>
            <a:r>
              <a:rPr lang="en-US" sz="2921" b="1" spc="-58">
                <a:solidFill>
                  <a:srgbClr val="48A23F"/>
                </a:solidFill>
                <a:latin typeface="Open Sans 2 Semi-Bold"/>
                <a:ea typeface="Open Sans 2 Semi-Bold"/>
                <a:cs typeface="Open Sans 2 Semi-Bold"/>
                <a:sym typeface="Open Sans 2 Semi-Bold"/>
              </a:rPr>
              <a:t>8 - Happy using this skill</a:t>
            </a:r>
          </a:p>
          <a:p>
            <a:pPr algn="l">
              <a:lnSpc>
                <a:spcPts val="4089"/>
              </a:lnSpc>
            </a:pPr>
            <a:r>
              <a:rPr lang="en-US" sz="2921" b="1" spc="-58">
                <a:solidFill>
                  <a:srgbClr val="48A23F"/>
                </a:solidFill>
                <a:latin typeface="Open Sans 2 Semi-Bold"/>
                <a:ea typeface="Open Sans 2 Semi-Bold"/>
                <a:cs typeface="Open Sans 2 Semi-Bold"/>
                <a:sym typeface="Open Sans 2 Semi-Bold"/>
              </a:rPr>
              <a:t>9 - Comfortable using this skill</a:t>
            </a:r>
          </a:p>
          <a:p>
            <a:pPr algn="l">
              <a:lnSpc>
                <a:spcPts val="4089"/>
              </a:lnSpc>
            </a:pPr>
            <a:r>
              <a:rPr lang="en-US" sz="2921" b="1" spc="-58">
                <a:solidFill>
                  <a:srgbClr val="48A23F"/>
                </a:solidFill>
                <a:latin typeface="Open Sans 2 Semi-Bold"/>
                <a:ea typeface="Open Sans 2 Semi-Bold"/>
                <a:cs typeface="Open Sans 2 Semi-Bold"/>
                <a:sym typeface="Open Sans 2 Semi-Bold"/>
              </a:rPr>
              <a:t>10 - Super confident using this skill</a:t>
            </a:r>
          </a:p>
        </p:txBody>
      </p:sp>
      <p:pic>
        <p:nvPicPr>
          <p:cNvPr id="11" name="Picture 10">
            <a:extLst>
              <a:ext uri="{FF2B5EF4-FFF2-40B4-BE49-F238E27FC236}">
                <a16:creationId xmlns:a16="http://schemas.microsoft.com/office/drawing/2014/main" id="{EBA847AE-FB46-115E-C88A-06C23A6A8651}"/>
              </a:ext>
            </a:extLst>
          </p:cNvPr>
          <p:cNvPicPr>
            <a:picLocks noChangeAspect="1"/>
          </p:cNvPicPr>
          <p:nvPr/>
        </p:nvPicPr>
        <p:blipFill>
          <a:blip r:embed="rId6">
            <a:extLst>
              <a:ext uri="{28A0092B-C50C-407E-A947-70E740481C1C}">
                <a14:useLocalDpi xmlns:a14="http://schemas.microsoft.com/office/drawing/2010/main" val="0"/>
              </a:ext>
            </a:extLst>
          </a:blip>
          <a:srcRect l="4465" t="18144" r="6291" b="19563"/>
          <a:stretch>
            <a:fillRect/>
          </a:stretch>
        </p:blipFill>
        <p:spPr>
          <a:xfrm>
            <a:off x="15075916" y="489917"/>
            <a:ext cx="2417171" cy="1687166"/>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5622728" y="1402064"/>
            <a:ext cx="5062400" cy="0"/>
          </a:xfrm>
          <a:prstGeom prst="line">
            <a:avLst/>
          </a:prstGeom>
          <a:ln w="47625" cap="rnd">
            <a:solidFill>
              <a:srgbClr val="00A7B5"/>
            </a:solidFill>
            <a:prstDash val="solid"/>
            <a:headEnd type="none" w="sm" len="sm"/>
            <a:tailEnd type="arrow" w="med" len="sm"/>
          </a:ln>
        </p:spPr>
        <p:txBody>
          <a:bodyPr/>
          <a:lstStyle/>
          <a:p>
            <a:endParaRPr lang="en-GB"/>
          </a:p>
        </p:txBody>
      </p:sp>
      <p:grpSp>
        <p:nvGrpSpPr>
          <p:cNvPr id="3" name="Group 3"/>
          <p:cNvGrpSpPr/>
          <p:nvPr/>
        </p:nvGrpSpPr>
        <p:grpSpPr>
          <a:xfrm>
            <a:off x="-58124" y="0"/>
            <a:ext cx="3807207" cy="10287000"/>
            <a:chOff x="0" y="0"/>
            <a:chExt cx="1913890" cy="2360988"/>
          </a:xfrm>
        </p:grpSpPr>
        <p:sp>
          <p:nvSpPr>
            <p:cNvPr id="4" name="Freeform 4"/>
            <p:cNvSpPr/>
            <p:nvPr/>
          </p:nvSpPr>
          <p:spPr>
            <a:xfrm>
              <a:off x="0" y="0"/>
              <a:ext cx="1913890" cy="2360988"/>
            </a:xfrm>
            <a:custGeom>
              <a:avLst/>
              <a:gdLst/>
              <a:ahLst/>
              <a:cxnLst/>
              <a:rect l="l" t="t" r="r" b="b"/>
              <a:pathLst>
                <a:path w="1913890" h="2360988">
                  <a:moveTo>
                    <a:pt x="0" y="0"/>
                  </a:moveTo>
                  <a:lnTo>
                    <a:pt x="1913890" y="0"/>
                  </a:lnTo>
                  <a:lnTo>
                    <a:pt x="1913890" y="2360988"/>
                  </a:lnTo>
                  <a:lnTo>
                    <a:pt x="0" y="2360988"/>
                  </a:lnTo>
                  <a:close/>
                </a:path>
              </a:pathLst>
            </a:custGeom>
            <a:solidFill>
              <a:srgbClr val="00A7B5"/>
            </a:solidFill>
          </p:spPr>
          <p:txBody>
            <a:bodyPr/>
            <a:lstStyle/>
            <a:p>
              <a:endParaRPr lang="en-GB"/>
            </a:p>
          </p:txBody>
        </p:sp>
      </p:grpSp>
      <p:grpSp>
        <p:nvGrpSpPr>
          <p:cNvPr id="5" name="Group 5"/>
          <p:cNvGrpSpPr>
            <a:grpSpLocks noChangeAspect="1"/>
          </p:cNvGrpSpPr>
          <p:nvPr/>
        </p:nvGrpSpPr>
        <p:grpSpPr>
          <a:xfrm rot="5400000">
            <a:off x="1258540" y="5629803"/>
            <a:ext cx="2611999" cy="2611999"/>
            <a:chOff x="0" y="0"/>
            <a:chExt cx="6350000" cy="6350000"/>
          </a:xfrm>
        </p:grpSpPr>
        <p:sp>
          <p:nvSpPr>
            <p:cNvPr id="6" name="Freeform 6"/>
            <p:cNvSpPr/>
            <p:nvPr/>
          </p:nvSpPr>
          <p:spPr>
            <a:xfrm>
              <a:off x="-14231" y="-32"/>
              <a:ext cx="6378462" cy="6350064"/>
            </a:xfrm>
            <a:custGeom>
              <a:avLst/>
              <a:gdLst/>
              <a:ahLst/>
              <a:cxnLst/>
              <a:rect l="l" t="t" r="r" b="b"/>
              <a:pathLst>
                <a:path w="6378462" h="6350064">
                  <a:moveTo>
                    <a:pt x="3189231" y="32"/>
                  </a:moveTo>
                  <a:lnTo>
                    <a:pt x="3189231" y="32"/>
                  </a:lnTo>
                  <a:cubicBezTo>
                    <a:pt x="2051530" y="-5056"/>
                    <a:pt x="998068" y="598980"/>
                    <a:pt x="427743" y="1583419"/>
                  </a:cubicBezTo>
                  <a:cubicBezTo>
                    <a:pt x="-142581" y="2567857"/>
                    <a:pt x="-142581" y="3782207"/>
                    <a:pt x="427743" y="4766645"/>
                  </a:cubicBezTo>
                  <a:cubicBezTo>
                    <a:pt x="998068" y="5751084"/>
                    <a:pt x="2051530" y="6355120"/>
                    <a:pt x="3189231" y="6350032"/>
                  </a:cubicBezTo>
                  <a:cubicBezTo>
                    <a:pt x="4326932" y="6355120"/>
                    <a:pt x="5380395" y="5751084"/>
                    <a:pt x="5950719" y="4766645"/>
                  </a:cubicBezTo>
                  <a:cubicBezTo>
                    <a:pt x="6521043" y="3782207"/>
                    <a:pt x="6521043" y="2567857"/>
                    <a:pt x="5950719" y="1583419"/>
                  </a:cubicBezTo>
                  <a:cubicBezTo>
                    <a:pt x="5380395" y="598980"/>
                    <a:pt x="4326932" y="-5056"/>
                    <a:pt x="3189231" y="32"/>
                  </a:cubicBezTo>
                  <a:close/>
                </a:path>
              </a:pathLst>
            </a:custGeom>
            <a:solidFill>
              <a:srgbClr val="151F6D"/>
            </a:solidFill>
          </p:spPr>
          <p:txBody>
            <a:bodyPr/>
            <a:lstStyle/>
            <a:p>
              <a:endParaRPr lang="en-GB"/>
            </a:p>
          </p:txBody>
        </p:sp>
      </p:grpSp>
      <p:sp>
        <p:nvSpPr>
          <p:cNvPr id="7" name="Freeform 7"/>
          <p:cNvSpPr/>
          <p:nvPr/>
        </p:nvSpPr>
        <p:spPr>
          <a:xfrm rot="6702275">
            <a:off x="720295" y="4100308"/>
            <a:ext cx="1951115" cy="1951115"/>
          </a:xfrm>
          <a:custGeom>
            <a:avLst/>
            <a:gdLst/>
            <a:ahLst/>
            <a:cxnLst/>
            <a:rect l="l" t="t" r="r" b="b"/>
            <a:pathLst>
              <a:path w="1951115" h="1951115">
                <a:moveTo>
                  <a:pt x="0" y="0"/>
                </a:moveTo>
                <a:lnTo>
                  <a:pt x="1951115" y="0"/>
                </a:lnTo>
                <a:lnTo>
                  <a:pt x="1951115" y="1951115"/>
                </a:lnTo>
                <a:lnTo>
                  <a:pt x="0" y="1951115"/>
                </a:lnTo>
                <a:lnTo>
                  <a:pt x="0" y="0"/>
                </a:lnTo>
                <a:close/>
              </a:path>
            </a:pathLst>
          </a:custGeom>
          <a:blipFill>
            <a:blip r:embed="rId3">
              <a:extLst>
                <a:ext uri="{96DAC541-7B7A-43D3-8B79-37D633B846F1}">
                  <asvg:svgBlip xmlns:asvg="http://schemas.microsoft.com/office/drawing/2016/SVG/main" r:embed="rId4"/>
                </a:ext>
              </a:extLst>
            </a:blip>
            <a:stretch>
              <a:fillRect l="-271" r="-271"/>
            </a:stretch>
          </a:blipFill>
        </p:spPr>
        <p:txBody>
          <a:bodyPr/>
          <a:lstStyle/>
          <a:p>
            <a:endParaRPr lang="en-GB"/>
          </a:p>
        </p:txBody>
      </p:sp>
      <p:sp>
        <p:nvSpPr>
          <p:cNvPr id="8" name="TextBox 8"/>
          <p:cNvSpPr txBox="1"/>
          <p:nvPr/>
        </p:nvSpPr>
        <p:spPr>
          <a:xfrm>
            <a:off x="5622728" y="640064"/>
            <a:ext cx="5785842" cy="762000"/>
          </a:xfrm>
          <a:prstGeom prst="rect">
            <a:avLst/>
          </a:prstGeom>
        </p:spPr>
        <p:txBody>
          <a:bodyPr lIns="0" tIns="0" rIns="0" bIns="0" rtlCol="0" anchor="t">
            <a:spAutoFit/>
          </a:bodyPr>
          <a:lstStyle/>
          <a:p>
            <a:pPr algn="l">
              <a:lnSpc>
                <a:spcPts val="6299"/>
              </a:lnSpc>
            </a:pPr>
            <a:r>
              <a:rPr lang="en-US" sz="4500" b="1" spc="-270">
                <a:solidFill>
                  <a:srgbClr val="000000"/>
                </a:solidFill>
                <a:latin typeface="Open Sans 2 Ultra-Bold"/>
                <a:ea typeface="Open Sans 2 Ultra-Bold"/>
                <a:cs typeface="Open Sans 2 Ultra-Bold"/>
                <a:sym typeface="Open Sans 2 Ultra-Bold"/>
              </a:rPr>
              <a:t>PERSONAL SKILLS</a:t>
            </a:r>
          </a:p>
        </p:txBody>
      </p:sp>
      <p:sp>
        <p:nvSpPr>
          <p:cNvPr id="9" name="TextBox 9"/>
          <p:cNvSpPr txBox="1"/>
          <p:nvPr/>
        </p:nvSpPr>
        <p:spPr>
          <a:xfrm>
            <a:off x="5622728" y="1807327"/>
            <a:ext cx="11181585" cy="633095"/>
          </a:xfrm>
          <a:prstGeom prst="rect">
            <a:avLst/>
          </a:prstGeom>
        </p:spPr>
        <p:txBody>
          <a:bodyPr lIns="0" tIns="0" rIns="0" bIns="0" rtlCol="0" anchor="t">
            <a:spAutoFit/>
          </a:bodyPr>
          <a:lstStyle/>
          <a:p>
            <a:pPr algn="l">
              <a:lnSpc>
                <a:spcPts val="2529"/>
              </a:lnSpc>
            </a:pPr>
            <a:r>
              <a:rPr lang="en-US" sz="2199" b="1" spc="-87">
                <a:solidFill>
                  <a:srgbClr val="000000"/>
                </a:solidFill>
                <a:latin typeface="Open Sans 2 Bold"/>
                <a:ea typeface="Open Sans 2 Bold"/>
                <a:cs typeface="Open Sans 2 Bold"/>
                <a:sym typeface="Open Sans 2 Bold"/>
              </a:rPr>
              <a:t>Personal skills are all about managing yourself and understanding your strengths and limits.</a:t>
            </a:r>
          </a:p>
        </p:txBody>
      </p:sp>
      <p:grpSp>
        <p:nvGrpSpPr>
          <p:cNvPr id="10" name="Group 10"/>
          <p:cNvGrpSpPr/>
          <p:nvPr/>
        </p:nvGrpSpPr>
        <p:grpSpPr>
          <a:xfrm>
            <a:off x="5622728" y="2776894"/>
            <a:ext cx="11568111" cy="1433044"/>
            <a:chOff x="0" y="0"/>
            <a:chExt cx="15424148" cy="1910725"/>
          </a:xfrm>
        </p:grpSpPr>
        <p:sp>
          <p:nvSpPr>
            <p:cNvPr id="11" name="TextBox 11"/>
            <p:cNvSpPr txBox="1"/>
            <p:nvPr/>
          </p:nvSpPr>
          <p:spPr>
            <a:xfrm>
              <a:off x="0" y="511778"/>
              <a:ext cx="15424148" cy="1398947"/>
            </a:xfrm>
            <a:prstGeom prst="rect">
              <a:avLst/>
            </a:prstGeom>
          </p:spPr>
          <p:txBody>
            <a:bodyPr lIns="0" tIns="0" rIns="0" bIns="0" rtlCol="0" anchor="t">
              <a:spAutoFit/>
            </a:bodyPr>
            <a:lstStyle/>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Are you good at being organised? </a:t>
              </a:r>
            </a:p>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Do you know what you need for school and pack your bag properly?</a:t>
              </a:r>
            </a:p>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Can you make sure you get enough sleep to have energy for the next day?</a:t>
              </a:r>
            </a:p>
          </p:txBody>
        </p:sp>
        <p:sp>
          <p:nvSpPr>
            <p:cNvPr id="12" name="TextBox 12"/>
            <p:cNvSpPr txBox="1"/>
            <p:nvPr/>
          </p:nvSpPr>
          <p:spPr>
            <a:xfrm>
              <a:off x="2382" y="9525"/>
              <a:ext cx="5827733" cy="521303"/>
            </a:xfrm>
            <a:prstGeom prst="rect">
              <a:avLst/>
            </a:prstGeom>
          </p:spPr>
          <p:txBody>
            <a:bodyPr lIns="0" tIns="0" rIns="0" bIns="0" rtlCol="0" anchor="t">
              <a:spAutoFit/>
            </a:bodyPr>
            <a:lstStyle/>
            <a:p>
              <a:pPr algn="l">
                <a:lnSpc>
                  <a:spcPts val="3029"/>
                </a:lnSpc>
              </a:pPr>
              <a:r>
                <a:rPr lang="en-US" sz="2634" b="1" spc="-173">
                  <a:solidFill>
                    <a:srgbClr val="00A7B5"/>
                  </a:solidFill>
                  <a:latin typeface="Open Sans 2 Ultra-Bold"/>
                  <a:ea typeface="Open Sans 2 Ultra-Bold"/>
                  <a:cs typeface="Open Sans 2 Ultra-Bold"/>
                  <a:sym typeface="Open Sans 2 Ultra-Bold"/>
                </a:rPr>
                <a:t>Planning Time &amp; Energy</a:t>
              </a:r>
            </a:p>
          </p:txBody>
        </p:sp>
      </p:grpSp>
      <p:grpSp>
        <p:nvGrpSpPr>
          <p:cNvPr id="13" name="Group 13"/>
          <p:cNvGrpSpPr/>
          <p:nvPr/>
        </p:nvGrpSpPr>
        <p:grpSpPr>
          <a:xfrm>
            <a:off x="5622728" y="4647578"/>
            <a:ext cx="11569897" cy="1433044"/>
            <a:chOff x="0" y="0"/>
            <a:chExt cx="15426529" cy="1910725"/>
          </a:xfrm>
        </p:grpSpPr>
        <p:sp>
          <p:nvSpPr>
            <p:cNvPr id="14" name="TextBox 14"/>
            <p:cNvSpPr txBox="1"/>
            <p:nvPr/>
          </p:nvSpPr>
          <p:spPr>
            <a:xfrm>
              <a:off x="0" y="9525"/>
              <a:ext cx="6202052" cy="521303"/>
            </a:xfrm>
            <a:prstGeom prst="rect">
              <a:avLst/>
            </a:prstGeom>
          </p:spPr>
          <p:txBody>
            <a:bodyPr lIns="0" tIns="0" rIns="0" bIns="0" rtlCol="0" anchor="t">
              <a:spAutoFit/>
            </a:bodyPr>
            <a:lstStyle/>
            <a:p>
              <a:pPr algn="l">
                <a:lnSpc>
                  <a:spcPts val="3029"/>
                </a:lnSpc>
              </a:pPr>
              <a:r>
                <a:rPr lang="en-US" sz="2634" b="1" spc="-173">
                  <a:solidFill>
                    <a:srgbClr val="00A7B5"/>
                  </a:solidFill>
                  <a:latin typeface="Open Sans 2 Ultra-Bold"/>
                  <a:ea typeface="Open Sans 2 Ultra-Bold"/>
                  <a:cs typeface="Open Sans 2 Ultra-Bold"/>
                  <a:sym typeface="Open Sans 2 Ultra-Bold"/>
                </a:rPr>
                <a:t>Cope with Stress &amp; Tension</a:t>
              </a:r>
            </a:p>
          </p:txBody>
        </p:sp>
        <p:sp>
          <p:nvSpPr>
            <p:cNvPr id="15" name="TextBox 15"/>
            <p:cNvSpPr txBox="1"/>
            <p:nvPr/>
          </p:nvSpPr>
          <p:spPr>
            <a:xfrm>
              <a:off x="2382" y="511778"/>
              <a:ext cx="15424148" cy="1398947"/>
            </a:xfrm>
            <a:prstGeom prst="rect">
              <a:avLst/>
            </a:prstGeom>
          </p:spPr>
          <p:txBody>
            <a:bodyPr lIns="0" tIns="0" rIns="0" bIns="0" rtlCol="0" anchor="t">
              <a:spAutoFit/>
            </a:bodyPr>
            <a:lstStyle/>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Do you have a variety of coping strategies to help you manage your mental wellbeing?</a:t>
              </a:r>
            </a:p>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Do you know what helps when you feel worried or anxious about something?</a:t>
              </a:r>
            </a:p>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Can you manage your frustration and anger before it gets out of control?</a:t>
              </a:r>
            </a:p>
          </p:txBody>
        </p:sp>
      </p:grpSp>
      <p:grpSp>
        <p:nvGrpSpPr>
          <p:cNvPr id="16" name="Group 16"/>
          <p:cNvGrpSpPr/>
          <p:nvPr/>
        </p:nvGrpSpPr>
        <p:grpSpPr>
          <a:xfrm>
            <a:off x="5622728" y="6518263"/>
            <a:ext cx="11568111" cy="1080619"/>
            <a:chOff x="0" y="0"/>
            <a:chExt cx="15424148" cy="1440825"/>
          </a:xfrm>
        </p:grpSpPr>
        <p:sp>
          <p:nvSpPr>
            <p:cNvPr id="17" name="TextBox 17"/>
            <p:cNvSpPr txBox="1"/>
            <p:nvPr/>
          </p:nvSpPr>
          <p:spPr>
            <a:xfrm>
              <a:off x="0" y="9525"/>
              <a:ext cx="10558883" cy="521303"/>
            </a:xfrm>
            <a:prstGeom prst="rect">
              <a:avLst/>
            </a:prstGeom>
          </p:spPr>
          <p:txBody>
            <a:bodyPr lIns="0" tIns="0" rIns="0" bIns="0" rtlCol="0" anchor="t">
              <a:spAutoFit/>
            </a:bodyPr>
            <a:lstStyle/>
            <a:p>
              <a:pPr algn="l">
                <a:lnSpc>
                  <a:spcPts val="3029"/>
                </a:lnSpc>
              </a:pPr>
              <a:r>
                <a:rPr lang="en-US" sz="2634" b="1" spc="-173">
                  <a:solidFill>
                    <a:srgbClr val="00A7B5"/>
                  </a:solidFill>
                  <a:latin typeface="Open Sans 2 Ultra-Bold"/>
                  <a:ea typeface="Open Sans 2 Ultra-Bold"/>
                  <a:cs typeface="Open Sans 2 Ultra-Bold"/>
                  <a:sym typeface="Open Sans 2 Ultra-Bold"/>
                </a:rPr>
                <a:t>Work out what you’re good at and not so good at</a:t>
              </a:r>
            </a:p>
          </p:txBody>
        </p:sp>
        <p:sp>
          <p:nvSpPr>
            <p:cNvPr id="18" name="TextBox 18"/>
            <p:cNvSpPr txBox="1"/>
            <p:nvPr/>
          </p:nvSpPr>
          <p:spPr>
            <a:xfrm>
              <a:off x="0" y="511778"/>
              <a:ext cx="15424148" cy="929047"/>
            </a:xfrm>
            <a:prstGeom prst="rect">
              <a:avLst/>
            </a:prstGeom>
          </p:spPr>
          <p:txBody>
            <a:bodyPr lIns="0" tIns="0" rIns="0" bIns="0" rtlCol="0" anchor="t">
              <a:spAutoFit/>
            </a:bodyPr>
            <a:lstStyle/>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Do you know what your strengths and weaknesses are?</a:t>
              </a:r>
            </a:p>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Do you understand your own skill levels?</a:t>
              </a:r>
            </a:p>
          </p:txBody>
        </p:sp>
      </p:grpSp>
      <p:grpSp>
        <p:nvGrpSpPr>
          <p:cNvPr id="19" name="Group 19"/>
          <p:cNvGrpSpPr>
            <a:grpSpLocks noChangeAspect="1"/>
          </p:cNvGrpSpPr>
          <p:nvPr/>
        </p:nvGrpSpPr>
        <p:grpSpPr>
          <a:xfrm rot="5400000">
            <a:off x="1695852" y="2365401"/>
            <a:ext cx="2611999" cy="2611999"/>
            <a:chOff x="0" y="0"/>
            <a:chExt cx="6350000" cy="6350000"/>
          </a:xfrm>
        </p:grpSpPr>
        <p:sp>
          <p:nvSpPr>
            <p:cNvPr id="20" name="Freeform 20"/>
            <p:cNvSpPr/>
            <p:nvPr/>
          </p:nvSpPr>
          <p:spPr>
            <a:xfrm>
              <a:off x="-14231" y="-32"/>
              <a:ext cx="6378462" cy="6350064"/>
            </a:xfrm>
            <a:custGeom>
              <a:avLst/>
              <a:gdLst/>
              <a:ahLst/>
              <a:cxnLst/>
              <a:rect l="l" t="t" r="r" b="b"/>
              <a:pathLst>
                <a:path w="6378462" h="6350064">
                  <a:moveTo>
                    <a:pt x="3189231" y="32"/>
                  </a:moveTo>
                  <a:lnTo>
                    <a:pt x="3189231" y="32"/>
                  </a:lnTo>
                  <a:cubicBezTo>
                    <a:pt x="2051530" y="-5056"/>
                    <a:pt x="998068" y="598980"/>
                    <a:pt x="427743" y="1583419"/>
                  </a:cubicBezTo>
                  <a:cubicBezTo>
                    <a:pt x="-142581" y="2567857"/>
                    <a:pt x="-142581" y="3782207"/>
                    <a:pt x="427743" y="4766645"/>
                  </a:cubicBezTo>
                  <a:cubicBezTo>
                    <a:pt x="998068" y="5751084"/>
                    <a:pt x="2051530" y="6355120"/>
                    <a:pt x="3189231" y="6350032"/>
                  </a:cubicBezTo>
                  <a:cubicBezTo>
                    <a:pt x="4326932" y="6355120"/>
                    <a:pt x="5380395" y="5751084"/>
                    <a:pt x="5950719" y="4766645"/>
                  </a:cubicBezTo>
                  <a:cubicBezTo>
                    <a:pt x="6521043" y="3782207"/>
                    <a:pt x="6521043" y="2567857"/>
                    <a:pt x="5950719" y="1583419"/>
                  </a:cubicBezTo>
                  <a:cubicBezTo>
                    <a:pt x="5380395" y="598980"/>
                    <a:pt x="4326932" y="-5056"/>
                    <a:pt x="3189231" y="32"/>
                  </a:cubicBezTo>
                  <a:close/>
                </a:path>
              </a:pathLst>
            </a:custGeom>
            <a:solidFill>
              <a:srgbClr val="FFFFFF"/>
            </a:solidFill>
          </p:spPr>
          <p:txBody>
            <a:bodyPr/>
            <a:lstStyle/>
            <a:p>
              <a:endParaRPr lang="en-GB"/>
            </a:p>
          </p:txBody>
        </p:sp>
      </p:grpSp>
      <p:grpSp>
        <p:nvGrpSpPr>
          <p:cNvPr id="21" name="Group 21"/>
          <p:cNvGrpSpPr>
            <a:grpSpLocks noChangeAspect="1"/>
          </p:cNvGrpSpPr>
          <p:nvPr/>
        </p:nvGrpSpPr>
        <p:grpSpPr>
          <a:xfrm rot="5400000">
            <a:off x="967202" y="1660043"/>
            <a:ext cx="1457301" cy="1457301"/>
            <a:chOff x="0" y="0"/>
            <a:chExt cx="6350000" cy="6350000"/>
          </a:xfrm>
        </p:grpSpPr>
        <p:sp>
          <p:nvSpPr>
            <p:cNvPr id="22" name="Freeform 22"/>
            <p:cNvSpPr/>
            <p:nvPr/>
          </p:nvSpPr>
          <p:spPr>
            <a:xfrm>
              <a:off x="-14231" y="-32"/>
              <a:ext cx="6378462" cy="6350064"/>
            </a:xfrm>
            <a:custGeom>
              <a:avLst/>
              <a:gdLst/>
              <a:ahLst/>
              <a:cxnLst/>
              <a:rect l="l" t="t" r="r" b="b"/>
              <a:pathLst>
                <a:path w="6378462" h="6350064">
                  <a:moveTo>
                    <a:pt x="3189231" y="32"/>
                  </a:moveTo>
                  <a:lnTo>
                    <a:pt x="3189231" y="32"/>
                  </a:lnTo>
                  <a:cubicBezTo>
                    <a:pt x="2051530" y="-5056"/>
                    <a:pt x="998068" y="598980"/>
                    <a:pt x="427743" y="1583419"/>
                  </a:cubicBezTo>
                  <a:cubicBezTo>
                    <a:pt x="-142581" y="2567857"/>
                    <a:pt x="-142581" y="3782207"/>
                    <a:pt x="427743" y="4766645"/>
                  </a:cubicBezTo>
                  <a:cubicBezTo>
                    <a:pt x="998068" y="5751084"/>
                    <a:pt x="2051530" y="6355120"/>
                    <a:pt x="3189231" y="6350032"/>
                  </a:cubicBezTo>
                  <a:cubicBezTo>
                    <a:pt x="4326932" y="6355120"/>
                    <a:pt x="5380395" y="5751084"/>
                    <a:pt x="5950719" y="4766645"/>
                  </a:cubicBezTo>
                  <a:cubicBezTo>
                    <a:pt x="6521043" y="3782207"/>
                    <a:pt x="6521043" y="2567857"/>
                    <a:pt x="5950719" y="1583419"/>
                  </a:cubicBezTo>
                  <a:cubicBezTo>
                    <a:pt x="5380395" y="598980"/>
                    <a:pt x="4326932" y="-5056"/>
                    <a:pt x="3189231" y="32"/>
                  </a:cubicBezTo>
                  <a:close/>
                </a:path>
              </a:pathLst>
            </a:custGeom>
            <a:solidFill>
              <a:srgbClr val="151F6D"/>
            </a:solidFill>
          </p:spPr>
          <p:txBody>
            <a:bodyPr/>
            <a:lstStyle/>
            <a:p>
              <a:endParaRPr lang="en-GB"/>
            </a:p>
          </p:txBody>
        </p:sp>
      </p:grpSp>
      <p:grpSp>
        <p:nvGrpSpPr>
          <p:cNvPr id="23" name="Group 23"/>
          <p:cNvGrpSpPr>
            <a:grpSpLocks noChangeAspect="1"/>
          </p:cNvGrpSpPr>
          <p:nvPr/>
        </p:nvGrpSpPr>
        <p:grpSpPr>
          <a:xfrm rot="5400000">
            <a:off x="2472262" y="7324007"/>
            <a:ext cx="1835589" cy="1835589"/>
            <a:chOff x="0" y="0"/>
            <a:chExt cx="6350000" cy="6350000"/>
          </a:xfrm>
        </p:grpSpPr>
        <p:sp>
          <p:nvSpPr>
            <p:cNvPr id="24" name="Freeform 24"/>
            <p:cNvSpPr/>
            <p:nvPr/>
          </p:nvSpPr>
          <p:spPr>
            <a:xfrm>
              <a:off x="-14231" y="-32"/>
              <a:ext cx="6378462" cy="6350064"/>
            </a:xfrm>
            <a:custGeom>
              <a:avLst/>
              <a:gdLst/>
              <a:ahLst/>
              <a:cxnLst/>
              <a:rect l="l" t="t" r="r" b="b"/>
              <a:pathLst>
                <a:path w="6378462" h="6350064">
                  <a:moveTo>
                    <a:pt x="3189231" y="32"/>
                  </a:moveTo>
                  <a:lnTo>
                    <a:pt x="3189231" y="32"/>
                  </a:lnTo>
                  <a:cubicBezTo>
                    <a:pt x="2051530" y="-5056"/>
                    <a:pt x="998068" y="598980"/>
                    <a:pt x="427743" y="1583419"/>
                  </a:cubicBezTo>
                  <a:cubicBezTo>
                    <a:pt x="-142581" y="2567857"/>
                    <a:pt x="-142581" y="3782207"/>
                    <a:pt x="427743" y="4766645"/>
                  </a:cubicBezTo>
                  <a:cubicBezTo>
                    <a:pt x="998068" y="5751084"/>
                    <a:pt x="2051530" y="6355120"/>
                    <a:pt x="3189231" y="6350032"/>
                  </a:cubicBezTo>
                  <a:cubicBezTo>
                    <a:pt x="4326932" y="6355120"/>
                    <a:pt x="5380395" y="5751084"/>
                    <a:pt x="5950719" y="4766645"/>
                  </a:cubicBezTo>
                  <a:cubicBezTo>
                    <a:pt x="6521043" y="3782207"/>
                    <a:pt x="6521043" y="2567857"/>
                    <a:pt x="5950719" y="1583419"/>
                  </a:cubicBezTo>
                  <a:cubicBezTo>
                    <a:pt x="5380395" y="598980"/>
                    <a:pt x="4326932" y="-5056"/>
                    <a:pt x="3189231" y="32"/>
                  </a:cubicBezTo>
                  <a:close/>
                </a:path>
              </a:pathLst>
            </a:custGeom>
            <a:solidFill>
              <a:srgbClr val="FFFFFF"/>
            </a:solidFill>
          </p:spPr>
          <p:txBody>
            <a:bodyPr/>
            <a:lstStyle/>
            <a:p>
              <a:endParaRPr lang="en-GB"/>
            </a:p>
          </p:txBody>
        </p:sp>
      </p:grpSp>
      <p:sp>
        <p:nvSpPr>
          <p:cNvPr id="25" name="Freeform 25"/>
          <p:cNvSpPr/>
          <p:nvPr/>
        </p:nvSpPr>
        <p:spPr>
          <a:xfrm>
            <a:off x="2096474" y="2776894"/>
            <a:ext cx="1733108" cy="1789015"/>
          </a:xfrm>
          <a:custGeom>
            <a:avLst/>
            <a:gdLst/>
            <a:ahLst/>
            <a:cxnLst/>
            <a:rect l="l" t="t" r="r" b="b"/>
            <a:pathLst>
              <a:path w="1733108" h="1789015">
                <a:moveTo>
                  <a:pt x="0" y="0"/>
                </a:moveTo>
                <a:lnTo>
                  <a:pt x="1733108" y="0"/>
                </a:lnTo>
                <a:lnTo>
                  <a:pt x="1733108" y="1789015"/>
                </a:lnTo>
                <a:lnTo>
                  <a:pt x="0" y="178901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26" name="Freeform 26"/>
          <p:cNvSpPr/>
          <p:nvPr/>
        </p:nvSpPr>
        <p:spPr>
          <a:xfrm>
            <a:off x="1240017" y="1862477"/>
            <a:ext cx="911671" cy="1052434"/>
          </a:xfrm>
          <a:custGeom>
            <a:avLst/>
            <a:gdLst/>
            <a:ahLst/>
            <a:cxnLst/>
            <a:rect l="l" t="t" r="r" b="b"/>
            <a:pathLst>
              <a:path w="911671" h="1052434">
                <a:moveTo>
                  <a:pt x="0" y="0"/>
                </a:moveTo>
                <a:lnTo>
                  <a:pt x="911671" y="0"/>
                </a:lnTo>
                <a:lnTo>
                  <a:pt x="911671" y="1052434"/>
                </a:lnTo>
                <a:lnTo>
                  <a:pt x="0" y="105243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27" name="Freeform 27"/>
          <p:cNvSpPr/>
          <p:nvPr/>
        </p:nvSpPr>
        <p:spPr>
          <a:xfrm>
            <a:off x="2815071" y="7770126"/>
            <a:ext cx="1149972" cy="943352"/>
          </a:xfrm>
          <a:custGeom>
            <a:avLst/>
            <a:gdLst/>
            <a:ahLst/>
            <a:cxnLst/>
            <a:rect l="l" t="t" r="r" b="b"/>
            <a:pathLst>
              <a:path w="1149972" h="943352">
                <a:moveTo>
                  <a:pt x="0" y="0"/>
                </a:moveTo>
                <a:lnTo>
                  <a:pt x="1149972" y="0"/>
                </a:lnTo>
                <a:lnTo>
                  <a:pt x="1149972" y="943352"/>
                </a:lnTo>
                <a:lnTo>
                  <a:pt x="0" y="943352"/>
                </a:lnTo>
                <a:lnTo>
                  <a:pt x="0" y="0"/>
                </a:lnTo>
                <a:close/>
              </a:path>
            </a:pathLst>
          </a:custGeom>
          <a:blipFill>
            <a:blip r:embed="rId9">
              <a:extLst>
                <a:ext uri="{96DAC541-7B7A-43D3-8B79-37D633B846F1}">
                  <asvg:svgBlip xmlns:asvg="http://schemas.microsoft.com/office/drawing/2016/SVG/main" r:embed="rId10"/>
                </a:ext>
              </a:extLst>
            </a:blip>
            <a:stretch>
              <a:fillRect b="-5090"/>
            </a:stretch>
          </a:blipFill>
        </p:spPr>
        <p:txBody>
          <a:bodyPr/>
          <a:lstStyle/>
          <a:p>
            <a:endParaRPr lang="en-GB"/>
          </a:p>
        </p:txBody>
      </p:sp>
      <p:grpSp>
        <p:nvGrpSpPr>
          <p:cNvPr id="28" name="Group 28"/>
          <p:cNvGrpSpPr/>
          <p:nvPr/>
        </p:nvGrpSpPr>
        <p:grpSpPr>
          <a:xfrm>
            <a:off x="1640208" y="6296241"/>
            <a:ext cx="1848662" cy="1279122"/>
            <a:chOff x="0" y="0"/>
            <a:chExt cx="2464883" cy="1705497"/>
          </a:xfrm>
        </p:grpSpPr>
        <p:sp>
          <p:nvSpPr>
            <p:cNvPr id="29" name="Freeform 29"/>
            <p:cNvSpPr/>
            <p:nvPr/>
          </p:nvSpPr>
          <p:spPr>
            <a:xfrm>
              <a:off x="0" y="0"/>
              <a:ext cx="998739" cy="1705497"/>
            </a:xfrm>
            <a:custGeom>
              <a:avLst/>
              <a:gdLst/>
              <a:ahLst/>
              <a:cxnLst/>
              <a:rect l="l" t="t" r="r" b="b"/>
              <a:pathLst>
                <a:path w="998739" h="1705497">
                  <a:moveTo>
                    <a:pt x="0" y="0"/>
                  </a:moveTo>
                  <a:lnTo>
                    <a:pt x="998739" y="0"/>
                  </a:lnTo>
                  <a:lnTo>
                    <a:pt x="998739" y="1705497"/>
                  </a:lnTo>
                  <a:lnTo>
                    <a:pt x="0" y="170549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30" name="Freeform 30"/>
            <p:cNvSpPr/>
            <p:nvPr/>
          </p:nvSpPr>
          <p:spPr>
            <a:xfrm>
              <a:off x="1167161" y="133925"/>
              <a:ext cx="1297722" cy="1525100"/>
            </a:xfrm>
            <a:custGeom>
              <a:avLst/>
              <a:gdLst/>
              <a:ahLst/>
              <a:cxnLst/>
              <a:rect l="l" t="t" r="r" b="b"/>
              <a:pathLst>
                <a:path w="1297722" h="1525100">
                  <a:moveTo>
                    <a:pt x="0" y="0"/>
                  </a:moveTo>
                  <a:lnTo>
                    <a:pt x="1297722" y="0"/>
                  </a:lnTo>
                  <a:lnTo>
                    <a:pt x="1297722" y="1525100"/>
                  </a:lnTo>
                  <a:lnTo>
                    <a:pt x="0" y="15251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grpSp>
      <p:grpSp>
        <p:nvGrpSpPr>
          <p:cNvPr id="31" name="Group 31"/>
          <p:cNvGrpSpPr/>
          <p:nvPr/>
        </p:nvGrpSpPr>
        <p:grpSpPr>
          <a:xfrm>
            <a:off x="5622728" y="8036523"/>
            <a:ext cx="12152984" cy="1433044"/>
            <a:chOff x="0" y="0"/>
            <a:chExt cx="16203978" cy="1910725"/>
          </a:xfrm>
        </p:grpSpPr>
        <p:sp>
          <p:nvSpPr>
            <p:cNvPr id="32" name="TextBox 32"/>
            <p:cNvSpPr txBox="1"/>
            <p:nvPr/>
          </p:nvSpPr>
          <p:spPr>
            <a:xfrm>
              <a:off x="0" y="9525"/>
              <a:ext cx="10558883" cy="521303"/>
            </a:xfrm>
            <a:prstGeom prst="rect">
              <a:avLst/>
            </a:prstGeom>
          </p:spPr>
          <p:txBody>
            <a:bodyPr lIns="0" tIns="0" rIns="0" bIns="0" rtlCol="0" anchor="t">
              <a:spAutoFit/>
            </a:bodyPr>
            <a:lstStyle/>
            <a:p>
              <a:pPr algn="l">
                <a:lnSpc>
                  <a:spcPts val="3029"/>
                </a:lnSpc>
              </a:pPr>
              <a:r>
                <a:rPr lang="en-US" sz="2634" b="1" spc="-173">
                  <a:solidFill>
                    <a:srgbClr val="00A7B5"/>
                  </a:solidFill>
                  <a:latin typeface="Open Sans 2 Ultra-Bold"/>
                  <a:ea typeface="Open Sans 2 Ultra-Bold"/>
                  <a:cs typeface="Open Sans 2 Ultra-Bold"/>
                  <a:sym typeface="Open Sans 2 Ultra-Bold"/>
                </a:rPr>
                <a:t>Assess Your Own Performance</a:t>
              </a:r>
            </a:p>
          </p:txBody>
        </p:sp>
        <p:sp>
          <p:nvSpPr>
            <p:cNvPr id="33" name="TextBox 33"/>
            <p:cNvSpPr txBox="1"/>
            <p:nvPr/>
          </p:nvSpPr>
          <p:spPr>
            <a:xfrm>
              <a:off x="0" y="511778"/>
              <a:ext cx="16203978" cy="1398947"/>
            </a:xfrm>
            <a:prstGeom prst="rect">
              <a:avLst/>
            </a:prstGeom>
          </p:spPr>
          <p:txBody>
            <a:bodyPr lIns="0" tIns="0" rIns="0" bIns="0" rtlCol="0" anchor="t">
              <a:spAutoFit/>
            </a:bodyPr>
            <a:lstStyle/>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Can you accurately guess how you’ve done in a test or know how well you’ve performed in a sport or drama?</a:t>
              </a:r>
            </a:p>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Do you know how to get better and improve?</a:t>
              </a: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5622728" y="1402064"/>
            <a:ext cx="6454339" cy="0"/>
          </a:xfrm>
          <a:prstGeom prst="line">
            <a:avLst/>
          </a:prstGeom>
          <a:ln w="47625" cap="rnd">
            <a:solidFill>
              <a:srgbClr val="151F6D"/>
            </a:solidFill>
            <a:prstDash val="solid"/>
            <a:headEnd type="none" w="sm" len="sm"/>
            <a:tailEnd type="arrow" w="med" len="sm"/>
          </a:ln>
        </p:spPr>
        <p:txBody>
          <a:bodyPr/>
          <a:lstStyle/>
          <a:p>
            <a:endParaRPr lang="en-GB"/>
          </a:p>
        </p:txBody>
      </p:sp>
      <p:grpSp>
        <p:nvGrpSpPr>
          <p:cNvPr id="3" name="Group 3"/>
          <p:cNvGrpSpPr/>
          <p:nvPr/>
        </p:nvGrpSpPr>
        <p:grpSpPr>
          <a:xfrm>
            <a:off x="0" y="-1"/>
            <a:ext cx="3749083" cy="10287001"/>
            <a:chOff x="0" y="0"/>
            <a:chExt cx="1913890" cy="2360988"/>
          </a:xfrm>
        </p:grpSpPr>
        <p:sp>
          <p:nvSpPr>
            <p:cNvPr id="4" name="Freeform 4"/>
            <p:cNvSpPr/>
            <p:nvPr/>
          </p:nvSpPr>
          <p:spPr>
            <a:xfrm>
              <a:off x="0" y="0"/>
              <a:ext cx="1913890" cy="2360988"/>
            </a:xfrm>
            <a:custGeom>
              <a:avLst/>
              <a:gdLst/>
              <a:ahLst/>
              <a:cxnLst/>
              <a:rect l="l" t="t" r="r" b="b"/>
              <a:pathLst>
                <a:path w="1913890" h="2360988">
                  <a:moveTo>
                    <a:pt x="0" y="0"/>
                  </a:moveTo>
                  <a:lnTo>
                    <a:pt x="1913890" y="0"/>
                  </a:lnTo>
                  <a:lnTo>
                    <a:pt x="1913890" y="2360988"/>
                  </a:lnTo>
                  <a:lnTo>
                    <a:pt x="0" y="2360988"/>
                  </a:lnTo>
                  <a:close/>
                </a:path>
              </a:pathLst>
            </a:custGeom>
            <a:solidFill>
              <a:srgbClr val="151F6D"/>
            </a:solidFill>
          </p:spPr>
          <p:txBody>
            <a:bodyPr/>
            <a:lstStyle/>
            <a:p>
              <a:endParaRPr lang="en-GB"/>
            </a:p>
          </p:txBody>
        </p:sp>
      </p:grpSp>
      <p:grpSp>
        <p:nvGrpSpPr>
          <p:cNvPr id="5" name="Group 5"/>
          <p:cNvGrpSpPr>
            <a:grpSpLocks noChangeAspect="1"/>
          </p:cNvGrpSpPr>
          <p:nvPr/>
        </p:nvGrpSpPr>
        <p:grpSpPr>
          <a:xfrm rot="5400000">
            <a:off x="1258540" y="5629803"/>
            <a:ext cx="2611999" cy="2611999"/>
            <a:chOff x="0" y="0"/>
            <a:chExt cx="6350000" cy="6350000"/>
          </a:xfrm>
        </p:grpSpPr>
        <p:sp>
          <p:nvSpPr>
            <p:cNvPr id="6" name="Freeform 6"/>
            <p:cNvSpPr/>
            <p:nvPr/>
          </p:nvSpPr>
          <p:spPr>
            <a:xfrm>
              <a:off x="-14231" y="-32"/>
              <a:ext cx="6378462" cy="6350064"/>
            </a:xfrm>
            <a:custGeom>
              <a:avLst/>
              <a:gdLst/>
              <a:ahLst/>
              <a:cxnLst/>
              <a:rect l="l" t="t" r="r" b="b"/>
              <a:pathLst>
                <a:path w="6378462" h="6350064">
                  <a:moveTo>
                    <a:pt x="3189231" y="32"/>
                  </a:moveTo>
                  <a:lnTo>
                    <a:pt x="3189231" y="32"/>
                  </a:lnTo>
                  <a:cubicBezTo>
                    <a:pt x="2051530" y="-5056"/>
                    <a:pt x="998068" y="598980"/>
                    <a:pt x="427743" y="1583419"/>
                  </a:cubicBezTo>
                  <a:cubicBezTo>
                    <a:pt x="-142581" y="2567857"/>
                    <a:pt x="-142581" y="3782207"/>
                    <a:pt x="427743" y="4766645"/>
                  </a:cubicBezTo>
                  <a:cubicBezTo>
                    <a:pt x="998068" y="5751084"/>
                    <a:pt x="2051530" y="6355120"/>
                    <a:pt x="3189231" y="6350032"/>
                  </a:cubicBezTo>
                  <a:cubicBezTo>
                    <a:pt x="4326932" y="6355120"/>
                    <a:pt x="5380395" y="5751084"/>
                    <a:pt x="5950719" y="4766645"/>
                  </a:cubicBezTo>
                  <a:cubicBezTo>
                    <a:pt x="6521043" y="3782207"/>
                    <a:pt x="6521043" y="2567857"/>
                    <a:pt x="5950719" y="1583419"/>
                  </a:cubicBezTo>
                  <a:cubicBezTo>
                    <a:pt x="5380395" y="598980"/>
                    <a:pt x="4326932" y="-5056"/>
                    <a:pt x="3189231" y="32"/>
                  </a:cubicBezTo>
                  <a:close/>
                </a:path>
              </a:pathLst>
            </a:custGeom>
            <a:solidFill>
              <a:srgbClr val="385E9D"/>
            </a:solidFill>
          </p:spPr>
          <p:txBody>
            <a:bodyPr/>
            <a:lstStyle/>
            <a:p>
              <a:endParaRPr lang="en-GB"/>
            </a:p>
          </p:txBody>
        </p:sp>
      </p:grpSp>
      <p:sp>
        <p:nvSpPr>
          <p:cNvPr id="7" name="Freeform 7"/>
          <p:cNvSpPr/>
          <p:nvPr/>
        </p:nvSpPr>
        <p:spPr>
          <a:xfrm rot="6702275">
            <a:off x="720295" y="4100308"/>
            <a:ext cx="1951115" cy="1951115"/>
          </a:xfrm>
          <a:custGeom>
            <a:avLst/>
            <a:gdLst/>
            <a:ahLst/>
            <a:cxnLst/>
            <a:rect l="l" t="t" r="r" b="b"/>
            <a:pathLst>
              <a:path w="1951115" h="1951115">
                <a:moveTo>
                  <a:pt x="0" y="0"/>
                </a:moveTo>
                <a:lnTo>
                  <a:pt x="1951115" y="0"/>
                </a:lnTo>
                <a:lnTo>
                  <a:pt x="1951115" y="1951115"/>
                </a:lnTo>
                <a:lnTo>
                  <a:pt x="0" y="1951115"/>
                </a:lnTo>
                <a:lnTo>
                  <a:pt x="0" y="0"/>
                </a:lnTo>
                <a:close/>
              </a:path>
            </a:pathLst>
          </a:custGeom>
          <a:blipFill>
            <a:blip r:embed="rId3">
              <a:extLst>
                <a:ext uri="{96DAC541-7B7A-43D3-8B79-37D633B846F1}">
                  <asvg:svgBlip xmlns:asvg="http://schemas.microsoft.com/office/drawing/2016/SVG/main" r:embed="rId4"/>
                </a:ext>
              </a:extLst>
            </a:blip>
            <a:stretch>
              <a:fillRect l="-271" r="-271"/>
            </a:stretch>
          </a:blipFill>
        </p:spPr>
        <p:txBody>
          <a:bodyPr/>
          <a:lstStyle/>
          <a:p>
            <a:endParaRPr lang="en-GB"/>
          </a:p>
        </p:txBody>
      </p:sp>
      <p:sp>
        <p:nvSpPr>
          <p:cNvPr id="8" name="TextBox 8"/>
          <p:cNvSpPr txBox="1"/>
          <p:nvPr/>
        </p:nvSpPr>
        <p:spPr>
          <a:xfrm>
            <a:off x="5622728" y="640064"/>
            <a:ext cx="7376696" cy="762000"/>
          </a:xfrm>
          <a:prstGeom prst="rect">
            <a:avLst/>
          </a:prstGeom>
        </p:spPr>
        <p:txBody>
          <a:bodyPr lIns="0" tIns="0" rIns="0" bIns="0" rtlCol="0" anchor="t">
            <a:spAutoFit/>
          </a:bodyPr>
          <a:lstStyle/>
          <a:p>
            <a:pPr algn="l">
              <a:lnSpc>
                <a:spcPts val="6299"/>
              </a:lnSpc>
            </a:pPr>
            <a:r>
              <a:rPr lang="en-US" sz="4500" b="1" spc="-270">
                <a:solidFill>
                  <a:srgbClr val="000000"/>
                </a:solidFill>
                <a:latin typeface="Open Sans 2 Ultra-Bold"/>
                <a:ea typeface="Open Sans 2 Ultra-Bold"/>
                <a:cs typeface="Open Sans 2 Ultra-Bold"/>
                <a:sym typeface="Open Sans 2 Ultra-Bold"/>
              </a:rPr>
              <a:t>RELATIONSHIP SKILLS</a:t>
            </a:r>
          </a:p>
        </p:txBody>
      </p:sp>
      <p:sp>
        <p:nvSpPr>
          <p:cNvPr id="9" name="TextBox 9"/>
          <p:cNvSpPr txBox="1"/>
          <p:nvPr/>
        </p:nvSpPr>
        <p:spPr>
          <a:xfrm>
            <a:off x="5622728" y="1807327"/>
            <a:ext cx="11181585" cy="318770"/>
          </a:xfrm>
          <a:prstGeom prst="rect">
            <a:avLst/>
          </a:prstGeom>
        </p:spPr>
        <p:txBody>
          <a:bodyPr lIns="0" tIns="0" rIns="0" bIns="0" rtlCol="0" anchor="t">
            <a:spAutoFit/>
          </a:bodyPr>
          <a:lstStyle/>
          <a:p>
            <a:pPr algn="l">
              <a:lnSpc>
                <a:spcPts val="2529"/>
              </a:lnSpc>
            </a:pPr>
            <a:r>
              <a:rPr lang="en-US" sz="2199" b="1" spc="-87">
                <a:solidFill>
                  <a:srgbClr val="000000"/>
                </a:solidFill>
                <a:latin typeface="Open Sans 2 Bold"/>
                <a:ea typeface="Open Sans 2 Bold"/>
                <a:cs typeface="Open Sans 2 Bold"/>
                <a:sym typeface="Open Sans 2 Bold"/>
              </a:rPr>
              <a:t>Relationship skills focus on how you interact and work with other people.</a:t>
            </a:r>
          </a:p>
        </p:txBody>
      </p:sp>
      <p:grpSp>
        <p:nvGrpSpPr>
          <p:cNvPr id="10" name="Group 10"/>
          <p:cNvGrpSpPr/>
          <p:nvPr/>
        </p:nvGrpSpPr>
        <p:grpSpPr>
          <a:xfrm>
            <a:off x="5622728" y="2365401"/>
            <a:ext cx="11568111" cy="2131531"/>
            <a:chOff x="0" y="0"/>
            <a:chExt cx="15424148" cy="2842042"/>
          </a:xfrm>
        </p:grpSpPr>
        <p:sp>
          <p:nvSpPr>
            <p:cNvPr id="11" name="TextBox 11"/>
            <p:cNvSpPr txBox="1"/>
            <p:nvPr/>
          </p:nvSpPr>
          <p:spPr>
            <a:xfrm>
              <a:off x="0" y="503294"/>
              <a:ext cx="15424148" cy="2338747"/>
            </a:xfrm>
            <a:prstGeom prst="rect">
              <a:avLst/>
            </a:prstGeom>
          </p:spPr>
          <p:txBody>
            <a:bodyPr lIns="0" tIns="0" rIns="0" bIns="0" rtlCol="0" anchor="t">
              <a:spAutoFit/>
            </a:bodyPr>
            <a:lstStyle/>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Can you get your point across in a discussion?</a:t>
              </a:r>
            </a:p>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Can you listen to others without interrupting them?</a:t>
              </a:r>
            </a:p>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Do you feel confident using the phone to talk to people?</a:t>
              </a:r>
            </a:p>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Can you send an email or letter to someone?</a:t>
              </a:r>
            </a:p>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Do you know what’s important to include in a presentation?</a:t>
              </a:r>
            </a:p>
          </p:txBody>
        </p:sp>
        <p:sp>
          <p:nvSpPr>
            <p:cNvPr id="12" name="TextBox 12"/>
            <p:cNvSpPr txBox="1"/>
            <p:nvPr/>
          </p:nvSpPr>
          <p:spPr>
            <a:xfrm>
              <a:off x="2382" y="9525"/>
              <a:ext cx="5827733" cy="521303"/>
            </a:xfrm>
            <a:prstGeom prst="rect">
              <a:avLst/>
            </a:prstGeom>
          </p:spPr>
          <p:txBody>
            <a:bodyPr lIns="0" tIns="0" rIns="0" bIns="0" rtlCol="0" anchor="t">
              <a:spAutoFit/>
            </a:bodyPr>
            <a:lstStyle/>
            <a:p>
              <a:pPr algn="l">
                <a:lnSpc>
                  <a:spcPts val="3029"/>
                </a:lnSpc>
              </a:pPr>
              <a:r>
                <a:rPr lang="en-US" sz="2634" b="1" spc="-173">
                  <a:solidFill>
                    <a:srgbClr val="151F6D"/>
                  </a:solidFill>
                  <a:latin typeface="Open Sans 2 Ultra-Bold"/>
                  <a:ea typeface="Open Sans 2 Ultra-Bold"/>
                  <a:cs typeface="Open Sans 2 Ultra-Bold"/>
                  <a:sym typeface="Open Sans 2 Ultra-Bold"/>
                </a:rPr>
                <a:t>Communicate</a:t>
              </a:r>
            </a:p>
          </p:txBody>
        </p:sp>
      </p:grpSp>
      <p:grpSp>
        <p:nvGrpSpPr>
          <p:cNvPr id="13" name="Group 13"/>
          <p:cNvGrpSpPr/>
          <p:nvPr/>
        </p:nvGrpSpPr>
        <p:grpSpPr>
          <a:xfrm>
            <a:off x="5622728" y="4899867"/>
            <a:ext cx="11569897" cy="1118307"/>
            <a:chOff x="0" y="0"/>
            <a:chExt cx="15426529" cy="1491076"/>
          </a:xfrm>
        </p:grpSpPr>
        <p:sp>
          <p:nvSpPr>
            <p:cNvPr id="14" name="TextBox 14"/>
            <p:cNvSpPr txBox="1"/>
            <p:nvPr/>
          </p:nvSpPr>
          <p:spPr>
            <a:xfrm>
              <a:off x="0" y="9525"/>
              <a:ext cx="6202052" cy="521303"/>
            </a:xfrm>
            <a:prstGeom prst="rect">
              <a:avLst/>
            </a:prstGeom>
          </p:spPr>
          <p:txBody>
            <a:bodyPr lIns="0" tIns="0" rIns="0" bIns="0" rtlCol="0" anchor="t">
              <a:spAutoFit/>
            </a:bodyPr>
            <a:lstStyle/>
            <a:p>
              <a:pPr algn="l">
                <a:lnSpc>
                  <a:spcPts val="3029"/>
                </a:lnSpc>
              </a:pPr>
              <a:r>
                <a:rPr lang="en-US" sz="2634" b="1" spc="-173">
                  <a:solidFill>
                    <a:srgbClr val="151F6D"/>
                  </a:solidFill>
                  <a:latin typeface="Open Sans 2 Ultra-Bold"/>
                  <a:ea typeface="Open Sans 2 Ultra-Bold"/>
                  <a:cs typeface="Open Sans 2 Ultra-Bold"/>
                  <a:sym typeface="Open Sans 2 Ultra-Bold"/>
                </a:rPr>
                <a:t>Negotiate</a:t>
              </a:r>
            </a:p>
          </p:txBody>
        </p:sp>
        <p:sp>
          <p:nvSpPr>
            <p:cNvPr id="15" name="TextBox 15"/>
            <p:cNvSpPr txBox="1"/>
            <p:nvPr/>
          </p:nvSpPr>
          <p:spPr>
            <a:xfrm>
              <a:off x="2382" y="562028"/>
              <a:ext cx="15424148" cy="929047"/>
            </a:xfrm>
            <a:prstGeom prst="rect">
              <a:avLst/>
            </a:prstGeom>
          </p:spPr>
          <p:txBody>
            <a:bodyPr lIns="0" tIns="0" rIns="0" bIns="0" rtlCol="0" anchor="t">
              <a:spAutoFit/>
            </a:bodyPr>
            <a:lstStyle/>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Can you make a deal with someone to get a cheaper or better offer?</a:t>
              </a:r>
            </a:p>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Can you help people to compromise when they disagree or have a different opinion?</a:t>
              </a:r>
            </a:p>
          </p:txBody>
        </p:sp>
      </p:grpSp>
      <p:grpSp>
        <p:nvGrpSpPr>
          <p:cNvPr id="16" name="Group 16"/>
          <p:cNvGrpSpPr/>
          <p:nvPr/>
        </p:nvGrpSpPr>
        <p:grpSpPr>
          <a:xfrm>
            <a:off x="5622728" y="6421108"/>
            <a:ext cx="11568111" cy="1071094"/>
            <a:chOff x="0" y="0"/>
            <a:chExt cx="15424148" cy="1428125"/>
          </a:xfrm>
        </p:grpSpPr>
        <p:sp>
          <p:nvSpPr>
            <p:cNvPr id="17" name="TextBox 17"/>
            <p:cNvSpPr txBox="1"/>
            <p:nvPr/>
          </p:nvSpPr>
          <p:spPr>
            <a:xfrm>
              <a:off x="0" y="9525"/>
              <a:ext cx="10558883" cy="521303"/>
            </a:xfrm>
            <a:prstGeom prst="rect">
              <a:avLst/>
            </a:prstGeom>
          </p:spPr>
          <p:txBody>
            <a:bodyPr lIns="0" tIns="0" rIns="0" bIns="0" rtlCol="0" anchor="t">
              <a:spAutoFit/>
            </a:bodyPr>
            <a:lstStyle/>
            <a:p>
              <a:pPr algn="l">
                <a:lnSpc>
                  <a:spcPts val="3029"/>
                </a:lnSpc>
              </a:pPr>
              <a:r>
                <a:rPr lang="en-US" sz="2634" b="1" spc="-173">
                  <a:solidFill>
                    <a:srgbClr val="151F6D"/>
                  </a:solidFill>
                  <a:latin typeface="Open Sans 2 Ultra-Bold"/>
                  <a:ea typeface="Open Sans 2 Ultra-Bold"/>
                  <a:cs typeface="Open Sans 2 Ultra-Bold"/>
                  <a:sym typeface="Open Sans 2 Ultra-Bold"/>
                </a:rPr>
                <a:t>Settle Disagreements</a:t>
              </a:r>
            </a:p>
          </p:txBody>
        </p:sp>
        <p:sp>
          <p:nvSpPr>
            <p:cNvPr id="18" name="TextBox 18"/>
            <p:cNvSpPr txBox="1"/>
            <p:nvPr/>
          </p:nvSpPr>
          <p:spPr>
            <a:xfrm>
              <a:off x="0" y="499078"/>
              <a:ext cx="15424148" cy="929047"/>
            </a:xfrm>
            <a:prstGeom prst="rect">
              <a:avLst/>
            </a:prstGeom>
          </p:spPr>
          <p:txBody>
            <a:bodyPr lIns="0" tIns="0" rIns="0" bIns="0" rtlCol="0" anchor="t">
              <a:spAutoFit/>
            </a:bodyPr>
            <a:lstStyle/>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Are you the person to step up and “make up” after a disagreement with friends?</a:t>
              </a:r>
            </a:p>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Do you hold a grudge when you’ve fallen out with your friends?</a:t>
              </a:r>
            </a:p>
          </p:txBody>
        </p:sp>
      </p:grpSp>
      <p:grpSp>
        <p:nvGrpSpPr>
          <p:cNvPr id="19" name="Group 19"/>
          <p:cNvGrpSpPr>
            <a:grpSpLocks noChangeAspect="1"/>
          </p:cNvGrpSpPr>
          <p:nvPr/>
        </p:nvGrpSpPr>
        <p:grpSpPr>
          <a:xfrm rot="5400000">
            <a:off x="1695852" y="2365401"/>
            <a:ext cx="2611999" cy="2611999"/>
            <a:chOff x="0" y="0"/>
            <a:chExt cx="6350000" cy="6350000"/>
          </a:xfrm>
        </p:grpSpPr>
        <p:sp>
          <p:nvSpPr>
            <p:cNvPr id="20" name="Freeform 20"/>
            <p:cNvSpPr/>
            <p:nvPr/>
          </p:nvSpPr>
          <p:spPr>
            <a:xfrm>
              <a:off x="-14231" y="-32"/>
              <a:ext cx="6378462" cy="6350064"/>
            </a:xfrm>
            <a:custGeom>
              <a:avLst/>
              <a:gdLst/>
              <a:ahLst/>
              <a:cxnLst/>
              <a:rect l="l" t="t" r="r" b="b"/>
              <a:pathLst>
                <a:path w="6378462" h="6350064">
                  <a:moveTo>
                    <a:pt x="3189231" y="32"/>
                  </a:moveTo>
                  <a:lnTo>
                    <a:pt x="3189231" y="32"/>
                  </a:lnTo>
                  <a:cubicBezTo>
                    <a:pt x="2051530" y="-5056"/>
                    <a:pt x="998068" y="598980"/>
                    <a:pt x="427743" y="1583419"/>
                  </a:cubicBezTo>
                  <a:cubicBezTo>
                    <a:pt x="-142581" y="2567857"/>
                    <a:pt x="-142581" y="3782207"/>
                    <a:pt x="427743" y="4766645"/>
                  </a:cubicBezTo>
                  <a:cubicBezTo>
                    <a:pt x="998068" y="5751084"/>
                    <a:pt x="2051530" y="6355120"/>
                    <a:pt x="3189231" y="6350032"/>
                  </a:cubicBezTo>
                  <a:cubicBezTo>
                    <a:pt x="4326932" y="6355120"/>
                    <a:pt x="5380395" y="5751084"/>
                    <a:pt x="5950719" y="4766645"/>
                  </a:cubicBezTo>
                  <a:cubicBezTo>
                    <a:pt x="6521043" y="3782207"/>
                    <a:pt x="6521043" y="2567857"/>
                    <a:pt x="5950719" y="1583419"/>
                  </a:cubicBezTo>
                  <a:cubicBezTo>
                    <a:pt x="5380395" y="598980"/>
                    <a:pt x="4326932" y="-5056"/>
                    <a:pt x="3189231" y="32"/>
                  </a:cubicBezTo>
                  <a:close/>
                </a:path>
              </a:pathLst>
            </a:custGeom>
            <a:solidFill>
              <a:srgbClr val="FFFFFF"/>
            </a:solidFill>
          </p:spPr>
          <p:txBody>
            <a:bodyPr/>
            <a:lstStyle/>
            <a:p>
              <a:endParaRPr lang="en-GB"/>
            </a:p>
          </p:txBody>
        </p:sp>
      </p:grpSp>
      <p:grpSp>
        <p:nvGrpSpPr>
          <p:cNvPr id="21" name="Group 21"/>
          <p:cNvGrpSpPr>
            <a:grpSpLocks noChangeAspect="1"/>
          </p:cNvGrpSpPr>
          <p:nvPr/>
        </p:nvGrpSpPr>
        <p:grpSpPr>
          <a:xfrm rot="5400000">
            <a:off x="967202" y="1660043"/>
            <a:ext cx="1457301" cy="1457301"/>
            <a:chOff x="0" y="0"/>
            <a:chExt cx="6350000" cy="6350000"/>
          </a:xfrm>
        </p:grpSpPr>
        <p:sp>
          <p:nvSpPr>
            <p:cNvPr id="22" name="Freeform 22"/>
            <p:cNvSpPr/>
            <p:nvPr/>
          </p:nvSpPr>
          <p:spPr>
            <a:xfrm>
              <a:off x="-14231" y="-32"/>
              <a:ext cx="6378462" cy="6350064"/>
            </a:xfrm>
            <a:custGeom>
              <a:avLst/>
              <a:gdLst/>
              <a:ahLst/>
              <a:cxnLst/>
              <a:rect l="l" t="t" r="r" b="b"/>
              <a:pathLst>
                <a:path w="6378462" h="6350064">
                  <a:moveTo>
                    <a:pt x="3189231" y="32"/>
                  </a:moveTo>
                  <a:lnTo>
                    <a:pt x="3189231" y="32"/>
                  </a:lnTo>
                  <a:cubicBezTo>
                    <a:pt x="2051530" y="-5056"/>
                    <a:pt x="998068" y="598980"/>
                    <a:pt x="427743" y="1583419"/>
                  </a:cubicBezTo>
                  <a:cubicBezTo>
                    <a:pt x="-142581" y="2567857"/>
                    <a:pt x="-142581" y="3782207"/>
                    <a:pt x="427743" y="4766645"/>
                  </a:cubicBezTo>
                  <a:cubicBezTo>
                    <a:pt x="998068" y="5751084"/>
                    <a:pt x="2051530" y="6355120"/>
                    <a:pt x="3189231" y="6350032"/>
                  </a:cubicBezTo>
                  <a:cubicBezTo>
                    <a:pt x="4326932" y="6355120"/>
                    <a:pt x="5380395" y="5751084"/>
                    <a:pt x="5950719" y="4766645"/>
                  </a:cubicBezTo>
                  <a:cubicBezTo>
                    <a:pt x="6521043" y="3782207"/>
                    <a:pt x="6521043" y="2567857"/>
                    <a:pt x="5950719" y="1583419"/>
                  </a:cubicBezTo>
                  <a:cubicBezTo>
                    <a:pt x="5380395" y="598980"/>
                    <a:pt x="4326932" y="-5056"/>
                    <a:pt x="3189231" y="32"/>
                  </a:cubicBezTo>
                  <a:close/>
                </a:path>
              </a:pathLst>
            </a:custGeom>
            <a:solidFill>
              <a:srgbClr val="3773A3"/>
            </a:solidFill>
          </p:spPr>
          <p:txBody>
            <a:bodyPr/>
            <a:lstStyle/>
            <a:p>
              <a:endParaRPr lang="en-GB"/>
            </a:p>
          </p:txBody>
        </p:sp>
      </p:grpSp>
      <p:sp>
        <p:nvSpPr>
          <p:cNvPr id="23" name="Freeform 23"/>
          <p:cNvSpPr/>
          <p:nvPr/>
        </p:nvSpPr>
        <p:spPr>
          <a:xfrm>
            <a:off x="1737136" y="6253835"/>
            <a:ext cx="1774226" cy="1363936"/>
          </a:xfrm>
          <a:custGeom>
            <a:avLst/>
            <a:gdLst/>
            <a:ahLst/>
            <a:cxnLst/>
            <a:rect l="l" t="t" r="r" b="b"/>
            <a:pathLst>
              <a:path w="1774226" h="1363936">
                <a:moveTo>
                  <a:pt x="0" y="0"/>
                </a:moveTo>
                <a:lnTo>
                  <a:pt x="1774226" y="0"/>
                </a:lnTo>
                <a:lnTo>
                  <a:pt x="1774226" y="1363936"/>
                </a:lnTo>
                <a:lnTo>
                  <a:pt x="0" y="136393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grpSp>
        <p:nvGrpSpPr>
          <p:cNvPr id="24" name="Group 24"/>
          <p:cNvGrpSpPr>
            <a:grpSpLocks noChangeAspect="1"/>
          </p:cNvGrpSpPr>
          <p:nvPr/>
        </p:nvGrpSpPr>
        <p:grpSpPr>
          <a:xfrm rot="5400000">
            <a:off x="2472262" y="7324007"/>
            <a:ext cx="1835589" cy="1835589"/>
            <a:chOff x="0" y="0"/>
            <a:chExt cx="6350000" cy="6350000"/>
          </a:xfrm>
        </p:grpSpPr>
        <p:sp>
          <p:nvSpPr>
            <p:cNvPr id="25" name="Freeform 25"/>
            <p:cNvSpPr/>
            <p:nvPr/>
          </p:nvSpPr>
          <p:spPr>
            <a:xfrm>
              <a:off x="-14231" y="-32"/>
              <a:ext cx="6378462" cy="6350064"/>
            </a:xfrm>
            <a:custGeom>
              <a:avLst/>
              <a:gdLst/>
              <a:ahLst/>
              <a:cxnLst/>
              <a:rect l="l" t="t" r="r" b="b"/>
              <a:pathLst>
                <a:path w="6378462" h="6350064">
                  <a:moveTo>
                    <a:pt x="3189231" y="32"/>
                  </a:moveTo>
                  <a:lnTo>
                    <a:pt x="3189231" y="32"/>
                  </a:lnTo>
                  <a:cubicBezTo>
                    <a:pt x="2051530" y="-5056"/>
                    <a:pt x="998068" y="598980"/>
                    <a:pt x="427743" y="1583419"/>
                  </a:cubicBezTo>
                  <a:cubicBezTo>
                    <a:pt x="-142581" y="2567857"/>
                    <a:pt x="-142581" y="3782207"/>
                    <a:pt x="427743" y="4766645"/>
                  </a:cubicBezTo>
                  <a:cubicBezTo>
                    <a:pt x="998068" y="5751084"/>
                    <a:pt x="2051530" y="6355120"/>
                    <a:pt x="3189231" y="6350032"/>
                  </a:cubicBezTo>
                  <a:cubicBezTo>
                    <a:pt x="4326932" y="6355120"/>
                    <a:pt x="5380395" y="5751084"/>
                    <a:pt x="5950719" y="4766645"/>
                  </a:cubicBezTo>
                  <a:cubicBezTo>
                    <a:pt x="6521043" y="3782207"/>
                    <a:pt x="6521043" y="2567857"/>
                    <a:pt x="5950719" y="1583419"/>
                  </a:cubicBezTo>
                  <a:cubicBezTo>
                    <a:pt x="5380395" y="598980"/>
                    <a:pt x="4326932" y="-5056"/>
                    <a:pt x="3189231" y="32"/>
                  </a:cubicBezTo>
                  <a:close/>
                </a:path>
              </a:pathLst>
            </a:custGeom>
            <a:solidFill>
              <a:srgbClr val="FFFFFF"/>
            </a:solidFill>
          </p:spPr>
          <p:txBody>
            <a:bodyPr/>
            <a:lstStyle/>
            <a:p>
              <a:endParaRPr lang="en-GB"/>
            </a:p>
          </p:txBody>
        </p:sp>
      </p:grpSp>
      <p:grpSp>
        <p:nvGrpSpPr>
          <p:cNvPr id="26" name="Group 26"/>
          <p:cNvGrpSpPr/>
          <p:nvPr/>
        </p:nvGrpSpPr>
        <p:grpSpPr>
          <a:xfrm>
            <a:off x="5622728" y="7895136"/>
            <a:ext cx="12152984" cy="1433044"/>
            <a:chOff x="0" y="0"/>
            <a:chExt cx="16203978" cy="1910725"/>
          </a:xfrm>
        </p:grpSpPr>
        <p:sp>
          <p:nvSpPr>
            <p:cNvPr id="27" name="TextBox 27"/>
            <p:cNvSpPr txBox="1"/>
            <p:nvPr/>
          </p:nvSpPr>
          <p:spPr>
            <a:xfrm>
              <a:off x="0" y="9525"/>
              <a:ext cx="10558883" cy="521303"/>
            </a:xfrm>
            <a:prstGeom prst="rect">
              <a:avLst/>
            </a:prstGeom>
          </p:spPr>
          <p:txBody>
            <a:bodyPr lIns="0" tIns="0" rIns="0" bIns="0" rtlCol="0" anchor="t">
              <a:spAutoFit/>
            </a:bodyPr>
            <a:lstStyle/>
            <a:p>
              <a:pPr algn="l">
                <a:lnSpc>
                  <a:spcPts val="3029"/>
                </a:lnSpc>
              </a:pPr>
              <a:r>
                <a:rPr lang="en-US" sz="2634" b="1" spc="-173">
                  <a:solidFill>
                    <a:srgbClr val="151F6D"/>
                  </a:solidFill>
                  <a:latin typeface="Open Sans 2 Ultra-Bold"/>
                  <a:ea typeface="Open Sans 2 Ultra-Bold"/>
                  <a:cs typeface="Open Sans 2 Ultra-Bold"/>
                  <a:sym typeface="Open Sans 2 Ultra-Bold"/>
                </a:rPr>
                <a:t>Deal with People in Power &amp; Authority</a:t>
              </a:r>
            </a:p>
          </p:txBody>
        </p:sp>
        <p:sp>
          <p:nvSpPr>
            <p:cNvPr id="28" name="TextBox 28"/>
            <p:cNvSpPr txBox="1"/>
            <p:nvPr/>
          </p:nvSpPr>
          <p:spPr>
            <a:xfrm>
              <a:off x="0" y="511778"/>
              <a:ext cx="16203978" cy="1398947"/>
            </a:xfrm>
            <a:prstGeom prst="rect">
              <a:avLst/>
            </a:prstGeom>
          </p:spPr>
          <p:txBody>
            <a:bodyPr lIns="0" tIns="0" rIns="0" bIns="0" rtlCol="0" anchor="t">
              <a:spAutoFit/>
            </a:bodyPr>
            <a:lstStyle/>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Are you respectful to people (e.g., head teachers, shop keepers, security, police)?</a:t>
              </a:r>
            </a:p>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Do you feel confident when you talk to people who are in charge?</a:t>
              </a:r>
            </a:p>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Can you get your point across to important people, so that they understand you?</a:t>
              </a:r>
            </a:p>
          </p:txBody>
        </p:sp>
      </p:grpSp>
      <p:sp>
        <p:nvSpPr>
          <p:cNvPr id="29" name="Freeform 29"/>
          <p:cNvSpPr/>
          <p:nvPr/>
        </p:nvSpPr>
        <p:spPr>
          <a:xfrm>
            <a:off x="2025412" y="3134889"/>
            <a:ext cx="1952879" cy="1221633"/>
          </a:xfrm>
          <a:custGeom>
            <a:avLst/>
            <a:gdLst/>
            <a:ahLst/>
            <a:cxnLst/>
            <a:rect l="l" t="t" r="r" b="b"/>
            <a:pathLst>
              <a:path w="1952879" h="1221633">
                <a:moveTo>
                  <a:pt x="0" y="0"/>
                </a:moveTo>
                <a:lnTo>
                  <a:pt x="1952880" y="0"/>
                </a:lnTo>
                <a:lnTo>
                  <a:pt x="1952880" y="1221633"/>
                </a:lnTo>
                <a:lnTo>
                  <a:pt x="0" y="1221633"/>
                </a:lnTo>
                <a:lnTo>
                  <a:pt x="0" y="0"/>
                </a:lnTo>
                <a:close/>
              </a:path>
            </a:pathLst>
          </a:custGeom>
          <a:blipFill>
            <a:blip r:embed="rId7">
              <a:extLst>
                <a:ext uri="{96DAC541-7B7A-43D3-8B79-37D633B846F1}">
                  <asvg:svgBlip xmlns:asvg="http://schemas.microsoft.com/office/drawing/2016/SVG/main" r:embed="rId8"/>
                </a:ext>
              </a:extLst>
            </a:blip>
            <a:stretch>
              <a:fillRect t="-57060"/>
            </a:stretch>
          </a:blipFill>
        </p:spPr>
        <p:txBody>
          <a:bodyPr/>
          <a:lstStyle/>
          <a:p>
            <a:endParaRPr lang="en-GB"/>
          </a:p>
        </p:txBody>
      </p:sp>
      <p:grpSp>
        <p:nvGrpSpPr>
          <p:cNvPr id="30" name="Group 30"/>
          <p:cNvGrpSpPr/>
          <p:nvPr/>
        </p:nvGrpSpPr>
        <p:grpSpPr>
          <a:xfrm>
            <a:off x="2518826" y="2834862"/>
            <a:ext cx="951252" cy="1023506"/>
            <a:chOff x="0" y="0"/>
            <a:chExt cx="250536" cy="269565"/>
          </a:xfrm>
        </p:grpSpPr>
        <p:sp>
          <p:nvSpPr>
            <p:cNvPr id="31" name="Freeform 31"/>
            <p:cNvSpPr/>
            <p:nvPr/>
          </p:nvSpPr>
          <p:spPr>
            <a:xfrm>
              <a:off x="0" y="0"/>
              <a:ext cx="250536" cy="269565"/>
            </a:xfrm>
            <a:custGeom>
              <a:avLst/>
              <a:gdLst/>
              <a:ahLst/>
              <a:cxnLst/>
              <a:rect l="l" t="t" r="r" b="b"/>
              <a:pathLst>
                <a:path w="250536" h="269565">
                  <a:moveTo>
                    <a:pt x="0" y="0"/>
                  </a:moveTo>
                  <a:lnTo>
                    <a:pt x="250536" y="0"/>
                  </a:lnTo>
                  <a:lnTo>
                    <a:pt x="250536" y="269565"/>
                  </a:lnTo>
                  <a:lnTo>
                    <a:pt x="0" y="269565"/>
                  </a:lnTo>
                  <a:close/>
                </a:path>
              </a:pathLst>
            </a:custGeom>
            <a:solidFill>
              <a:srgbClr val="FFFFFF"/>
            </a:solidFill>
          </p:spPr>
          <p:txBody>
            <a:bodyPr/>
            <a:lstStyle/>
            <a:p>
              <a:endParaRPr lang="en-GB"/>
            </a:p>
          </p:txBody>
        </p:sp>
        <p:sp>
          <p:nvSpPr>
            <p:cNvPr id="32" name="TextBox 32"/>
            <p:cNvSpPr txBox="1"/>
            <p:nvPr/>
          </p:nvSpPr>
          <p:spPr>
            <a:xfrm>
              <a:off x="0" y="57150"/>
              <a:ext cx="250536" cy="212415"/>
            </a:xfrm>
            <a:prstGeom prst="rect">
              <a:avLst/>
            </a:prstGeom>
          </p:spPr>
          <p:txBody>
            <a:bodyPr lIns="50800" tIns="50800" rIns="50800" bIns="50800" rtlCol="0" anchor="ctr"/>
            <a:lstStyle/>
            <a:p>
              <a:pPr algn="ctr">
                <a:lnSpc>
                  <a:spcPts val="2482"/>
                </a:lnSpc>
              </a:pPr>
              <a:endParaRPr/>
            </a:p>
          </p:txBody>
        </p:sp>
      </p:grpSp>
      <p:grpSp>
        <p:nvGrpSpPr>
          <p:cNvPr id="33" name="Group 33"/>
          <p:cNvGrpSpPr/>
          <p:nvPr/>
        </p:nvGrpSpPr>
        <p:grpSpPr>
          <a:xfrm>
            <a:off x="2624249" y="3134889"/>
            <a:ext cx="765808" cy="965884"/>
            <a:chOff x="0" y="0"/>
            <a:chExt cx="201694" cy="254389"/>
          </a:xfrm>
        </p:grpSpPr>
        <p:sp>
          <p:nvSpPr>
            <p:cNvPr id="34" name="Freeform 34"/>
            <p:cNvSpPr/>
            <p:nvPr/>
          </p:nvSpPr>
          <p:spPr>
            <a:xfrm>
              <a:off x="0" y="0"/>
              <a:ext cx="201694" cy="254389"/>
            </a:xfrm>
            <a:custGeom>
              <a:avLst/>
              <a:gdLst/>
              <a:ahLst/>
              <a:cxnLst/>
              <a:rect l="l" t="t" r="r" b="b"/>
              <a:pathLst>
                <a:path w="201694" h="254389">
                  <a:moveTo>
                    <a:pt x="0" y="0"/>
                  </a:moveTo>
                  <a:lnTo>
                    <a:pt x="201694" y="0"/>
                  </a:lnTo>
                  <a:lnTo>
                    <a:pt x="201694" y="254389"/>
                  </a:lnTo>
                  <a:lnTo>
                    <a:pt x="0" y="254389"/>
                  </a:lnTo>
                  <a:close/>
                </a:path>
              </a:pathLst>
            </a:custGeom>
            <a:solidFill>
              <a:srgbClr val="FFFFFF"/>
            </a:solidFill>
          </p:spPr>
          <p:txBody>
            <a:bodyPr/>
            <a:lstStyle/>
            <a:p>
              <a:endParaRPr lang="en-GB"/>
            </a:p>
          </p:txBody>
        </p:sp>
        <p:sp>
          <p:nvSpPr>
            <p:cNvPr id="35" name="TextBox 35"/>
            <p:cNvSpPr txBox="1"/>
            <p:nvPr/>
          </p:nvSpPr>
          <p:spPr>
            <a:xfrm>
              <a:off x="0" y="57150"/>
              <a:ext cx="201694" cy="197239"/>
            </a:xfrm>
            <a:prstGeom prst="rect">
              <a:avLst/>
            </a:prstGeom>
          </p:spPr>
          <p:txBody>
            <a:bodyPr lIns="50800" tIns="50800" rIns="50800" bIns="50800" rtlCol="0" anchor="ctr"/>
            <a:lstStyle/>
            <a:p>
              <a:pPr algn="ctr">
                <a:lnSpc>
                  <a:spcPts val="2482"/>
                </a:lnSpc>
              </a:pPr>
              <a:endParaRPr/>
            </a:p>
          </p:txBody>
        </p:sp>
      </p:grpSp>
      <p:grpSp>
        <p:nvGrpSpPr>
          <p:cNvPr id="36" name="Group 36"/>
          <p:cNvGrpSpPr/>
          <p:nvPr/>
        </p:nvGrpSpPr>
        <p:grpSpPr>
          <a:xfrm>
            <a:off x="2823213" y="2751217"/>
            <a:ext cx="765808" cy="580068"/>
            <a:chOff x="0" y="0"/>
            <a:chExt cx="201694" cy="152775"/>
          </a:xfrm>
        </p:grpSpPr>
        <p:sp>
          <p:nvSpPr>
            <p:cNvPr id="37" name="Freeform 37"/>
            <p:cNvSpPr/>
            <p:nvPr/>
          </p:nvSpPr>
          <p:spPr>
            <a:xfrm>
              <a:off x="0" y="0"/>
              <a:ext cx="201694" cy="152775"/>
            </a:xfrm>
            <a:custGeom>
              <a:avLst/>
              <a:gdLst/>
              <a:ahLst/>
              <a:cxnLst/>
              <a:rect l="l" t="t" r="r" b="b"/>
              <a:pathLst>
                <a:path w="201694" h="152775">
                  <a:moveTo>
                    <a:pt x="0" y="0"/>
                  </a:moveTo>
                  <a:lnTo>
                    <a:pt x="201694" y="0"/>
                  </a:lnTo>
                  <a:lnTo>
                    <a:pt x="201694" y="152775"/>
                  </a:lnTo>
                  <a:lnTo>
                    <a:pt x="0" y="152775"/>
                  </a:lnTo>
                  <a:close/>
                </a:path>
              </a:pathLst>
            </a:custGeom>
            <a:solidFill>
              <a:srgbClr val="FFFFFF"/>
            </a:solidFill>
          </p:spPr>
          <p:txBody>
            <a:bodyPr/>
            <a:lstStyle/>
            <a:p>
              <a:endParaRPr lang="en-GB"/>
            </a:p>
          </p:txBody>
        </p:sp>
        <p:sp>
          <p:nvSpPr>
            <p:cNvPr id="38" name="TextBox 38"/>
            <p:cNvSpPr txBox="1"/>
            <p:nvPr/>
          </p:nvSpPr>
          <p:spPr>
            <a:xfrm>
              <a:off x="0" y="57150"/>
              <a:ext cx="201694" cy="95625"/>
            </a:xfrm>
            <a:prstGeom prst="rect">
              <a:avLst/>
            </a:prstGeom>
          </p:spPr>
          <p:txBody>
            <a:bodyPr lIns="50800" tIns="50800" rIns="50800" bIns="50800" rtlCol="0" anchor="ctr"/>
            <a:lstStyle/>
            <a:p>
              <a:pPr algn="ctr">
                <a:lnSpc>
                  <a:spcPts val="2482"/>
                </a:lnSpc>
              </a:pPr>
              <a:endParaRPr/>
            </a:p>
          </p:txBody>
        </p:sp>
      </p:grpSp>
      <p:sp>
        <p:nvSpPr>
          <p:cNvPr id="39" name="Freeform 39"/>
          <p:cNvSpPr/>
          <p:nvPr/>
        </p:nvSpPr>
        <p:spPr>
          <a:xfrm>
            <a:off x="2624249" y="2928042"/>
            <a:ext cx="810112" cy="1159999"/>
          </a:xfrm>
          <a:custGeom>
            <a:avLst/>
            <a:gdLst/>
            <a:ahLst/>
            <a:cxnLst/>
            <a:rect l="l" t="t" r="r" b="b"/>
            <a:pathLst>
              <a:path w="810112" h="1159999">
                <a:moveTo>
                  <a:pt x="0" y="0"/>
                </a:moveTo>
                <a:lnTo>
                  <a:pt x="810112" y="0"/>
                </a:lnTo>
                <a:lnTo>
                  <a:pt x="810112" y="1159999"/>
                </a:lnTo>
                <a:lnTo>
                  <a:pt x="0" y="1159999"/>
                </a:lnTo>
                <a:lnTo>
                  <a:pt x="0" y="0"/>
                </a:lnTo>
                <a:close/>
              </a:path>
            </a:pathLst>
          </a:custGeom>
          <a:blipFill>
            <a:blip r:embed="rId9">
              <a:extLst>
                <a:ext uri="{96DAC541-7B7A-43D3-8B79-37D633B846F1}">
                  <asvg:svgBlip xmlns:asvg="http://schemas.microsoft.com/office/drawing/2016/SVG/main" r:embed="rId10"/>
                </a:ext>
              </a:extLst>
            </a:blip>
            <a:stretch>
              <a:fillRect b="-74593"/>
            </a:stretch>
          </a:blipFill>
        </p:spPr>
        <p:txBody>
          <a:bodyPr/>
          <a:lstStyle/>
          <a:p>
            <a:endParaRPr lang="en-GB"/>
          </a:p>
        </p:txBody>
      </p:sp>
      <p:sp>
        <p:nvSpPr>
          <p:cNvPr id="40" name="Freeform 40"/>
          <p:cNvSpPr/>
          <p:nvPr/>
        </p:nvSpPr>
        <p:spPr>
          <a:xfrm>
            <a:off x="1142624" y="2071833"/>
            <a:ext cx="1106457" cy="737177"/>
          </a:xfrm>
          <a:custGeom>
            <a:avLst/>
            <a:gdLst/>
            <a:ahLst/>
            <a:cxnLst/>
            <a:rect l="l" t="t" r="r" b="b"/>
            <a:pathLst>
              <a:path w="1106457" h="737177">
                <a:moveTo>
                  <a:pt x="0" y="0"/>
                </a:moveTo>
                <a:lnTo>
                  <a:pt x="1106457" y="0"/>
                </a:lnTo>
                <a:lnTo>
                  <a:pt x="1106457" y="737177"/>
                </a:lnTo>
                <a:lnTo>
                  <a:pt x="0" y="73717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41" name="Freeform 41"/>
          <p:cNvSpPr/>
          <p:nvPr/>
        </p:nvSpPr>
        <p:spPr>
          <a:xfrm>
            <a:off x="2776663" y="7723359"/>
            <a:ext cx="1226787" cy="1226787"/>
          </a:xfrm>
          <a:custGeom>
            <a:avLst/>
            <a:gdLst/>
            <a:ahLst/>
            <a:cxnLst/>
            <a:rect l="l" t="t" r="r" b="b"/>
            <a:pathLst>
              <a:path w="1226787" h="1226787">
                <a:moveTo>
                  <a:pt x="0" y="0"/>
                </a:moveTo>
                <a:lnTo>
                  <a:pt x="1226787" y="0"/>
                </a:lnTo>
                <a:lnTo>
                  <a:pt x="1226787" y="1226786"/>
                </a:lnTo>
                <a:lnTo>
                  <a:pt x="0" y="12267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5622728" y="1617740"/>
            <a:ext cx="5647310" cy="0"/>
          </a:xfrm>
          <a:prstGeom prst="line">
            <a:avLst/>
          </a:prstGeom>
          <a:ln w="47625" cap="rnd">
            <a:solidFill>
              <a:srgbClr val="DC592A"/>
            </a:solidFill>
            <a:prstDash val="solid"/>
            <a:headEnd type="none" w="sm" len="sm"/>
            <a:tailEnd type="arrow" w="med" len="sm"/>
          </a:ln>
        </p:spPr>
        <p:txBody>
          <a:bodyPr/>
          <a:lstStyle/>
          <a:p>
            <a:endParaRPr lang="en-GB"/>
          </a:p>
        </p:txBody>
      </p:sp>
      <p:grpSp>
        <p:nvGrpSpPr>
          <p:cNvPr id="3" name="Group 3"/>
          <p:cNvGrpSpPr/>
          <p:nvPr/>
        </p:nvGrpSpPr>
        <p:grpSpPr>
          <a:xfrm>
            <a:off x="0" y="-1"/>
            <a:ext cx="3749083" cy="10287001"/>
            <a:chOff x="0" y="0"/>
            <a:chExt cx="1913890" cy="2360988"/>
          </a:xfrm>
        </p:grpSpPr>
        <p:sp>
          <p:nvSpPr>
            <p:cNvPr id="4" name="Freeform 4"/>
            <p:cNvSpPr/>
            <p:nvPr/>
          </p:nvSpPr>
          <p:spPr>
            <a:xfrm>
              <a:off x="0" y="0"/>
              <a:ext cx="1913890" cy="2360988"/>
            </a:xfrm>
            <a:custGeom>
              <a:avLst/>
              <a:gdLst/>
              <a:ahLst/>
              <a:cxnLst/>
              <a:rect l="l" t="t" r="r" b="b"/>
              <a:pathLst>
                <a:path w="1913890" h="2360988">
                  <a:moveTo>
                    <a:pt x="0" y="0"/>
                  </a:moveTo>
                  <a:lnTo>
                    <a:pt x="1913890" y="0"/>
                  </a:lnTo>
                  <a:lnTo>
                    <a:pt x="1913890" y="2360988"/>
                  </a:lnTo>
                  <a:lnTo>
                    <a:pt x="0" y="2360988"/>
                  </a:lnTo>
                  <a:close/>
                </a:path>
              </a:pathLst>
            </a:custGeom>
            <a:solidFill>
              <a:srgbClr val="DC592A"/>
            </a:solidFill>
          </p:spPr>
          <p:txBody>
            <a:bodyPr/>
            <a:lstStyle/>
            <a:p>
              <a:endParaRPr lang="en-GB"/>
            </a:p>
          </p:txBody>
        </p:sp>
      </p:grpSp>
      <p:grpSp>
        <p:nvGrpSpPr>
          <p:cNvPr id="5" name="Group 5"/>
          <p:cNvGrpSpPr>
            <a:grpSpLocks noChangeAspect="1"/>
          </p:cNvGrpSpPr>
          <p:nvPr/>
        </p:nvGrpSpPr>
        <p:grpSpPr>
          <a:xfrm rot="5400000">
            <a:off x="1258540" y="5629803"/>
            <a:ext cx="2611999" cy="2611999"/>
            <a:chOff x="0" y="0"/>
            <a:chExt cx="6350000" cy="6350000"/>
          </a:xfrm>
        </p:grpSpPr>
        <p:sp>
          <p:nvSpPr>
            <p:cNvPr id="6" name="Freeform 6"/>
            <p:cNvSpPr/>
            <p:nvPr/>
          </p:nvSpPr>
          <p:spPr>
            <a:xfrm>
              <a:off x="-14231" y="-32"/>
              <a:ext cx="6378462" cy="6350064"/>
            </a:xfrm>
            <a:custGeom>
              <a:avLst/>
              <a:gdLst/>
              <a:ahLst/>
              <a:cxnLst/>
              <a:rect l="l" t="t" r="r" b="b"/>
              <a:pathLst>
                <a:path w="6378462" h="6350064">
                  <a:moveTo>
                    <a:pt x="3189231" y="32"/>
                  </a:moveTo>
                  <a:lnTo>
                    <a:pt x="3189231" y="32"/>
                  </a:lnTo>
                  <a:cubicBezTo>
                    <a:pt x="2051530" y="-5056"/>
                    <a:pt x="998068" y="598980"/>
                    <a:pt x="427743" y="1583419"/>
                  </a:cubicBezTo>
                  <a:cubicBezTo>
                    <a:pt x="-142581" y="2567857"/>
                    <a:pt x="-142581" y="3782207"/>
                    <a:pt x="427743" y="4766645"/>
                  </a:cubicBezTo>
                  <a:cubicBezTo>
                    <a:pt x="998068" y="5751084"/>
                    <a:pt x="2051530" y="6355120"/>
                    <a:pt x="3189231" y="6350032"/>
                  </a:cubicBezTo>
                  <a:cubicBezTo>
                    <a:pt x="4326932" y="6355120"/>
                    <a:pt x="5380395" y="5751084"/>
                    <a:pt x="5950719" y="4766645"/>
                  </a:cubicBezTo>
                  <a:cubicBezTo>
                    <a:pt x="6521043" y="3782207"/>
                    <a:pt x="6521043" y="2567857"/>
                    <a:pt x="5950719" y="1583419"/>
                  </a:cubicBezTo>
                  <a:cubicBezTo>
                    <a:pt x="5380395" y="598980"/>
                    <a:pt x="4326932" y="-5056"/>
                    <a:pt x="3189231" y="32"/>
                  </a:cubicBezTo>
                  <a:close/>
                </a:path>
              </a:pathLst>
            </a:custGeom>
            <a:solidFill>
              <a:srgbClr val="F68D2E"/>
            </a:solidFill>
          </p:spPr>
          <p:txBody>
            <a:bodyPr/>
            <a:lstStyle/>
            <a:p>
              <a:endParaRPr lang="en-GB"/>
            </a:p>
          </p:txBody>
        </p:sp>
      </p:grpSp>
      <p:sp>
        <p:nvSpPr>
          <p:cNvPr id="7" name="Freeform 7"/>
          <p:cNvSpPr/>
          <p:nvPr/>
        </p:nvSpPr>
        <p:spPr>
          <a:xfrm rot="6702275">
            <a:off x="720295" y="4100308"/>
            <a:ext cx="1951115" cy="1951115"/>
          </a:xfrm>
          <a:custGeom>
            <a:avLst/>
            <a:gdLst/>
            <a:ahLst/>
            <a:cxnLst/>
            <a:rect l="l" t="t" r="r" b="b"/>
            <a:pathLst>
              <a:path w="1951115" h="1951115">
                <a:moveTo>
                  <a:pt x="0" y="0"/>
                </a:moveTo>
                <a:lnTo>
                  <a:pt x="1951115" y="0"/>
                </a:lnTo>
                <a:lnTo>
                  <a:pt x="1951115" y="1951115"/>
                </a:lnTo>
                <a:lnTo>
                  <a:pt x="0" y="1951115"/>
                </a:lnTo>
                <a:lnTo>
                  <a:pt x="0" y="0"/>
                </a:lnTo>
                <a:close/>
              </a:path>
            </a:pathLst>
          </a:custGeom>
          <a:blipFill>
            <a:blip r:embed="rId3">
              <a:extLst>
                <a:ext uri="{96DAC541-7B7A-43D3-8B79-37D633B846F1}">
                  <asvg:svgBlip xmlns:asvg="http://schemas.microsoft.com/office/drawing/2016/SVG/main" r:embed="rId4"/>
                </a:ext>
              </a:extLst>
            </a:blip>
            <a:stretch>
              <a:fillRect l="-271" r="-271"/>
            </a:stretch>
          </a:blipFill>
        </p:spPr>
        <p:txBody>
          <a:bodyPr/>
          <a:lstStyle/>
          <a:p>
            <a:endParaRPr lang="en-GB"/>
          </a:p>
        </p:txBody>
      </p:sp>
      <p:sp>
        <p:nvSpPr>
          <p:cNvPr id="8" name="TextBox 8"/>
          <p:cNvSpPr txBox="1"/>
          <p:nvPr/>
        </p:nvSpPr>
        <p:spPr>
          <a:xfrm>
            <a:off x="5622728" y="855740"/>
            <a:ext cx="6454339" cy="762000"/>
          </a:xfrm>
          <a:prstGeom prst="rect">
            <a:avLst/>
          </a:prstGeom>
        </p:spPr>
        <p:txBody>
          <a:bodyPr lIns="0" tIns="0" rIns="0" bIns="0" rtlCol="0" anchor="t">
            <a:spAutoFit/>
          </a:bodyPr>
          <a:lstStyle/>
          <a:p>
            <a:pPr algn="l">
              <a:lnSpc>
                <a:spcPts val="6299"/>
              </a:lnSpc>
            </a:pPr>
            <a:r>
              <a:rPr lang="en-US" sz="4500" b="1" spc="-270">
                <a:solidFill>
                  <a:srgbClr val="000000"/>
                </a:solidFill>
                <a:latin typeface="Open Sans 2 Ultra-Bold"/>
                <a:ea typeface="Open Sans 2 Ultra-Bold"/>
                <a:cs typeface="Open Sans 2 Ultra-Bold"/>
                <a:sym typeface="Open Sans 2 Ultra-Bold"/>
              </a:rPr>
              <a:t>PRACTICAL SKILLS</a:t>
            </a:r>
          </a:p>
        </p:txBody>
      </p:sp>
      <p:sp>
        <p:nvSpPr>
          <p:cNvPr id="9" name="TextBox 9"/>
          <p:cNvSpPr txBox="1"/>
          <p:nvPr/>
        </p:nvSpPr>
        <p:spPr>
          <a:xfrm>
            <a:off x="5622728" y="2023002"/>
            <a:ext cx="11181585" cy="318770"/>
          </a:xfrm>
          <a:prstGeom prst="rect">
            <a:avLst/>
          </a:prstGeom>
        </p:spPr>
        <p:txBody>
          <a:bodyPr lIns="0" tIns="0" rIns="0" bIns="0" rtlCol="0" anchor="t">
            <a:spAutoFit/>
          </a:bodyPr>
          <a:lstStyle/>
          <a:p>
            <a:pPr algn="l">
              <a:lnSpc>
                <a:spcPts val="2529"/>
              </a:lnSpc>
            </a:pPr>
            <a:r>
              <a:rPr lang="en-US" sz="2199" b="1" spc="-87">
                <a:solidFill>
                  <a:srgbClr val="000000"/>
                </a:solidFill>
                <a:latin typeface="Open Sans 2 Bold"/>
                <a:ea typeface="Open Sans 2 Bold"/>
                <a:cs typeface="Open Sans 2 Bold"/>
                <a:sym typeface="Open Sans 2 Bold"/>
              </a:rPr>
              <a:t>Practical skills help you organise tasks and get things done.</a:t>
            </a:r>
          </a:p>
        </p:txBody>
      </p:sp>
      <p:grpSp>
        <p:nvGrpSpPr>
          <p:cNvPr id="10" name="Group 10"/>
          <p:cNvGrpSpPr/>
          <p:nvPr/>
        </p:nvGrpSpPr>
        <p:grpSpPr>
          <a:xfrm>
            <a:off x="5622728" y="2744706"/>
            <a:ext cx="11568111" cy="1426681"/>
            <a:chOff x="0" y="0"/>
            <a:chExt cx="15424148" cy="1902242"/>
          </a:xfrm>
        </p:grpSpPr>
        <p:sp>
          <p:nvSpPr>
            <p:cNvPr id="11" name="TextBox 11"/>
            <p:cNvSpPr txBox="1"/>
            <p:nvPr/>
          </p:nvSpPr>
          <p:spPr>
            <a:xfrm>
              <a:off x="0" y="503294"/>
              <a:ext cx="15424148" cy="1398947"/>
            </a:xfrm>
            <a:prstGeom prst="rect">
              <a:avLst/>
            </a:prstGeom>
          </p:spPr>
          <p:txBody>
            <a:bodyPr lIns="0" tIns="0" rIns="0" bIns="0" rtlCol="0" anchor="t">
              <a:spAutoFit/>
            </a:bodyPr>
            <a:lstStyle/>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Can you think of new ways to do things?</a:t>
              </a:r>
            </a:p>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Can you solve mathematical or logical problems?</a:t>
              </a:r>
            </a:p>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If something goes wrong, do you know how to sort it out?</a:t>
              </a:r>
            </a:p>
          </p:txBody>
        </p:sp>
        <p:sp>
          <p:nvSpPr>
            <p:cNvPr id="12" name="TextBox 12"/>
            <p:cNvSpPr txBox="1"/>
            <p:nvPr/>
          </p:nvSpPr>
          <p:spPr>
            <a:xfrm>
              <a:off x="2382" y="9525"/>
              <a:ext cx="5827733" cy="521303"/>
            </a:xfrm>
            <a:prstGeom prst="rect">
              <a:avLst/>
            </a:prstGeom>
          </p:spPr>
          <p:txBody>
            <a:bodyPr lIns="0" tIns="0" rIns="0" bIns="0" rtlCol="0" anchor="t">
              <a:spAutoFit/>
            </a:bodyPr>
            <a:lstStyle/>
            <a:p>
              <a:pPr algn="l">
                <a:lnSpc>
                  <a:spcPts val="3029"/>
                </a:lnSpc>
              </a:pPr>
              <a:r>
                <a:rPr lang="en-US" sz="2634" b="1" spc="-173">
                  <a:solidFill>
                    <a:srgbClr val="DC592A"/>
                  </a:solidFill>
                  <a:latin typeface="Open Sans 2 Ultra-Bold"/>
                  <a:ea typeface="Open Sans 2 Ultra-Bold"/>
                  <a:cs typeface="Open Sans 2 Ultra-Bold"/>
                  <a:sym typeface="Open Sans 2 Ultra-Bold"/>
                </a:rPr>
                <a:t>Solve Problems</a:t>
              </a:r>
            </a:p>
          </p:txBody>
        </p:sp>
      </p:grpSp>
      <p:grpSp>
        <p:nvGrpSpPr>
          <p:cNvPr id="13" name="Group 13"/>
          <p:cNvGrpSpPr/>
          <p:nvPr/>
        </p:nvGrpSpPr>
        <p:grpSpPr>
          <a:xfrm>
            <a:off x="5622728" y="4574322"/>
            <a:ext cx="11569897" cy="1470732"/>
            <a:chOff x="0" y="0"/>
            <a:chExt cx="15426529" cy="1960976"/>
          </a:xfrm>
        </p:grpSpPr>
        <p:sp>
          <p:nvSpPr>
            <p:cNvPr id="14" name="TextBox 14"/>
            <p:cNvSpPr txBox="1"/>
            <p:nvPr/>
          </p:nvSpPr>
          <p:spPr>
            <a:xfrm>
              <a:off x="0" y="9525"/>
              <a:ext cx="6202052" cy="521303"/>
            </a:xfrm>
            <a:prstGeom prst="rect">
              <a:avLst/>
            </a:prstGeom>
          </p:spPr>
          <p:txBody>
            <a:bodyPr lIns="0" tIns="0" rIns="0" bIns="0" rtlCol="0" anchor="t">
              <a:spAutoFit/>
            </a:bodyPr>
            <a:lstStyle/>
            <a:p>
              <a:pPr algn="l">
                <a:lnSpc>
                  <a:spcPts val="3029"/>
                </a:lnSpc>
              </a:pPr>
              <a:r>
                <a:rPr lang="en-US" sz="2634" b="1" spc="-173">
                  <a:solidFill>
                    <a:srgbClr val="DC592A"/>
                  </a:solidFill>
                  <a:latin typeface="Open Sans 2 Ultra-Bold"/>
                  <a:ea typeface="Open Sans 2 Ultra-Bold"/>
                  <a:cs typeface="Open Sans 2 Ultra-Bold"/>
                  <a:sym typeface="Open Sans 2 Ultra-Bold"/>
                </a:rPr>
                <a:t>Make Decisions</a:t>
              </a:r>
            </a:p>
          </p:txBody>
        </p:sp>
        <p:sp>
          <p:nvSpPr>
            <p:cNvPr id="15" name="TextBox 15"/>
            <p:cNvSpPr txBox="1"/>
            <p:nvPr/>
          </p:nvSpPr>
          <p:spPr>
            <a:xfrm>
              <a:off x="2382" y="562028"/>
              <a:ext cx="15424148" cy="1398947"/>
            </a:xfrm>
            <a:prstGeom prst="rect">
              <a:avLst/>
            </a:prstGeom>
          </p:spPr>
          <p:txBody>
            <a:bodyPr lIns="0" tIns="0" rIns="0" bIns="0" rtlCol="0" anchor="t">
              <a:spAutoFit/>
            </a:bodyPr>
            <a:lstStyle/>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Can you make decisions easily? E.g., where to go for a birthday treat, what to wear for a party, who to be friends with.</a:t>
              </a:r>
            </a:p>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Do you consider the consequences of your actions?</a:t>
              </a:r>
            </a:p>
          </p:txBody>
        </p:sp>
      </p:grpSp>
      <p:grpSp>
        <p:nvGrpSpPr>
          <p:cNvPr id="16" name="Group 16"/>
          <p:cNvGrpSpPr/>
          <p:nvPr/>
        </p:nvGrpSpPr>
        <p:grpSpPr>
          <a:xfrm>
            <a:off x="5622728" y="6447988"/>
            <a:ext cx="11568111" cy="1423519"/>
            <a:chOff x="0" y="0"/>
            <a:chExt cx="15424148" cy="1898025"/>
          </a:xfrm>
        </p:grpSpPr>
        <p:sp>
          <p:nvSpPr>
            <p:cNvPr id="17" name="TextBox 17"/>
            <p:cNvSpPr txBox="1"/>
            <p:nvPr/>
          </p:nvSpPr>
          <p:spPr>
            <a:xfrm>
              <a:off x="0" y="9525"/>
              <a:ext cx="10558883" cy="521303"/>
            </a:xfrm>
            <a:prstGeom prst="rect">
              <a:avLst/>
            </a:prstGeom>
          </p:spPr>
          <p:txBody>
            <a:bodyPr lIns="0" tIns="0" rIns="0" bIns="0" rtlCol="0" anchor="t">
              <a:spAutoFit/>
            </a:bodyPr>
            <a:lstStyle/>
            <a:p>
              <a:pPr algn="l">
                <a:lnSpc>
                  <a:spcPts val="3029"/>
                </a:lnSpc>
              </a:pPr>
              <a:r>
                <a:rPr lang="en-US" sz="2634" b="1" spc="-173">
                  <a:solidFill>
                    <a:srgbClr val="DC592A"/>
                  </a:solidFill>
                  <a:latin typeface="Open Sans 2 Ultra-Bold"/>
                  <a:ea typeface="Open Sans 2 Ultra-Bold"/>
                  <a:cs typeface="Open Sans 2 Ultra-Bold"/>
                  <a:sym typeface="Open Sans 2 Ultra-Bold"/>
                </a:rPr>
                <a:t>Search for Information &amp; Get Advice</a:t>
              </a:r>
            </a:p>
          </p:txBody>
        </p:sp>
        <p:sp>
          <p:nvSpPr>
            <p:cNvPr id="18" name="TextBox 18"/>
            <p:cNvSpPr txBox="1"/>
            <p:nvPr/>
          </p:nvSpPr>
          <p:spPr>
            <a:xfrm>
              <a:off x="0" y="499078"/>
              <a:ext cx="15424148" cy="1398947"/>
            </a:xfrm>
            <a:prstGeom prst="rect">
              <a:avLst/>
            </a:prstGeom>
          </p:spPr>
          <p:txBody>
            <a:bodyPr lIns="0" tIns="0" rIns="0" bIns="0" rtlCol="0" anchor="t">
              <a:spAutoFit/>
            </a:bodyPr>
            <a:lstStyle/>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Are you able to use the internet safely?</a:t>
              </a:r>
            </a:p>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Do you know how to find out where somewhere is and how far it is to somewhere else?</a:t>
              </a:r>
            </a:p>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Do you know who you could go to for advice about something?</a:t>
              </a:r>
            </a:p>
          </p:txBody>
        </p:sp>
      </p:grpSp>
      <p:grpSp>
        <p:nvGrpSpPr>
          <p:cNvPr id="19" name="Group 19"/>
          <p:cNvGrpSpPr>
            <a:grpSpLocks noChangeAspect="1"/>
          </p:cNvGrpSpPr>
          <p:nvPr/>
        </p:nvGrpSpPr>
        <p:grpSpPr>
          <a:xfrm rot="5400000">
            <a:off x="1695852" y="2365401"/>
            <a:ext cx="2611999" cy="2611999"/>
            <a:chOff x="0" y="0"/>
            <a:chExt cx="6350000" cy="6350000"/>
          </a:xfrm>
        </p:grpSpPr>
        <p:sp>
          <p:nvSpPr>
            <p:cNvPr id="20" name="Freeform 20"/>
            <p:cNvSpPr/>
            <p:nvPr/>
          </p:nvSpPr>
          <p:spPr>
            <a:xfrm>
              <a:off x="-14231" y="-32"/>
              <a:ext cx="6378462" cy="6350064"/>
            </a:xfrm>
            <a:custGeom>
              <a:avLst/>
              <a:gdLst/>
              <a:ahLst/>
              <a:cxnLst/>
              <a:rect l="l" t="t" r="r" b="b"/>
              <a:pathLst>
                <a:path w="6378462" h="6350064">
                  <a:moveTo>
                    <a:pt x="3189231" y="32"/>
                  </a:moveTo>
                  <a:lnTo>
                    <a:pt x="3189231" y="32"/>
                  </a:lnTo>
                  <a:cubicBezTo>
                    <a:pt x="2051530" y="-5056"/>
                    <a:pt x="998068" y="598980"/>
                    <a:pt x="427743" y="1583419"/>
                  </a:cubicBezTo>
                  <a:cubicBezTo>
                    <a:pt x="-142581" y="2567857"/>
                    <a:pt x="-142581" y="3782207"/>
                    <a:pt x="427743" y="4766645"/>
                  </a:cubicBezTo>
                  <a:cubicBezTo>
                    <a:pt x="998068" y="5751084"/>
                    <a:pt x="2051530" y="6355120"/>
                    <a:pt x="3189231" y="6350032"/>
                  </a:cubicBezTo>
                  <a:cubicBezTo>
                    <a:pt x="4326932" y="6355120"/>
                    <a:pt x="5380395" y="5751084"/>
                    <a:pt x="5950719" y="4766645"/>
                  </a:cubicBezTo>
                  <a:cubicBezTo>
                    <a:pt x="6521043" y="3782207"/>
                    <a:pt x="6521043" y="2567857"/>
                    <a:pt x="5950719" y="1583419"/>
                  </a:cubicBezTo>
                  <a:cubicBezTo>
                    <a:pt x="5380395" y="598980"/>
                    <a:pt x="4326932" y="-5056"/>
                    <a:pt x="3189231" y="32"/>
                  </a:cubicBezTo>
                  <a:close/>
                </a:path>
              </a:pathLst>
            </a:custGeom>
            <a:solidFill>
              <a:srgbClr val="FFFFFF"/>
            </a:solidFill>
          </p:spPr>
          <p:txBody>
            <a:bodyPr/>
            <a:lstStyle/>
            <a:p>
              <a:endParaRPr lang="en-GB"/>
            </a:p>
          </p:txBody>
        </p:sp>
      </p:grpSp>
      <p:grpSp>
        <p:nvGrpSpPr>
          <p:cNvPr id="21" name="Group 21"/>
          <p:cNvGrpSpPr>
            <a:grpSpLocks noChangeAspect="1"/>
          </p:cNvGrpSpPr>
          <p:nvPr/>
        </p:nvGrpSpPr>
        <p:grpSpPr>
          <a:xfrm rot="5400000">
            <a:off x="967202" y="1660043"/>
            <a:ext cx="1457301" cy="1457301"/>
            <a:chOff x="0" y="0"/>
            <a:chExt cx="6350000" cy="6350000"/>
          </a:xfrm>
        </p:grpSpPr>
        <p:sp>
          <p:nvSpPr>
            <p:cNvPr id="22" name="Freeform 22"/>
            <p:cNvSpPr/>
            <p:nvPr/>
          </p:nvSpPr>
          <p:spPr>
            <a:xfrm>
              <a:off x="-14231" y="-32"/>
              <a:ext cx="6378462" cy="6350064"/>
            </a:xfrm>
            <a:custGeom>
              <a:avLst/>
              <a:gdLst/>
              <a:ahLst/>
              <a:cxnLst/>
              <a:rect l="l" t="t" r="r" b="b"/>
              <a:pathLst>
                <a:path w="6378462" h="6350064">
                  <a:moveTo>
                    <a:pt x="3189231" y="32"/>
                  </a:moveTo>
                  <a:lnTo>
                    <a:pt x="3189231" y="32"/>
                  </a:lnTo>
                  <a:cubicBezTo>
                    <a:pt x="2051530" y="-5056"/>
                    <a:pt x="998068" y="598980"/>
                    <a:pt x="427743" y="1583419"/>
                  </a:cubicBezTo>
                  <a:cubicBezTo>
                    <a:pt x="-142581" y="2567857"/>
                    <a:pt x="-142581" y="3782207"/>
                    <a:pt x="427743" y="4766645"/>
                  </a:cubicBezTo>
                  <a:cubicBezTo>
                    <a:pt x="998068" y="5751084"/>
                    <a:pt x="2051530" y="6355120"/>
                    <a:pt x="3189231" y="6350032"/>
                  </a:cubicBezTo>
                  <a:cubicBezTo>
                    <a:pt x="4326932" y="6355120"/>
                    <a:pt x="5380395" y="5751084"/>
                    <a:pt x="5950719" y="4766645"/>
                  </a:cubicBezTo>
                  <a:cubicBezTo>
                    <a:pt x="6521043" y="3782207"/>
                    <a:pt x="6521043" y="2567857"/>
                    <a:pt x="5950719" y="1583419"/>
                  </a:cubicBezTo>
                  <a:cubicBezTo>
                    <a:pt x="5380395" y="598980"/>
                    <a:pt x="4326932" y="-5056"/>
                    <a:pt x="3189231" y="32"/>
                  </a:cubicBezTo>
                  <a:close/>
                </a:path>
              </a:pathLst>
            </a:custGeom>
            <a:solidFill>
              <a:srgbClr val="F68D2E"/>
            </a:solidFill>
          </p:spPr>
          <p:txBody>
            <a:bodyPr/>
            <a:lstStyle/>
            <a:p>
              <a:endParaRPr lang="en-GB"/>
            </a:p>
          </p:txBody>
        </p:sp>
      </p:grpSp>
      <p:grpSp>
        <p:nvGrpSpPr>
          <p:cNvPr id="23" name="Group 23"/>
          <p:cNvGrpSpPr>
            <a:grpSpLocks noChangeAspect="1"/>
          </p:cNvGrpSpPr>
          <p:nvPr/>
        </p:nvGrpSpPr>
        <p:grpSpPr>
          <a:xfrm rot="5400000">
            <a:off x="2472262" y="7324007"/>
            <a:ext cx="1835589" cy="1835589"/>
            <a:chOff x="0" y="0"/>
            <a:chExt cx="6350000" cy="6350000"/>
          </a:xfrm>
        </p:grpSpPr>
        <p:sp>
          <p:nvSpPr>
            <p:cNvPr id="24" name="Freeform 24"/>
            <p:cNvSpPr/>
            <p:nvPr/>
          </p:nvSpPr>
          <p:spPr>
            <a:xfrm>
              <a:off x="-14231" y="-32"/>
              <a:ext cx="6378462" cy="6350064"/>
            </a:xfrm>
            <a:custGeom>
              <a:avLst/>
              <a:gdLst/>
              <a:ahLst/>
              <a:cxnLst/>
              <a:rect l="l" t="t" r="r" b="b"/>
              <a:pathLst>
                <a:path w="6378462" h="6350064">
                  <a:moveTo>
                    <a:pt x="3189231" y="32"/>
                  </a:moveTo>
                  <a:lnTo>
                    <a:pt x="3189231" y="32"/>
                  </a:lnTo>
                  <a:cubicBezTo>
                    <a:pt x="2051530" y="-5056"/>
                    <a:pt x="998068" y="598980"/>
                    <a:pt x="427743" y="1583419"/>
                  </a:cubicBezTo>
                  <a:cubicBezTo>
                    <a:pt x="-142581" y="2567857"/>
                    <a:pt x="-142581" y="3782207"/>
                    <a:pt x="427743" y="4766645"/>
                  </a:cubicBezTo>
                  <a:cubicBezTo>
                    <a:pt x="998068" y="5751084"/>
                    <a:pt x="2051530" y="6355120"/>
                    <a:pt x="3189231" y="6350032"/>
                  </a:cubicBezTo>
                  <a:cubicBezTo>
                    <a:pt x="4326932" y="6355120"/>
                    <a:pt x="5380395" y="5751084"/>
                    <a:pt x="5950719" y="4766645"/>
                  </a:cubicBezTo>
                  <a:cubicBezTo>
                    <a:pt x="6521043" y="3782207"/>
                    <a:pt x="6521043" y="2567857"/>
                    <a:pt x="5950719" y="1583419"/>
                  </a:cubicBezTo>
                  <a:cubicBezTo>
                    <a:pt x="5380395" y="598980"/>
                    <a:pt x="4326932" y="-5056"/>
                    <a:pt x="3189231" y="32"/>
                  </a:cubicBezTo>
                  <a:close/>
                </a:path>
              </a:pathLst>
            </a:custGeom>
            <a:solidFill>
              <a:srgbClr val="FFFFFF"/>
            </a:solidFill>
          </p:spPr>
          <p:txBody>
            <a:bodyPr/>
            <a:lstStyle/>
            <a:p>
              <a:endParaRPr lang="en-GB"/>
            </a:p>
          </p:txBody>
        </p:sp>
      </p:grpSp>
      <p:grpSp>
        <p:nvGrpSpPr>
          <p:cNvPr id="25" name="Group 25"/>
          <p:cNvGrpSpPr/>
          <p:nvPr/>
        </p:nvGrpSpPr>
        <p:grpSpPr>
          <a:xfrm>
            <a:off x="5622728" y="8274441"/>
            <a:ext cx="12152984" cy="1080619"/>
            <a:chOff x="0" y="0"/>
            <a:chExt cx="16203978" cy="1440825"/>
          </a:xfrm>
        </p:grpSpPr>
        <p:sp>
          <p:nvSpPr>
            <p:cNvPr id="26" name="TextBox 26"/>
            <p:cNvSpPr txBox="1"/>
            <p:nvPr/>
          </p:nvSpPr>
          <p:spPr>
            <a:xfrm>
              <a:off x="0" y="9525"/>
              <a:ext cx="10558883" cy="521303"/>
            </a:xfrm>
            <a:prstGeom prst="rect">
              <a:avLst/>
            </a:prstGeom>
          </p:spPr>
          <p:txBody>
            <a:bodyPr lIns="0" tIns="0" rIns="0" bIns="0" rtlCol="0" anchor="t">
              <a:spAutoFit/>
            </a:bodyPr>
            <a:lstStyle/>
            <a:p>
              <a:pPr algn="l">
                <a:lnSpc>
                  <a:spcPts val="3029"/>
                </a:lnSpc>
              </a:pPr>
              <a:r>
                <a:rPr lang="en-US" sz="2634" b="1" spc="-173">
                  <a:solidFill>
                    <a:srgbClr val="DC592A"/>
                  </a:solidFill>
                  <a:latin typeface="Open Sans 2 Ultra-Bold"/>
                  <a:ea typeface="Open Sans 2 Ultra-Bold"/>
                  <a:cs typeface="Open Sans 2 Ultra-Bold"/>
                  <a:sym typeface="Open Sans 2 Ultra-Bold"/>
                </a:rPr>
                <a:t>Agree your Responsibilities &amp; See Them Through</a:t>
              </a:r>
            </a:p>
          </p:txBody>
        </p:sp>
        <p:sp>
          <p:nvSpPr>
            <p:cNvPr id="27" name="TextBox 27"/>
            <p:cNvSpPr txBox="1"/>
            <p:nvPr/>
          </p:nvSpPr>
          <p:spPr>
            <a:xfrm>
              <a:off x="0" y="511778"/>
              <a:ext cx="16203978" cy="929047"/>
            </a:xfrm>
            <a:prstGeom prst="rect">
              <a:avLst/>
            </a:prstGeom>
          </p:spPr>
          <p:txBody>
            <a:bodyPr lIns="0" tIns="0" rIns="0" bIns="0" rtlCol="0" anchor="t">
              <a:spAutoFit/>
            </a:bodyPr>
            <a:lstStyle/>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Do you get homework done on time?</a:t>
              </a:r>
            </a:p>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Do you have jobs to do at home and can you do them without being reminded?</a:t>
              </a:r>
            </a:p>
          </p:txBody>
        </p:sp>
      </p:grpSp>
      <p:grpSp>
        <p:nvGrpSpPr>
          <p:cNvPr id="28" name="Group 28"/>
          <p:cNvGrpSpPr/>
          <p:nvPr/>
        </p:nvGrpSpPr>
        <p:grpSpPr>
          <a:xfrm>
            <a:off x="2518826" y="2834862"/>
            <a:ext cx="951252" cy="1023506"/>
            <a:chOff x="0" y="0"/>
            <a:chExt cx="250536" cy="269565"/>
          </a:xfrm>
        </p:grpSpPr>
        <p:sp>
          <p:nvSpPr>
            <p:cNvPr id="29" name="Freeform 29"/>
            <p:cNvSpPr/>
            <p:nvPr/>
          </p:nvSpPr>
          <p:spPr>
            <a:xfrm>
              <a:off x="0" y="0"/>
              <a:ext cx="250536" cy="269565"/>
            </a:xfrm>
            <a:custGeom>
              <a:avLst/>
              <a:gdLst/>
              <a:ahLst/>
              <a:cxnLst/>
              <a:rect l="l" t="t" r="r" b="b"/>
              <a:pathLst>
                <a:path w="250536" h="269565">
                  <a:moveTo>
                    <a:pt x="0" y="0"/>
                  </a:moveTo>
                  <a:lnTo>
                    <a:pt x="250536" y="0"/>
                  </a:lnTo>
                  <a:lnTo>
                    <a:pt x="250536" y="269565"/>
                  </a:lnTo>
                  <a:lnTo>
                    <a:pt x="0" y="269565"/>
                  </a:lnTo>
                  <a:close/>
                </a:path>
              </a:pathLst>
            </a:custGeom>
            <a:solidFill>
              <a:srgbClr val="FFFFFF"/>
            </a:solidFill>
          </p:spPr>
          <p:txBody>
            <a:bodyPr/>
            <a:lstStyle/>
            <a:p>
              <a:endParaRPr lang="en-GB"/>
            </a:p>
          </p:txBody>
        </p:sp>
        <p:sp>
          <p:nvSpPr>
            <p:cNvPr id="30" name="TextBox 30"/>
            <p:cNvSpPr txBox="1"/>
            <p:nvPr/>
          </p:nvSpPr>
          <p:spPr>
            <a:xfrm>
              <a:off x="0" y="57150"/>
              <a:ext cx="250536" cy="212415"/>
            </a:xfrm>
            <a:prstGeom prst="rect">
              <a:avLst/>
            </a:prstGeom>
          </p:spPr>
          <p:txBody>
            <a:bodyPr lIns="50800" tIns="50800" rIns="50800" bIns="50800" rtlCol="0" anchor="ctr"/>
            <a:lstStyle/>
            <a:p>
              <a:pPr algn="ctr">
                <a:lnSpc>
                  <a:spcPts val="2482"/>
                </a:lnSpc>
              </a:pPr>
              <a:endParaRPr/>
            </a:p>
          </p:txBody>
        </p:sp>
      </p:grpSp>
      <p:grpSp>
        <p:nvGrpSpPr>
          <p:cNvPr id="31" name="Group 31"/>
          <p:cNvGrpSpPr/>
          <p:nvPr/>
        </p:nvGrpSpPr>
        <p:grpSpPr>
          <a:xfrm>
            <a:off x="2624249" y="3134889"/>
            <a:ext cx="765808" cy="965884"/>
            <a:chOff x="0" y="0"/>
            <a:chExt cx="201694" cy="254389"/>
          </a:xfrm>
        </p:grpSpPr>
        <p:sp>
          <p:nvSpPr>
            <p:cNvPr id="32" name="Freeform 32"/>
            <p:cNvSpPr/>
            <p:nvPr/>
          </p:nvSpPr>
          <p:spPr>
            <a:xfrm>
              <a:off x="0" y="0"/>
              <a:ext cx="201694" cy="254389"/>
            </a:xfrm>
            <a:custGeom>
              <a:avLst/>
              <a:gdLst/>
              <a:ahLst/>
              <a:cxnLst/>
              <a:rect l="l" t="t" r="r" b="b"/>
              <a:pathLst>
                <a:path w="201694" h="254389">
                  <a:moveTo>
                    <a:pt x="0" y="0"/>
                  </a:moveTo>
                  <a:lnTo>
                    <a:pt x="201694" y="0"/>
                  </a:lnTo>
                  <a:lnTo>
                    <a:pt x="201694" y="254389"/>
                  </a:lnTo>
                  <a:lnTo>
                    <a:pt x="0" y="254389"/>
                  </a:lnTo>
                  <a:close/>
                </a:path>
              </a:pathLst>
            </a:custGeom>
            <a:solidFill>
              <a:srgbClr val="FFFFFF"/>
            </a:solidFill>
          </p:spPr>
          <p:txBody>
            <a:bodyPr/>
            <a:lstStyle/>
            <a:p>
              <a:endParaRPr lang="en-GB"/>
            </a:p>
          </p:txBody>
        </p:sp>
        <p:sp>
          <p:nvSpPr>
            <p:cNvPr id="33" name="TextBox 33"/>
            <p:cNvSpPr txBox="1"/>
            <p:nvPr/>
          </p:nvSpPr>
          <p:spPr>
            <a:xfrm>
              <a:off x="0" y="57150"/>
              <a:ext cx="201694" cy="197239"/>
            </a:xfrm>
            <a:prstGeom prst="rect">
              <a:avLst/>
            </a:prstGeom>
          </p:spPr>
          <p:txBody>
            <a:bodyPr lIns="50800" tIns="50800" rIns="50800" bIns="50800" rtlCol="0" anchor="ctr"/>
            <a:lstStyle/>
            <a:p>
              <a:pPr algn="ctr">
                <a:lnSpc>
                  <a:spcPts val="2482"/>
                </a:lnSpc>
              </a:pPr>
              <a:endParaRPr/>
            </a:p>
          </p:txBody>
        </p:sp>
      </p:grpSp>
      <p:grpSp>
        <p:nvGrpSpPr>
          <p:cNvPr id="34" name="Group 34"/>
          <p:cNvGrpSpPr/>
          <p:nvPr/>
        </p:nvGrpSpPr>
        <p:grpSpPr>
          <a:xfrm>
            <a:off x="2823213" y="2751217"/>
            <a:ext cx="765808" cy="580068"/>
            <a:chOff x="0" y="0"/>
            <a:chExt cx="201694" cy="152775"/>
          </a:xfrm>
        </p:grpSpPr>
        <p:sp>
          <p:nvSpPr>
            <p:cNvPr id="35" name="Freeform 35"/>
            <p:cNvSpPr/>
            <p:nvPr/>
          </p:nvSpPr>
          <p:spPr>
            <a:xfrm>
              <a:off x="0" y="0"/>
              <a:ext cx="201694" cy="152775"/>
            </a:xfrm>
            <a:custGeom>
              <a:avLst/>
              <a:gdLst/>
              <a:ahLst/>
              <a:cxnLst/>
              <a:rect l="l" t="t" r="r" b="b"/>
              <a:pathLst>
                <a:path w="201694" h="152775">
                  <a:moveTo>
                    <a:pt x="0" y="0"/>
                  </a:moveTo>
                  <a:lnTo>
                    <a:pt x="201694" y="0"/>
                  </a:lnTo>
                  <a:lnTo>
                    <a:pt x="201694" y="152775"/>
                  </a:lnTo>
                  <a:lnTo>
                    <a:pt x="0" y="152775"/>
                  </a:lnTo>
                  <a:close/>
                </a:path>
              </a:pathLst>
            </a:custGeom>
            <a:solidFill>
              <a:srgbClr val="FFFFFF"/>
            </a:solidFill>
          </p:spPr>
          <p:txBody>
            <a:bodyPr/>
            <a:lstStyle/>
            <a:p>
              <a:endParaRPr lang="en-GB"/>
            </a:p>
          </p:txBody>
        </p:sp>
        <p:sp>
          <p:nvSpPr>
            <p:cNvPr id="36" name="TextBox 36"/>
            <p:cNvSpPr txBox="1"/>
            <p:nvPr/>
          </p:nvSpPr>
          <p:spPr>
            <a:xfrm>
              <a:off x="0" y="57150"/>
              <a:ext cx="201694" cy="95625"/>
            </a:xfrm>
            <a:prstGeom prst="rect">
              <a:avLst/>
            </a:prstGeom>
          </p:spPr>
          <p:txBody>
            <a:bodyPr lIns="50800" tIns="50800" rIns="50800" bIns="50800" rtlCol="0" anchor="ctr"/>
            <a:lstStyle/>
            <a:p>
              <a:pPr algn="ctr">
                <a:lnSpc>
                  <a:spcPts val="2482"/>
                </a:lnSpc>
              </a:pPr>
              <a:endParaRPr/>
            </a:p>
          </p:txBody>
        </p:sp>
      </p:grpSp>
      <p:sp>
        <p:nvSpPr>
          <p:cNvPr id="37" name="Freeform 37"/>
          <p:cNvSpPr/>
          <p:nvPr/>
        </p:nvSpPr>
        <p:spPr>
          <a:xfrm rot="-10800000">
            <a:off x="5622728" y="5119022"/>
            <a:ext cx="134159" cy="105147"/>
          </a:xfrm>
          <a:custGeom>
            <a:avLst/>
            <a:gdLst/>
            <a:ahLst/>
            <a:cxnLst/>
            <a:rect l="l" t="t" r="r" b="b"/>
            <a:pathLst>
              <a:path w="134159" h="105147">
                <a:moveTo>
                  <a:pt x="0" y="0"/>
                </a:moveTo>
                <a:lnTo>
                  <a:pt x="134159" y="0"/>
                </a:lnTo>
                <a:lnTo>
                  <a:pt x="134159" y="105147"/>
                </a:lnTo>
                <a:lnTo>
                  <a:pt x="0" y="10514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38" name="Freeform 38"/>
          <p:cNvSpPr/>
          <p:nvPr/>
        </p:nvSpPr>
        <p:spPr>
          <a:xfrm rot="-10800000">
            <a:off x="5622728" y="4920070"/>
            <a:ext cx="134159" cy="105147"/>
          </a:xfrm>
          <a:custGeom>
            <a:avLst/>
            <a:gdLst/>
            <a:ahLst/>
            <a:cxnLst/>
            <a:rect l="l" t="t" r="r" b="b"/>
            <a:pathLst>
              <a:path w="134159" h="105147">
                <a:moveTo>
                  <a:pt x="0" y="0"/>
                </a:moveTo>
                <a:lnTo>
                  <a:pt x="134159" y="0"/>
                </a:lnTo>
                <a:lnTo>
                  <a:pt x="134159" y="105147"/>
                </a:lnTo>
                <a:lnTo>
                  <a:pt x="0" y="10514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39" name="Freeform 39"/>
          <p:cNvSpPr/>
          <p:nvPr/>
        </p:nvSpPr>
        <p:spPr>
          <a:xfrm rot="-10800000">
            <a:off x="5622728" y="4720137"/>
            <a:ext cx="134159" cy="105147"/>
          </a:xfrm>
          <a:custGeom>
            <a:avLst/>
            <a:gdLst/>
            <a:ahLst/>
            <a:cxnLst/>
            <a:rect l="l" t="t" r="r" b="b"/>
            <a:pathLst>
              <a:path w="134159" h="105147">
                <a:moveTo>
                  <a:pt x="0" y="0"/>
                </a:moveTo>
                <a:lnTo>
                  <a:pt x="134159" y="0"/>
                </a:lnTo>
                <a:lnTo>
                  <a:pt x="134159" y="105147"/>
                </a:lnTo>
                <a:lnTo>
                  <a:pt x="0" y="10514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40" name="Freeform 40"/>
          <p:cNvSpPr/>
          <p:nvPr/>
        </p:nvSpPr>
        <p:spPr>
          <a:xfrm>
            <a:off x="2335607" y="2834862"/>
            <a:ext cx="1267821" cy="1698922"/>
          </a:xfrm>
          <a:custGeom>
            <a:avLst/>
            <a:gdLst/>
            <a:ahLst/>
            <a:cxnLst/>
            <a:rect l="l" t="t" r="r" b="b"/>
            <a:pathLst>
              <a:path w="1267821" h="1698922">
                <a:moveTo>
                  <a:pt x="0" y="0"/>
                </a:moveTo>
                <a:lnTo>
                  <a:pt x="1267821" y="0"/>
                </a:lnTo>
                <a:lnTo>
                  <a:pt x="1267821" y="1698922"/>
                </a:lnTo>
                <a:lnTo>
                  <a:pt x="0" y="169892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41" name="Freeform 41"/>
          <p:cNvSpPr/>
          <p:nvPr/>
        </p:nvSpPr>
        <p:spPr>
          <a:xfrm>
            <a:off x="2407757" y="3373928"/>
            <a:ext cx="1123521" cy="853876"/>
          </a:xfrm>
          <a:custGeom>
            <a:avLst/>
            <a:gdLst/>
            <a:ahLst/>
            <a:cxnLst/>
            <a:rect l="l" t="t" r="r" b="b"/>
            <a:pathLst>
              <a:path w="1123521" h="853876">
                <a:moveTo>
                  <a:pt x="0" y="0"/>
                </a:moveTo>
                <a:lnTo>
                  <a:pt x="1123521" y="0"/>
                </a:lnTo>
                <a:lnTo>
                  <a:pt x="1123521" y="853876"/>
                </a:lnTo>
                <a:lnTo>
                  <a:pt x="0" y="85387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42" name="Freeform 42"/>
          <p:cNvSpPr/>
          <p:nvPr/>
        </p:nvSpPr>
        <p:spPr>
          <a:xfrm>
            <a:off x="1202590" y="1909733"/>
            <a:ext cx="993901" cy="1036664"/>
          </a:xfrm>
          <a:custGeom>
            <a:avLst/>
            <a:gdLst/>
            <a:ahLst/>
            <a:cxnLst/>
            <a:rect l="l" t="t" r="r" b="b"/>
            <a:pathLst>
              <a:path w="993901" h="1036664">
                <a:moveTo>
                  <a:pt x="0" y="0"/>
                </a:moveTo>
                <a:lnTo>
                  <a:pt x="993902" y="0"/>
                </a:lnTo>
                <a:lnTo>
                  <a:pt x="993902" y="1036663"/>
                </a:lnTo>
                <a:lnTo>
                  <a:pt x="0" y="103666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grpSp>
        <p:nvGrpSpPr>
          <p:cNvPr id="43" name="Group 43"/>
          <p:cNvGrpSpPr/>
          <p:nvPr/>
        </p:nvGrpSpPr>
        <p:grpSpPr>
          <a:xfrm>
            <a:off x="1617955" y="6085151"/>
            <a:ext cx="1893168" cy="1786356"/>
            <a:chOff x="0" y="0"/>
            <a:chExt cx="2524225" cy="2381808"/>
          </a:xfrm>
        </p:grpSpPr>
        <p:sp>
          <p:nvSpPr>
            <p:cNvPr id="44" name="Freeform 44"/>
            <p:cNvSpPr/>
            <p:nvPr/>
          </p:nvSpPr>
          <p:spPr>
            <a:xfrm>
              <a:off x="0" y="417076"/>
              <a:ext cx="834152" cy="834152"/>
            </a:xfrm>
            <a:custGeom>
              <a:avLst/>
              <a:gdLst/>
              <a:ahLst/>
              <a:cxnLst/>
              <a:rect l="l" t="t" r="r" b="b"/>
              <a:pathLst>
                <a:path w="834152" h="834152">
                  <a:moveTo>
                    <a:pt x="0" y="0"/>
                  </a:moveTo>
                  <a:lnTo>
                    <a:pt x="834152" y="0"/>
                  </a:lnTo>
                  <a:lnTo>
                    <a:pt x="834152" y="834152"/>
                  </a:lnTo>
                  <a:lnTo>
                    <a:pt x="0" y="83415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45" name="Freeform 45"/>
            <p:cNvSpPr/>
            <p:nvPr/>
          </p:nvSpPr>
          <p:spPr>
            <a:xfrm>
              <a:off x="834152" y="0"/>
              <a:ext cx="834152" cy="834152"/>
            </a:xfrm>
            <a:custGeom>
              <a:avLst/>
              <a:gdLst/>
              <a:ahLst/>
              <a:cxnLst/>
              <a:rect l="l" t="t" r="r" b="b"/>
              <a:pathLst>
                <a:path w="834152" h="834152">
                  <a:moveTo>
                    <a:pt x="0" y="0"/>
                  </a:moveTo>
                  <a:lnTo>
                    <a:pt x="834152" y="0"/>
                  </a:lnTo>
                  <a:lnTo>
                    <a:pt x="834152" y="834152"/>
                  </a:lnTo>
                  <a:lnTo>
                    <a:pt x="0" y="83415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46" name="Freeform 46"/>
            <p:cNvSpPr/>
            <p:nvPr/>
          </p:nvSpPr>
          <p:spPr>
            <a:xfrm>
              <a:off x="1690073" y="417076"/>
              <a:ext cx="834152" cy="834152"/>
            </a:xfrm>
            <a:custGeom>
              <a:avLst/>
              <a:gdLst/>
              <a:ahLst/>
              <a:cxnLst/>
              <a:rect l="l" t="t" r="r" b="b"/>
              <a:pathLst>
                <a:path w="834152" h="834152">
                  <a:moveTo>
                    <a:pt x="0" y="0"/>
                  </a:moveTo>
                  <a:lnTo>
                    <a:pt x="834152" y="0"/>
                  </a:lnTo>
                  <a:lnTo>
                    <a:pt x="834152" y="834152"/>
                  </a:lnTo>
                  <a:lnTo>
                    <a:pt x="0" y="83415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47" name="Freeform 47"/>
            <p:cNvSpPr/>
            <p:nvPr/>
          </p:nvSpPr>
          <p:spPr>
            <a:xfrm rot="752154" flipH="1">
              <a:off x="36445" y="682324"/>
              <a:ext cx="1471552" cy="497445"/>
            </a:xfrm>
            <a:custGeom>
              <a:avLst/>
              <a:gdLst/>
              <a:ahLst/>
              <a:cxnLst/>
              <a:rect l="l" t="t" r="r" b="b"/>
              <a:pathLst>
                <a:path w="1471552" h="497445">
                  <a:moveTo>
                    <a:pt x="1471552" y="0"/>
                  </a:moveTo>
                  <a:lnTo>
                    <a:pt x="0" y="0"/>
                  </a:lnTo>
                  <a:lnTo>
                    <a:pt x="0" y="497445"/>
                  </a:lnTo>
                  <a:lnTo>
                    <a:pt x="1471552" y="497445"/>
                  </a:lnTo>
                  <a:lnTo>
                    <a:pt x="1471552" y="0"/>
                  </a:lnTo>
                  <a:close/>
                </a:path>
              </a:pathLst>
            </a:custGeom>
            <a:blipFill>
              <a:blip r:embed="rId17">
                <a:extLst>
                  <a:ext uri="{96DAC541-7B7A-43D3-8B79-37D633B846F1}">
                    <asvg:svgBlip xmlns:asvg="http://schemas.microsoft.com/office/drawing/2016/SVG/main" r:embed="rId18"/>
                  </a:ext>
                </a:extLst>
              </a:blip>
              <a:stretch>
                <a:fillRect t="-256102" r="-40795" b="-36973"/>
              </a:stretch>
            </a:blipFill>
          </p:spPr>
          <p:txBody>
            <a:bodyPr/>
            <a:lstStyle/>
            <a:p>
              <a:endParaRPr lang="en-GB"/>
            </a:p>
          </p:txBody>
        </p:sp>
        <p:grpSp>
          <p:nvGrpSpPr>
            <p:cNvPr id="48" name="Group 48"/>
            <p:cNvGrpSpPr/>
            <p:nvPr/>
          </p:nvGrpSpPr>
          <p:grpSpPr>
            <a:xfrm rot="-5400000">
              <a:off x="1223938" y="888615"/>
              <a:ext cx="604577" cy="604577"/>
              <a:chOff x="0" y="0"/>
              <a:chExt cx="812800" cy="812800"/>
            </a:xfrm>
          </p:grpSpPr>
          <p:sp>
            <p:nvSpPr>
              <p:cNvPr id="49" name="Freeform 4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8D2E"/>
              </a:solidFill>
            </p:spPr>
            <p:txBody>
              <a:bodyPr/>
              <a:lstStyle/>
              <a:p>
                <a:endParaRPr lang="en-GB"/>
              </a:p>
            </p:txBody>
          </p:sp>
          <p:sp>
            <p:nvSpPr>
              <p:cNvPr id="50" name="TextBox 50"/>
              <p:cNvSpPr txBox="1"/>
              <p:nvPr/>
            </p:nvSpPr>
            <p:spPr>
              <a:xfrm>
                <a:off x="76200" y="104775"/>
                <a:ext cx="660400" cy="631825"/>
              </a:xfrm>
              <a:prstGeom prst="rect">
                <a:avLst/>
              </a:prstGeom>
            </p:spPr>
            <p:txBody>
              <a:bodyPr lIns="45689" tIns="45689" rIns="45689" bIns="45689" rtlCol="0" anchor="ctr"/>
              <a:lstStyle/>
              <a:p>
                <a:pPr algn="ctr">
                  <a:lnSpc>
                    <a:spcPts val="1130"/>
                  </a:lnSpc>
                </a:pPr>
                <a:endParaRPr/>
              </a:p>
            </p:txBody>
          </p:sp>
        </p:grpSp>
        <p:sp>
          <p:nvSpPr>
            <p:cNvPr id="51" name="Freeform 51"/>
            <p:cNvSpPr/>
            <p:nvPr/>
          </p:nvSpPr>
          <p:spPr>
            <a:xfrm>
              <a:off x="564376" y="1081480"/>
              <a:ext cx="1395473" cy="1300327"/>
            </a:xfrm>
            <a:custGeom>
              <a:avLst/>
              <a:gdLst/>
              <a:ahLst/>
              <a:cxnLst/>
              <a:rect l="l" t="t" r="r" b="b"/>
              <a:pathLst>
                <a:path w="1395473" h="1300327">
                  <a:moveTo>
                    <a:pt x="0" y="0"/>
                  </a:moveTo>
                  <a:lnTo>
                    <a:pt x="1395473" y="0"/>
                  </a:lnTo>
                  <a:lnTo>
                    <a:pt x="1395473" y="1300328"/>
                  </a:lnTo>
                  <a:lnTo>
                    <a:pt x="0" y="1300328"/>
                  </a:lnTo>
                  <a:lnTo>
                    <a:pt x="0" y="0"/>
                  </a:lnTo>
                  <a:close/>
                </a:path>
              </a:pathLst>
            </a:custGeom>
            <a:blipFill>
              <a:blip r:embed="rId19">
                <a:extLst>
                  <a:ext uri="{96DAC541-7B7A-43D3-8B79-37D633B846F1}">
                    <asvg:svgBlip xmlns:asvg="http://schemas.microsoft.com/office/drawing/2016/SVG/main" r:embed="rId20"/>
                  </a:ext>
                </a:extLst>
              </a:blip>
              <a:stretch>
                <a:fillRect l="-49959" t="-61854" r="-40779" b="-35025"/>
              </a:stretch>
            </a:blipFill>
          </p:spPr>
          <p:txBody>
            <a:bodyPr/>
            <a:lstStyle/>
            <a:p>
              <a:endParaRPr lang="en-GB"/>
            </a:p>
          </p:txBody>
        </p:sp>
      </p:grpSp>
      <p:grpSp>
        <p:nvGrpSpPr>
          <p:cNvPr id="52" name="Group 52"/>
          <p:cNvGrpSpPr/>
          <p:nvPr/>
        </p:nvGrpSpPr>
        <p:grpSpPr>
          <a:xfrm>
            <a:off x="2762711" y="7703172"/>
            <a:ext cx="1414735" cy="1142538"/>
            <a:chOff x="0" y="0"/>
            <a:chExt cx="1886313" cy="1523384"/>
          </a:xfrm>
        </p:grpSpPr>
        <p:sp>
          <p:nvSpPr>
            <p:cNvPr id="53" name="Freeform 53"/>
            <p:cNvSpPr/>
            <p:nvPr/>
          </p:nvSpPr>
          <p:spPr>
            <a:xfrm rot="97509">
              <a:off x="20497" y="25871"/>
              <a:ext cx="1845319" cy="1471642"/>
            </a:xfrm>
            <a:custGeom>
              <a:avLst/>
              <a:gdLst/>
              <a:ahLst/>
              <a:cxnLst/>
              <a:rect l="l" t="t" r="r" b="b"/>
              <a:pathLst>
                <a:path w="1845319" h="1471642">
                  <a:moveTo>
                    <a:pt x="0" y="0"/>
                  </a:moveTo>
                  <a:lnTo>
                    <a:pt x="1845319" y="0"/>
                  </a:lnTo>
                  <a:lnTo>
                    <a:pt x="1845319" y="1471642"/>
                  </a:lnTo>
                  <a:lnTo>
                    <a:pt x="0" y="1471642"/>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GB"/>
            </a:p>
          </p:txBody>
        </p:sp>
        <p:sp>
          <p:nvSpPr>
            <p:cNvPr id="54" name="Freeform 54"/>
            <p:cNvSpPr/>
            <p:nvPr/>
          </p:nvSpPr>
          <p:spPr>
            <a:xfrm rot="97509">
              <a:off x="221525" y="419808"/>
              <a:ext cx="885527" cy="903599"/>
            </a:xfrm>
            <a:custGeom>
              <a:avLst/>
              <a:gdLst/>
              <a:ahLst/>
              <a:cxnLst/>
              <a:rect l="l" t="t" r="r" b="b"/>
              <a:pathLst>
                <a:path w="885527" h="903599">
                  <a:moveTo>
                    <a:pt x="0" y="0"/>
                  </a:moveTo>
                  <a:lnTo>
                    <a:pt x="885526" y="0"/>
                  </a:lnTo>
                  <a:lnTo>
                    <a:pt x="885526" y="903599"/>
                  </a:lnTo>
                  <a:lnTo>
                    <a:pt x="0" y="903599"/>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GB"/>
            </a:p>
          </p:txBody>
        </p:sp>
        <p:sp>
          <p:nvSpPr>
            <p:cNvPr id="55" name="Freeform 55"/>
            <p:cNvSpPr/>
            <p:nvPr/>
          </p:nvSpPr>
          <p:spPr>
            <a:xfrm rot="97509">
              <a:off x="860219" y="437130"/>
              <a:ext cx="830353" cy="822805"/>
            </a:xfrm>
            <a:custGeom>
              <a:avLst/>
              <a:gdLst/>
              <a:ahLst/>
              <a:cxnLst/>
              <a:rect l="l" t="t" r="r" b="b"/>
              <a:pathLst>
                <a:path w="830353" h="822805">
                  <a:moveTo>
                    <a:pt x="0" y="0"/>
                  </a:moveTo>
                  <a:lnTo>
                    <a:pt x="830353" y="0"/>
                  </a:lnTo>
                  <a:lnTo>
                    <a:pt x="830353" y="822805"/>
                  </a:lnTo>
                  <a:lnTo>
                    <a:pt x="0" y="822805"/>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GB"/>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rot="-3999992">
            <a:off x="915073" y="9487072"/>
            <a:ext cx="1422064" cy="1422064"/>
            <a:chOff x="0" y="0"/>
            <a:chExt cx="6350000" cy="6350000"/>
          </a:xfrm>
        </p:grpSpPr>
        <p:sp>
          <p:nvSpPr>
            <p:cNvPr id="3" name="Freeform 3"/>
            <p:cNvSpPr/>
            <p:nvPr/>
          </p:nvSpPr>
          <p:spPr>
            <a:xfrm>
              <a:off x="-14231" y="-32"/>
              <a:ext cx="6378462" cy="6350064"/>
            </a:xfrm>
            <a:custGeom>
              <a:avLst/>
              <a:gdLst/>
              <a:ahLst/>
              <a:cxnLst/>
              <a:rect l="l" t="t" r="r" b="b"/>
              <a:pathLst>
                <a:path w="6378462" h="6350064">
                  <a:moveTo>
                    <a:pt x="3189231" y="32"/>
                  </a:moveTo>
                  <a:lnTo>
                    <a:pt x="3189231" y="32"/>
                  </a:lnTo>
                  <a:cubicBezTo>
                    <a:pt x="2051530" y="-5056"/>
                    <a:pt x="998068" y="598980"/>
                    <a:pt x="427743" y="1583419"/>
                  </a:cubicBezTo>
                  <a:cubicBezTo>
                    <a:pt x="-142581" y="2567857"/>
                    <a:pt x="-142581" y="3782207"/>
                    <a:pt x="427743" y="4766645"/>
                  </a:cubicBezTo>
                  <a:cubicBezTo>
                    <a:pt x="998068" y="5751084"/>
                    <a:pt x="2051530" y="6355120"/>
                    <a:pt x="3189231" y="6350032"/>
                  </a:cubicBezTo>
                  <a:cubicBezTo>
                    <a:pt x="4326932" y="6355120"/>
                    <a:pt x="5380395" y="5751084"/>
                    <a:pt x="5950719" y="4766645"/>
                  </a:cubicBezTo>
                  <a:cubicBezTo>
                    <a:pt x="6521043" y="3782207"/>
                    <a:pt x="6521043" y="2567857"/>
                    <a:pt x="5950719" y="1583419"/>
                  </a:cubicBezTo>
                  <a:cubicBezTo>
                    <a:pt x="5380395" y="598980"/>
                    <a:pt x="4326932" y="-5056"/>
                    <a:pt x="3189231" y="32"/>
                  </a:cubicBezTo>
                  <a:close/>
                </a:path>
              </a:pathLst>
            </a:custGeom>
            <a:solidFill>
              <a:srgbClr val="A4D65E"/>
            </a:solidFill>
          </p:spPr>
          <p:txBody>
            <a:bodyPr/>
            <a:lstStyle/>
            <a:p>
              <a:endParaRPr lang="en-GB"/>
            </a:p>
          </p:txBody>
        </p:sp>
      </p:grpSp>
      <p:sp>
        <p:nvSpPr>
          <p:cNvPr id="4" name="Freeform 4"/>
          <p:cNvSpPr/>
          <p:nvPr/>
        </p:nvSpPr>
        <p:spPr>
          <a:xfrm rot="-3999992">
            <a:off x="-692045" y="8891225"/>
            <a:ext cx="2166137" cy="2166137"/>
          </a:xfrm>
          <a:custGeom>
            <a:avLst/>
            <a:gdLst/>
            <a:ahLst/>
            <a:cxnLst/>
            <a:rect l="l" t="t" r="r" b="b"/>
            <a:pathLst>
              <a:path w="2166137" h="2166137">
                <a:moveTo>
                  <a:pt x="0" y="0"/>
                </a:moveTo>
                <a:lnTo>
                  <a:pt x="2166137" y="0"/>
                </a:lnTo>
                <a:lnTo>
                  <a:pt x="2166137" y="2166137"/>
                </a:lnTo>
                <a:lnTo>
                  <a:pt x="0" y="2166137"/>
                </a:lnTo>
                <a:lnTo>
                  <a:pt x="0" y="0"/>
                </a:lnTo>
                <a:close/>
              </a:path>
            </a:pathLst>
          </a:custGeom>
          <a:blipFill>
            <a:blip r:embed="rId3">
              <a:extLst>
                <a:ext uri="{96DAC541-7B7A-43D3-8B79-37D633B846F1}">
                  <asvg:svgBlip xmlns:asvg="http://schemas.microsoft.com/office/drawing/2016/SVG/main" r:embed="rId4"/>
                </a:ext>
              </a:extLst>
            </a:blip>
            <a:stretch>
              <a:fillRect l="-271" r="-271"/>
            </a:stretch>
          </a:blipFill>
        </p:spPr>
        <p:txBody>
          <a:bodyPr/>
          <a:lstStyle/>
          <a:p>
            <a:endParaRPr lang="en-GB"/>
          </a:p>
        </p:txBody>
      </p:sp>
      <p:grpSp>
        <p:nvGrpSpPr>
          <p:cNvPr id="5" name="Group 5"/>
          <p:cNvGrpSpPr>
            <a:grpSpLocks noChangeAspect="1"/>
          </p:cNvGrpSpPr>
          <p:nvPr/>
        </p:nvGrpSpPr>
        <p:grpSpPr>
          <a:xfrm rot="-3999992">
            <a:off x="1892138" y="9305819"/>
            <a:ext cx="577691" cy="577691"/>
            <a:chOff x="0" y="0"/>
            <a:chExt cx="6350000" cy="6350000"/>
          </a:xfrm>
        </p:grpSpPr>
        <p:sp>
          <p:nvSpPr>
            <p:cNvPr id="6" name="Freeform 6"/>
            <p:cNvSpPr/>
            <p:nvPr/>
          </p:nvSpPr>
          <p:spPr>
            <a:xfrm>
              <a:off x="-14231" y="-32"/>
              <a:ext cx="6378462" cy="6350064"/>
            </a:xfrm>
            <a:custGeom>
              <a:avLst/>
              <a:gdLst/>
              <a:ahLst/>
              <a:cxnLst/>
              <a:rect l="l" t="t" r="r" b="b"/>
              <a:pathLst>
                <a:path w="6378462" h="6350064">
                  <a:moveTo>
                    <a:pt x="3189231" y="32"/>
                  </a:moveTo>
                  <a:lnTo>
                    <a:pt x="3189231" y="32"/>
                  </a:lnTo>
                  <a:cubicBezTo>
                    <a:pt x="2051530" y="-5056"/>
                    <a:pt x="998068" y="598980"/>
                    <a:pt x="427743" y="1583419"/>
                  </a:cubicBezTo>
                  <a:cubicBezTo>
                    <a:pt x="-142581" y="2567857"/>
                    <a:pt x="-142581" y="3782207"/>
                    <a:pt x="427743" y="4766645"/>
                  </a:cubicBezTo>
                  <a:cubicBezTo>
                    <a:pt x="998068" y="5751084"/>
                    <a:pt x="2051530" y="6355120"/>
                    <a:pt x="3189231" y="6350032"/>
                  </a:cubicBezTo>
                  <a:cubicBezTo>
                    <a:pt x="4326932" y="6355120"/>
                    <a:pt x="5380395" y="5751084"/>
                    <a:pt x="5950719" y="4766645"/>
                  </a:cubicBezTo>
                  <a:cubicBezTo>
                    <a:pt x="6521043" y="3782207"/>
                    <a:pt x="6521043" y="2567857"/>
                    <a:pt x="5950719" y="1583419"/>
                  </a:cubicBezTo>
                  <a:cubicBezTo>
                    <a:pt x="5380395" y="598980"/>
                    <a:pt x="4326932" y="-5056"/>
                    <a:pt x="3189231" y="32"/>
                  </a:cubicBezTo>
                  <a:close/>
                </a:path>
              </a:pathLst>
            </a:custGeom>
            <a:solidFill>
              <a:srgbClr val="EDE939"/>
            </a:solidFill>
          </p:spPr>
          <p:txBody>
            <a:bodyPr/>
            <a:lstStyle/>
            <a:p>
              <a:endParaRPr lang="en-GB"/>
            </a:p>
          </p:txBody>
        </p:sp>
      </p:grpSp>
      <p:sp>
        <p:nvSpPr>
          <p:cNvPr id="8" name="AutoShape 8"/>
          <p:cNvSpPr/>
          <p:nvPr/>
        </p:nvSpPr>
        <p:spPr>
          <a:xfrm>
            <a:off x="1028700" y="1714500"/>
            <a:ext cx="5588932" cy="0"/>
          </a:xfrm>
          <a:prstGeom prst="line">
            <a:avLst/>
          </a:prstGeom>
          <a:ln w="47625" cap="rnd">
            <a:solidFill>
              <a:srgbClr val="4AA342"/>
            </a:solidFill>
            <a:prstDash val="solid"/>
            <a:headEnd type="none" w="sm" len="sm"/>
            <a:tailEnd type="arrow" w="med" len="sm"/>
          </a:ln>
        </p:spPr>
        <p:txBody>
          <a:bodyPr/>
          <a:lstStyle/>
          <a:p>
            <a:endParaRPr lang="en-GB"/>
          </a:p>
        </p:txBody>
      </p:sp>
      <p:sp>
        <p:nvSpPr>
          <p:cNvPr id="9" name="TextBox 9"/>
          <p:cNvSpPr txBox="1"/>
          <p:nvPr/>
        </p:nvSpPr>
        <p:spPr>
          <a:xfrm>
            <a:off x="1028700" y="952500"/>
            <a:ext cx="6225379" cy="762000"/>
          </a:xfrm>
          <a:prstGeom prst="rect">
            <a:avLst/>
          </a:prstGeom>
        </p:spPr>
        <p:txBody>
          <a:bodyPr lIns="0" tIns="0" rIns="0" bIns="0" rtlCol="0" anchor="t">
            <a:spAutoFit/>
          </a:bodyPr>
          <a:lstStyle/>
          <a:p>
            <a:pPr algn="l">
              <a:lnSpc>
                <a:spcPts val="6299"/>
              </a:lnSpc>
            </a:pPr>
            <a:r>
              <a:rPr lang="en-US" sz="4500" b="1" spc="-270">
                <a:solidFill>
                  <a:srgbClr val="000000"/>
                </a:solidFill>
                <a:latin typeface="Open Sans 2 Ultra-Bold"/>
                <a:ea typeface="Open Sans 2 Ultra-Bold"/>
                <a:cs typeface="Open Sans 2 Ultra-Bold"/>
                <a:sym typeface="Open Sans 2 Ultra-Bold"/>
              </a:rPr>
              <a:t>KEY+ GROUP NAME</a:t>
            </a:r>
          </a:p>
        </p:txBody>
      </p:sp>
      <p:sp>
        <p:nvSpPr>
          <p:cNvPr id="10" name="TextBox 10"/>
          <p:cNvSpPr txBox="1"/>
          <p:nvPr/>
        </p:nvSpPr>
        <p:spPr>
          <a:xfrm>
            <a:off x="1028700" y="1984729"/>
            <a:ext cx="13987133" cy="820255"/>
          </a:xfrm>
          <a:prstGeom prst="rect">
            <a:avLst/>
          </a:prstGeom>
        </p:spPr>
        <p:txBody>
          <a:bodyPr lIns="0" tIns="0" rIns="0" bIns="0" rtlCol="0" anchor="t">
            <a:spAutoFit/>
          </a:bodyPr>
          <a:lstStyle/>
          <a:p>
            <a:pPr algn="l">
              <a:lnSpc>
                <a:spcPts val="3271"/>
              </a:lnSpc>
            </a:pPr>
            <a:r>
              <a:rPr lang="en-US" sz="2921" spc="-58">
                <a:solidFill>
                  <a:srgbClr val="000000"/>
                </a:solidFill>
                <a:latin typeface="Open Sans 2"/>
                <a:ea typeface="Open Sans 2"/>
                <a:cs typeface="Open Sans 2"/>
                <a:sym typeface="Open Sans 2"/>
              </a:rPr>
              <a:t>Think of a team name for your group! It doesn’t have to be anything related to what you might want to do, just make sure it isn’t offensive. Here’s some examples:</a:t>
            </a:r>
          </a:p>
        </p:txBody>
      </p:sp>
      <p:grpSp>
        <p:nvGrpSpPr>
          <p:cNvPr id="11" name="Group 11"/>
          <p:cNvGrpSpPr/>
          <p:nvPr/>
        </p:nvGrpSpPr>
        <p:grpSpPr>
          <a:xfrm>
            <a:off x="9099651" y="6219560"/>
            <a:ext cx="2548847" cy="2837588"/>
            <a:chOff x="0" y="0"/>
            <a:chExt cx="1216822" cy="1354667"/>
          </a:xfrm>
        </p:grpSpPr>
        <p:sp>
          <p:nvSpPr>
            <p:cNvPr id="12" name="Freeform 12"/>
            <p:cNvSpPr/>
            <p:nvPr/>
          </p:nvSpPr>
          <p:spPr>
            <a:xfrm>
              <a:off x="0" y="0"/>
              <a:ext cx="1216822" cy="1354667"/>
            </a:xfrm>
            <a:custGeom>
              <a:avLst/>
              <a:gdLst/>
              <a:ahLst/>
              <a:cxnLst/>
              <a:rect l="l" t="t" r="r" b="b"/>
              <a:pathLst>
                <a:path w="1216822" h="1354667">
                  <a:moveTo>
                    <a:pt x="0" y="0"/>
                  </a:moveTo>
                  <a:lnTo>
                    <a:pt x="1216822" y="0"/>
                  </a:lnTo>
                  <a:lnTo>
                    <a:pt x="1216822" y="1354667"/>
                  </a:lnTo>
                  <a:lnTo>
                    <a:pt x="0" y="1354667"/>
                  </a:lnTo>
                  <a:close/>
                </a:path>
              </a:pathLst>
            </a:custGeom>
            <a:solidFill>
              <a:srgbClr val="F3D03E"/>
            </a:solidFill>
          </p:spPr>
          <p:txBody>
            <a:bodyPr/>
            <a:lstStyle/>
            <a:p>
              <a:endParaRPr lang="en-GB"/>
            </a:p>
          </p:txBody>
        </p:sp>
        <p:sp>
          <p:nvSpPr>
            <p:cNvPr id="13" name="TextBox 13"/>
            <p:cNvSpPr txBox="1"/>
            <p:nvPr/>
          </p:nvSpPr>
          <p:spPr>
            <a:xfrm>
              <a:off x="0" y="-38100"/>
              <a:ext cx="1216822" cy="1392767"/>
            </a:xfrm>
            <a:prstGeom prst="rect">
              <a:avLst/>
            </a:prstGeom>
          </p:spPr>
          <p:txBody>
            <a:bodyPr lIns="50800" tIns="50800" rIns="50800" bIns="50800" rtlCol="0" anchor="ctr"/>
            <a:lstStyle/>
            <a:p>
              <a:pPr algn="ctr">
                <a:lnSpc>
                  <a:spcPts val="2216"/>
                </a:lnSpc>
              </a:pPr>
              <a:endParaRPr/>
            </a:p>
          </p:txBody>
        </p:sp>
      </p:grpSp>
      <p:grpSp>
        <p:nvGrpSpPr>
          <p:cNvPr id="14" name="Group 14"/>
          <p:cNvGrpSpPr/>
          <p:nvPr/>
        </p:nvGrpSpPr>
        <p:grpSpPr>
          <a:xfrm>
            <a:off x="6603897" y="6050837"/>
            <a:ext cx="2495754" cy="3006311"/>
            <a:chOff x="0" y="0"/>
            <a:chExt cx="1191475" cy="1435215"/>
          </a:xfrm>
        </p:grpSpPr>
        <p:sp>
          <p:nvSpPr>
            <p:cNvPr id="15" name="Freeform 15"/>
            <p:cNvSpPr/>
            <p:nvPr/>
          </p:nvSpPr>
          <p:spPr>
            <a:xfrm>
              <a:off x="0" y="0"/>
              <a:ext cx="1191475" cy="1435215"/>
            </a:xfrm>
            <a:custGeom>
              <a:avLst/>
              <a:gdLst/>
              <a:ahLst/>
              <a:cxnLst/>
              <a:rect l="l" t="t" r="r" b="b"/>
              <a:pathLst>
                <a:path w="1191475" h="1435215">
                  <a:moveTo>
                    <a:pt x="0" y="0"/>
                  </a:moveTo>
                  <a:lnTo>
                    <a:pt x="1191475" y="0"/>
                  </a:lnTo>
                  <a:lnTo>
                    <a:pt x="1191475" y="1435215"/>
                  </a:lnTo>
                  <a:lnTo>
                    <a:pt x="0" y="1435215"/>
                  </a:lnTo>
                  <a:close/>
                </a:path>
              </a:pathLst>
            </a:custGeom>
            <a:solidFill>
              <a:srgbClr val="582C83"/>
            </a:solidFill>
          </p:spPr>
          <p:txBody>
            <a:bodyPr/>
            <a:lstStyle/>
            <a:p>
              <a:endParaRPr lang="en-GB"/>
            </a:p>
          </p:txBody>
        </p:sp>
        <p:sp>
          <p:nvSpPr>
            <p:cNvPr id="16" name="TextBox 16"/>
            <p:cNvSpPr txBox="1"/>
            <p:nvPr/>
          </p:nvSpPr>
          <p:spPr>
            <a:xfrm>
              <a:off x="0" y="-38100"/>
              <a:ext cx="1191475" cy="1473315"/>
            </a:xfrm>
            <a:prstGeom prst="rect">
              <a:avLst/>
            </a:prstGeom>
          </p:spPr>
          <p:txBody>
            <a:bodyPr lIns="50800" tIns="50800" rIns="50800" bIns="50800" rtlCol="0" anchor="ctr"/>
            <a:lstStyle/>
            <a:p>
              <a:pPr algn="ctr">
                <a:lnSpc>
                  <a:spcPts val="2216"/>
                </a:lnSpc>
              </a:pPr>
              <a:endParaRPr/>
            </a:p>
          </p:txBody>
        </p:sp>
      </p:grpSp>
      <p:grpSp>
        <p:nvGrpSpPr>
          <p:cNvPr id="17" name="Group 17"/>
          <p:cNvGrpSpPr/>
          <p:nvPr/>
        </p:nvGrpSpPr>
        <p:grpSpPr>
          <a:xfrm>
            <a:off x="9099651" y="3381972"/>
            <a:ext cx="2711064" cy="2837588"/>
            <a:chOff x="0" y="0"/>
            <a:chExt cx="1294264" cy="1354667"/>
          </a:xfrm>
        </p:grpSpPr>
        <p:sp>
          <p:nvSpPr>
            <p:cNvPr id="18" name="Freeform 18"/>
            <p:cNvSpPr/>
            <p:nvPr/>
          </p:nvSpPr>
          <p:spPr>
            <a:xfrm>
              <a:off x="0" y="0"/>
              <a:ext cx="1294264" cy="1354667"/>
            </a:xfrm>
            <a:custGeom>
              <a:avLst/>
              <a:gdLst/>
              <a:ahLst/>
              <a:cxnLst/>
              <a:rect l="l" t="t" r="r" b="b"/>
              <a:pathLst>
                <a:path w="1294264" h="1354667">
                  <a:moveTo>
                    <a:pt x="0" y="0"/>
                  </a:moveTo>
                  <a:lnTo>
                    <a:pt x="1294264" y="0"/>
                  </a:lnTo>
                  <a:lnTo>
                    <a:pt x="1294264" y="1354667"/>
                  </a:lnTo>
                  <a:lnTo>
                    <a:pt x="0" y="1354667"/>
                  </a:lnTo>
                  <a:close/>
                </a:path>
              </a:pathLst>
            </a:custGeom>
            <a:solidFill>
              <a:srgbClr val="00A7B5"/>
            </a:solidFill>
          </p:spPr>
          <p:txBody>
            <a:bodyPr/>
            <a:lstStyle/>
            <a:p>
              <a:endParaRPr lang="en-GB"/>
            </a:p>
          </p:txBody>
        </p:sp>
        <p:sp>
          <p:nvSpPr>
            <p:cNvPr id="19" name="TextBox 19"/>
            <p:cNvSpPr txBox="1"/>
            <p:nvPr/>
          </p:nvSpPr>
          <p:spPr>
            <a:xfrm>
              <a:off x="0" y="-38100"/>
              <a:ext cx="1294264" cy="1392767"/>
            </a:xfrm>
            <a:prstGeom prst="rect">
              <a:avLst/>
            </a:prstGeom>
          </p:spPr>
          <p:txBody>
            <a:bodyPr lIns="50800" tIns="50800" rIns="50800" bIns="50800" rtlCol="0" anchor="ctr"/>
            <a:lstStyle/>
            <a:p>
              <a:pPr algn="ctr">
                <a:lnSpc>
                  <a:spcPts val="2216"/>
                </a:lnSpc>
              </a:pPr>
              <a:endParaRPr/>
            </a:p>
          </p:txBody>
        </p:sp>
      </p:grpSp>
      <p:grpSp>
        <p:nvGrpSpPr>
          <p:cNvPr id="20" name="Group 20"/>
          <p:cNvGrpSpPr/>
          <p:nvPr/>
        </p:nvGrpSpPr>
        <p:grpSpPr>
          <a:xfrm>
            <a:off x="4055050" y="3381972"/>
            <a:ext cx="2753064" cy="2837588"/>
            <a:chOff x="0" y="0"/>
            <a:chExt cx="1314315" cy="1354667"/>
          </a:xfrm>
        </p:grpSpPr>
        <p:sp>
          <p:nvSpPr>
            <p:cNvPr id="21" name="Freeform 21"/>
            <p:cNvSpPr/>
            <p:nvPr/>
          </p:nvSpPr>
          <p:spPr>
            <a:xfrm>
              <a:off x="0" y="0"/>
              <a:ext cx="1314315" cy="1354667"/>
            </a:xfrm>
            <a:custGeom>
              <a:avLst/>
              <a:gdLst/>
              <a:ahLst/>
              <a:cxnLst/>
              <a:rect l="l" t="t" r="r" b="b"/>
              <a:pathLst>
                <a:path w="1314315" h="1354667">
                  <a:moveTo>
                    <a:pt x="0" y="0"/>
                  </a:moveTo>
                  <a:lnTo>
                    <a:pt x="1314315" y="0"/>
                  </a:lnTo>
                  <a:lnTo>
                    <a:pt x="1314315" y="1354667"/>
                  </a:lnTo>
                  <a:lnTo>
                    <a:pt x="0" y="1354667"/>
                  </a:lnTo>
                  <a:close/>
                </a:path>
              </a:pathLst>
            </a:custGeom>
            <a:solidFill>
              <a:srgbClr val="385E9D"/>
            </a:solidFill>
          </p:spPr>
          <p:txBody>
            <a:bodyPr/>
            <a:lstStyle/>
            <a:p>
              <a:endParaRPr lang="en-GB"/>
            </a:p>
          </p:txBody>
        </p:sp>
        <p:sp>
          <p:nvSpPr>
            <p:cNvPr id="22" name="TextBox 22"/>
            <p:cNvSpPr txBox="1"/>
            <p:nvPr/>
          </p:nvSpPr>
          <p:spPr>
            <a:xfrm>
              <a:off x="0" y="-38100"/>
              <a:ext cx="1314315" cy="1392767"/>
            </a:xfrm>
            <a:prstGeom prst="rect">
              <a:avLst/>
            </a:prstGeom>
          </p:spPr>
          <p:txBody>
            <a:bodyPr lIns="50800" tIns="50800" rIns="50800" bIns="50800" rtlCol="0" anchor="ctr"/>
            <a:lstStyle/>
            <a:p>
              <a:pPr algn="ctr">
                <a:lnSpc>
                  <a:spcPts val="2216"/>
                </a:lnSpc>
              </a:pPr>
              <a:endParaRPr/>
            </a:p>
          </p:txBody>
        </p:sp>
      </p:grpSp>
      <p:grpSp>
        <p:nvGrpSpPr>
          <p:cNvPr id="23" name="Group 23"/>
          <p:cNvGrpSpPr/>
          <p:nvPr/>
        </p:nvGrpSpPr>
        <p:grpSpPr>
          <a:xfrm>
            <a:off x="6603897" y="3381972"/>
            <a:ext cx="2495754" cy="2837588"/>
            <a:chOff x="0" y="0"/>
            <a:chExt cx="1191475" cy="1354667"/>
          </a:xfrm>
        </p:grpSpPr>
        <p:sp>
          <p:nvSpPr>
            <p:cNvPr id="24" name="Freeform 24"/>
            <p:cNvSpPr/>
            <p:nvPr/>
          </p:nvSpPr>
          <p:spPr>
            <a:xfrm>
              <a:off x="0" y="0"/>
              <a:ext cx="1191475" cy="1354667"/>
            </a:xfrm>
            <a:custGeom>
              <a:avLst/>
              <a:gdLst/>
              <a:ahLst/>
              <a:cxnLst/>
              <a:rect l="l" t="t" r="r" b="b"/>
              <a:pathLst>
                <a:path w="1191475" h="1354667">
                  <a:moveTo>
                    <a:pt x="0" y="0"/>
                  </a:moveTo>
                  <a:lnTo>
                    <a:pt x="1191475" y="0"/>
                  </a:lnTo>
                  <a:lnTo>
                    <a:pt x="1191475" y="1354667"/>
                  </a:lnTo>
                  <a:lnTo>
                    <a:pt x="0" y="1354667"/>
                  </a:lnTo>
                  <a:close/>
                </a:path>
              </a:pathLst>
            </a:custGeom>
            <a:solidFill>
              <a:srgbClr val="DC582A"/>
            </a:solidFill>
          </p:spPr>
          <p:txBody>
            <a:bodyPr/>
            <a:lstStyle/>
            <a:p>
              <a:endParaRPr lang="en-GB"/>
            </a:p>
          </p:txBody>
        </p:sp>
        <p:sp>
          <p:nvSpPr>
            <p:cNvPr id="25" name="TextBox 25"/>
            <p:cNvSpPr txBox="1"/>
            <p:nvPr/>
          </p:nvSpPr>
          <p:spPr>
            <a:xfrm>
              <a:off x="0" y="-38100"/>
              <a:ext cx="1191475" cy="1392767"/>
            </a:xfrm>
            <a:prstGeom prst="rect">
              <a:avLst/>
            </a:prstGeom>
          </p:spPr>
          <p:txBody>
            <a:bodyPr lIns="50800" tIns="50800" rIns="50800" bIns="50800" rtlCol="0" anchor="ctr"/>
            <a:lstStyle/>
            <a:p>
              <a:pPr algn="ctr">
                <a:lnSpc>
                  <a:spcPts val="2216"/>
                </a:lnSpc>
              </a:pPr>
              <a:endParaRPr/>
            </a:p>
          </p:txBody>
        </p:sp>
      </p:grpSp>
      <p:grpSp>
        <p:nvGrpSpPr>
          <p:cNvPr id="26" name="Group 26"/>
          <p:cNvGrpSpPr/>
          <p:nvPr/>
        </p:nvGrpSpPr>
        <p:grpSpPr>
          <a:xfrm>
            <a:off x="4055050" y="6219560"/>
            <a:ext cx="2548847" cy="2837588"/>
            <a:chOff x="0" y="0"/>
            <a:chExt cx="1216822" cy="1354667"/>
          </a:xfrm>
        </p:grpSpPr>
        <p:sp>
          <p:nvSpPr>
            <p:cNvPr id="27" name="Freeform 27"/>
            <p:cNvSpPr/>
            <p:nvPr/>
          </p:nvSpPr>
          <p:spPr>
            <a:xfrm>
              <a:off x="0" y="0"/>
              <a:ext cx="1216822" cy="1354667"/>
            </a:xfrm>
            <a:custGeom>
              <a:avLst/>
              <a:gdLst/>
              <a:ahLst/>
              <a:cxnLst/>
              <a:rect l="l" t="t" r="r" b="b"/>
              <a:pathLst>
                <a:path w="1216822" h="1354667">
                  <a:moveTo>
                    <a:pt x="0" y="0"/>
                  </a:moveTo>
                  <a:lnTo>
                    <a:pt x="1216822" y="0"/>
                  </a:lnTo>
                  <a:lnTo>
                    <a:pt x="1216822" y="1354667"/>
                  </a:lnTo>
                  <a:lnTo>
                    <a:pt x="0" y="1354667"/>
                  </a:lnTo>
                  <a:close/>
                </a:path>
              </a:pathLst>
            </a:custGeom>
            <a:solidFill>
              <a:srgbClr val="A4D65E"/>
            </a:solidFill>
          </p:spPr>
          <p:txBody>
            <a:bodyPr/>
            <a:lstStyle/>
            <a:p>
              <a:endParaRPr lang="en-GB"/>
            </a:p>
          </p:txBody>
        </p:sp>
        <p:sp>
          <p:nvSpPr>
            <p:cNvPr id="28" name="TextBox 28"/>
            <p:cNvSpPr txBox="1"/>
            <p:nvPr/>
          </p:nvSpPr>
          <p:spPr>
            <a:xfrm>
              <a:off x="0" y="-38100"/>
              <a:ext cx="1216822" cy="1392767"/>
            </a:xfrm>
            <a:prstGeom prst="rect">
              <a:avLst/>
            </a:prstGeom>
          </p:spPr>
          <p:txBody>
            <a:bodyPr lIns="50800" tIns="50800" rIns="50800" bIns="50800" rtlCol="0" anchor="ctr"/>
            <a:lstStyle/>
            <a:p>
              <a:pPr algn="ctr">
                <a:lnSpc>
                  <a:spcPts val="2216"/>
                </a:lnSpc>
              </a:pPr>
              <a:endParaRPr/>
            </a:p>
          </p:txBody>
        </p:sp>
      </p:grpSp>
      <p:grpSp>
        <p:nvGrpSpPr>
          <p:cNvPr id="29" name="Group 29"/>
          <p:cNvGrpSpPr/>
          <p:nvPr/>
        </p:nvGrpSpPr>
        <p:grpSpPr>
          <a:xfrm>
            <a:off x="1559296" y="6219560"/>
            <a:ext cx="2495754" cy="2837588"/>
            <a:chOff x="0" y="0"/>
            <a:chExt cx="1191475" cy="1354667"/>
          </a:xfrm>
        </p:grpSpPr>
        <p:sp>
          <p:nvSpPr>
            <p:cNvPr id="30" name="Freeform 30"/>
            <p:cNvSpPr/>
            <p:nvPr/>
          </p:nvSpPr>
          <p:spPr>
            <a:xfrm>
              <a:off x="0" y="0"/>
              <a:ext cx="1191475" cy="1354667"/>
            </a:xfrm>
            <a:custGeom>
              <a:avLst/>
              <a:gdLst/>
              <a:ahLst/>
              <a:cxnLst/>
              <a:rect l="l" t="t" r="r" b="b"/>
              <a:pathLst>
                <a:path w="1191475" h="1354667">
                  <a:moveTo>
                    <a:pt x="0" y="0"/>
                  </a:moveTo>
                  <a:lnTo>
                    <a:pt x="1191475" y="0"/>
                  </a:lnTo>
                  <a:lnTo>
                    <a:pt x="1191475" y="1354667"/>
                  </a:lnTo>
                  <a:lnTo>
                    <a:pt x="0" y="1354667"/>
                  </a:lnTo>
                  <a:close/>
                </a:path>
              </a:pathLst>
            </a:custGeom>
            <a:solidFill>
              <a:srgbClr val="C6007E"/>
            </a:solidFill>
          </p:spPr>
          <p:txBody>
            <a:bodyPr/>
            <a:lstStyle/>
            <a:p>
              <a:endParaRPr lang="en-GB"/>
            </a:p>
          </p:txBody>
        </p:sp>
        <p:sp>
          <p:nvSpPr>
            <p:cNvPr id="31" name="TextBox 31"/>
            <p:cNvSpPr txBox="1"/>
            <p:nvPr/>
          </p:nvSpPr>
          <p:spPr>
            <a:xfrm>
              <a:off x="0" y="-38100"/>
              <a:ext cx="1191475" cy="1392767"/>
            </a:xfrm>
            <a:prstGeom prst="rect">
              <a:avLst/>
            </a:prstGeom>
          </p:spPr>
          <p:txBody>
            <a:bodyPr lIns="50800" tIns="50800" rIns="50800" bIns="50800" rtlCol="0" anchor="ctr"/>
            <a:lstStyle/>
            <a:p>
              <a:pPr algn="ctr">
                <a:lnSpc>
                  <a:spcPts val="2216"/>
                </a:lnSpc>
              </a:pPr>
              <a:endParaRPr/>
            </a:p>
          </p:txBody>
        </p:sp>
      </p:grpSp>
      <p:grpSp>
        <p:nvGrpSpPr>
          <p:cNvPr id="32" name="Group 32"/>
          <p:cNvGrpSpPr/>
          <p:nvPr/>
        </p:nvGrpSpPr>
        <p:grpSpPr>
          <a:xfrm>
            <a:off x="1559296" y="3381972"/>
            <a:ext cx="2495754" cy="2837588"/>
            <a:chOff x="0" y="0"/>
            <a:chExt cx="1191475" cy="1354667"/>
          </a:xfrm>
        </p:grpSpPr>
        <p:sp>
          <p:nvSpPr>
            <p:cNvPr id="33" name="Freeform 33"/>
            <p:cNvSpPr/>
            <p:nvPr/>
          </p:nvSpPr>
          <p:spPr>
            <a:xfrm>
              <a:off x="0" y="0"/>
              <a:ext cx="1191475" cy="1354667"/>
            </a:xfrm>
            <a:custGeom>
              <a:avLst/>
              <a:gdLst/>
              <a:ahLst/>
              <a:cxnLst/>
              <a:rect l="l" t="t" r="r" b="b"/>
              <a:pathLst>
                <a:path w="1191475" h="1354667">
                  <a:moveTo>
                    <a:pt x="0" y="0"/>
                  </a:moveTo>
                  <a:lnTo>
                    <a:pt x="1191475" y="0"/>
                  </a:lnTo>
                  <a:lnTo>
                    <a:pt x="1191475" y="1354667"/>
                  </a:lnTo>
                  <a:lnTo>
                    <a:pt x="0" y="1354667"/>
                  </a:lnTo>
                  <a:close/>
                </a:path>
              </a:pathLst>
            </a:custGeom>
            <a:solidFill>
              <a:srgbClr val="EDE939"/>
            </a:solidFill>
          </p:spPr>
          <p:txBody>
            <a:bodyPr/>
            <a:lstStyle/>
            <a:p>
              <a:endParaRPr lang="en-GB"/>
            </a:p>
          </p:txBody>
        </p:sp>
        <p:sp>
          <p:nvSpPr>
            <p:cNvPr id="34" name="TextBox 34"/>
            <p:cNvSpPr txBox="1"/>
            <p:nvPr/>
          </p:nvSpPr>
          <p:spPr>
            <a:xfrm>
              <a:off x="0" y="-38100"/>
              <a:ext cx="1191475" cy="1392767"/>
            </a:xfrm>
            <a:prstGeom prst="rect">
              <a:avLst/>
            </a:prstGeom>
          </p:spPr>
          <p:txBody>
            <a:bodyPr lIns="50800" tIns="50800" rIns="50800" bIns="50800" rtlCol="0" anchor="ctr"/>
            <a:lstStyle/>
            <a:p>
              <a:pPr algn="ctr">
                <a:lnSpc>
                  <a:spcPts val="2216"/>
                </a:lnSpc>
              </a:pPr>
              <a:endParaRPr/>
            </a:p>
          </p:txBody>
        </p:sp>
      </p:grpSp>
      <p:sp>
        <p:nvSpPr>
          <p:cNvPr id="35" name="TextBox 35"/>
          <p:cNvSpPr txBox="1"/>
          <p:nvPr/>
        </p:nvSpPr>
        <p:spPr>
          <a:xfrm>
            <a:off x="1763513" y="4440242"/>
            <a:ext cx="2087319" cy="797248"/>
          </a:xfrm>
          <a:prstGeom prst="rect">
            <a:avLst/>
          </a:prstGeom>
        </p:spPr>
        <p:txBody>
          <a:bodyPr lIns="0" tIns="0" rIns="0" bIns="0" rtlCol="0" anchor="t">
            <a:spAutoFit/>
          </a:bodyPr>
          <a:lstStyle/>
          <a:p>
            <a:pPr algn="ctr">
              <a:lnSpc>
                <a:spcPts val="3034"/>
              </a:lnSpc>
            </a:pPr>
            <a:r>
              <a:rPr lang="en-US" sz="3263" spc="-156">
                <a:solidFill>
                  <a:srgbClr val="000000"/>
                </a:solidFill>
                <a:latin typeface="Open Sans Extra Bold"/>
                <a:ea typeface="Open Sans Extra Bold"/>
                <a:cs typeface="Open Sans Extra Bold"/>
                <a:sym typeface="Open Sans Extra Bold"/>
              </a:rPr>
              <a:t>Dave from Marketing</a:t>
            </a:r>
          </a:p>
        </p:txBody>
      </p:sp>
      <p:sp>
        <p:nvSpPr>
          <p:cNvPr id="36" name="TextBox 36"/>
          <p:cNvSpPr txBox="1"/>
          <p:nvPr/>
        </p:nvSpPr>
        <p:spPr>
          <a:xfrm>
            <a:off x="4170432" y="4059468"/>
            <a:ext cx="2318083" cy="1558796"/>
          </a:xfrm>
          <a:prstGeom prst="rect">
            <a:avLst/>
          </a:prstGeom>
        </p:spPr>
        <p:txBody>
          <a:bodyPr lIns="0" tIns="0" rIns="0" bIns="0" rtlCol="0" anchor="t">
            <a:spAutoFit/>
          </a:bodyPr>
          <a:lstStyle/>
          <a:p>
            <a:pPr algn="ctr">
              <a:lnSpc>
                <a:spcPts val="3034"/>
              </a:lnSpc>
            </a:pPr>
            <a:r>
              <a:rPr lang="en-US" sz="3263" spc="-156">
                <a:solidFill>
                  <a:srgbClr val="FFFFFF"/>
                </a:solidFill>
                <a:latin typeface="Open Sans Extra Bold"/>
                <a:ea typeface="Open Sans Extra Bold"/>
                <a:cs typeface="Open Sans Extra Bold"/>
                <a:sym typeface="Open Sans Extra Bold"/>
              </a:rPr>
              <a:t>Terry’s Cucumber Dinosaur Squad</a:t>
            </a:r>
          </a:p>
        </p:txBody>
      </p:sp>
      <p:sp>
        <p:nvSpPr>
          <p:cNvPr id="37" name="TextBox 37"/>
          <p:cNvSpPr txBox="1"/>
          <p:nvPr/>
        </p:nvSpPr>
        <p:spPr>
          <a:xfrm>
            <a:off x="6808114" y="4249855"/>
            <a:ext cx="2087319" cy="1178022"/>
          </a:xfrm>
          <a:prstGeom prst="rect">
            <a:avLst/>
          </a:prstGeom>
        </p:spPr>
        <p:txBody>
          <a:bodyPr lIns="0" tIns="0" rIns="0" bIns="0" rtlCol="0" anchor="t">
            <a:spAutoFit/>
          </a:bodyPr>
          <a:lstStyle/>
          <a:p>
            <a:pPr algn="ctr">
              <a:lnSpc>
                <a:spcPts val="3034"/>
              </a:lnSpc>
            </a:pPr>
            <a:r>
              <a:rPr lang="en-US" sz="3263" spc="-156">
                <a:solidFill>
                  <a:srgbClr val="FFFFFF"/>
                </a:solidFill>
                <a:latin typeface="Open Sans Extra Bold"/>
                <a:ea typeface="Open Sans Extra Bold"/>
                <a:cs typeface="Open Sans Extra Bold"/>
                <a:sym typeface="Open Sans Extra Bold"/>
              </a:rPr>
              <a:t>The Quackers Ducks</a:t>
            </a:r>
          </a:p>
        </p:txBody>
      </p:sp>
      <p:sp>
        <p:nvSpPr>
          <p:cNvPr id="38" name="TextBox 38"/>
          <p:cNvSpPr txBox="1"/>
          <p:nvPr/>
        </p:nvSpPr>
        <p:spPr>
          <a:xfrm>
            <a:off x="4285814" y="7311609"/>
            <a:ext cx="2087319" cy="797248"/>
          </a:xfrm>
          <a:prstGeom prst="rect">
            <a:avLst/>
          </a:prstGeom>
        </p:spPr>
        <p:txBody>
          <a:bodyPr lIns="0" tIns="0" rIns="0" bIns="0" rtlCol="0" anchor="t">
            <a:spAutoFit/>
          </a:bodyPr>
          <a:lstStyle/>
          <a:p>
            <a:pPr algn="ctr">
              <a:lnSpc>
                <a:spcPts val="3034"/>
              </a:lnSpc>
            </a:pPr>
            <a:r>
              <a:rPr lang="en-US" sz="3263" spc="-156">
                <a:solidFill>
                  <a:srgbClr val="000000"/>
                </a:solidFill>
                <a:latin typeface="Open Sans Extra Bold"/>
                <a:ea typeface="Open Sans Extra Bold"/>
                <a:cs typeface="Open Sans Extra Bold"/>
                <a:sym typeface="Open Sans Extra Bold"/>
              </a:rPr>
              <a:t>The Kurt Cobeans</a:t>
            </a:r>
          </a:p>
        </p:txBody>
      </p:sp>
      <p:sp>
        <p:nvSpPr>
          <p:cNvPr id="39" name="TextBox 39"/>
          <p:cNvSpPr txBox="1"/>
          <p:nvPr/>
        </p:nvSpPr>
        <p:spPr>
          <a:xfrm>
            <a:off x="6661821" y="6897056"/>
            <a:ext cx="2379906" cy="1558796"/>
          </a:xfrm>
          <a:prstGeom prst="rect">
            <a:avLst/>
          </a:prstGeom>
        </p:spPr>
        <p:txBody>
          <a:bodyPr lIns="0" tIns="0" rIns="0" bIns="0" rtlCol="0" anchor="t">
            <a:spAutoFit/>
          </a:bodyPr>
          <a:lstStyle/>
          <a:p>
            <a:pPr algn="ctr">
              <a:lnSpc>
                <a:spcPts val="3034"/>
              </a:lnSpc>
            </a:pPr>
            <a:r>
              <a:rPr lang="en-US" sz="3263" spc="-156">
                <a:solidFill>
                  <a:srgbClr val="FFFFFF"/>
                </a:solidFill>
                <a:latin typeface="Open Sans Extra Bold"/>
                <a:ea typeface="Open Sans Extra Bold"/>
                <a:cs typeface="Open Sans Extra Bold"/>
                <a:sym typeface="Open Sans Extra Bold"/>
              </a:rPr>
              <a:t>Not Fast but Furiously Slow</a:t>
            </a:r>
          </a:p>
        </p:txBody>
      </p:sp>
      <p:sp>
        <p:nvSpPr>
          <p:cNvPr id="40" name="TextBox 40"/>
          <p:cNvSpPr txBox="1"/>
          <p:nvPr/>
        </p:nvSpPr>
        <p:spPr>
          <a:xfrm>
            <a:off x="9262160" y="7273953"/>
            <a:ext cx="2205363" cy="805003"/>
          </a:xfrm>
          <a:prstGeom prst="rect">
            <a:avLst/>
          </a:prstGeom>
        </p:spPr>
        <p:txBody>
          <a:bodyPr lIns="0" tIns="0" rIns="0" bIns="0" rtlCol="0" anchor="t">
            <a:spAutoFit/>
          </a:bodyPr>
          <a:lstStyle/>
          <a:p>
            <a:pPr algn="ctr">
              <a:lnSpc>
                <a:spcPts val="3034"/>
              </a:lnSpc>
            </a:pPr>
            <a:r>
              <a:rPr lang="en-US" sz="3263" spc="-156">
                <a:solidFill>
                  <a:srgbClr val="000000"/>
                </a:solidFill>
                <a:latin typeface="Open Sans Extra Bold"/>
                <a:ea typeface="Open Sans Extra Bold"/>
                <a:cs typeface="Open Sans Extra Bold"/>
                <a:sym typeface="Open Sans Extra Bold"/>
              </a:rPr>
              <a:t>Testing 1234</a:t>
            </a:r>
          </a:p>
        </p:txBody>
      </p:sp>
      <p:sp>
        <p:nvSpPr>
          <p:cNvPr id="41" name="TextBox 41"/>
          <p:cNvSpPr txBox="1"/>
          <p:nvPr/>
        </p:nvSpPr>
        <p:spPr>
          <a:xfrm>
            <a:off x="9213951" y="4542877"/>
            <a:ext cx="2456721" cy="800858"/>
          </a:xfrm>
          <a:prstGeom prst="rect">
            <a:avLst/>
          </a:prstGeom>
        </p:spPr>
        <p:txBody>
          <a:bodyPr lIns="0" tIns="0" rIns="0" bIns="0" rtlCol="0" anchor="t">
            <a:spAutoFit/>
          </a:bodyPr>
          <a:lstStyle/>
          <a:p>
            <a:pPr algn="ctr">
              <a:lnSpc>
                <a:spcPts val="3067"/>
              </a:lnSpc>
            </a:pPr>
            <a:r>
              <a:rPr lang="en-US" sz="3263" spc="-156">
                <a:solidFill>
                  <a:srgbClr val="FFFFFF"/>
                </a:solidFill>
                <a:latin typeface="Open Sans Extra Bold"/>
                <a:ea typeface="Open Sans Extra Bold"/>
                <a:cs typeface="Open Sans Extra Bold"/>
                <a:sym typeface="Open Sans Extra Bold"/>
              </a:rPr>
              <a:t>Butter Chicken</a:t>
            </a:r>
          </a:p>
        </p:txBody>
      </p:sp>
      <p:sp>
        <p:nvSpPr>
          <p:cNvPr id="42" name="TextBox 42"/>
          <p:cNvSpPr txBox="1"/>
          <p:nvPr/>
        </p:nvSpPr>
        <p:spPr>
          <a:xfrm>
            <a:off x="1763513" y="7087443"/>
            <a:ext cx="2087319" cy="1178022"/>
          </a:xfrm>
          <a:prstGeom prst="rect">
            <a:avLst/>
          </a:prstGeom>
        </p:spPr>
        <p:txBody>
          <a:bodyPr lIns="0" tIns="0" rIns="0" bIns="0" rtlCol="0" anchor="t">
            <a:spAutoFit/>
          </a:bodyPr>
          <a:lstStyle/>
          <a:p>
            <a:pPr algn="ctr">
              <a:lnSpc>
                <a:spcPts val="3034"/>
              </a:lnSpc>
            </a:pPr>
            <a:r>
              <a:rPr lang="en-US" sz="3263" spc="-156">
                <a:solidFill>
                  <a:srgbClr val="FFFFFF"/>
                </a:solidFill>
                <a:latin typeface="Open Sans Extra Bold"/>
                <a:ea typeface="Open Sans Extra Bold"/>
                <a:cs typeface="Open Sans Extra Bold"/>
                <a:sym typeface="Open Sans Extra Bold"/>
              </a:rPr>
              <a:t>Animals in Outer Space</a:t>
            </a:r>
          </a:p>
        </p:txBody>
      </p:sp>
      <p:grpSp>
        <p:nvGrpSpPr>
          <p:cNvPr id="43" name="Group 43"/>
          <p:cNvGrpSpPr/>
          <p:nvPr/>
        </p:nvGrpSpPr>
        <p:grpSpPr>
          <a:xfrm>
            <a:off x="11638973" y="6050837"/>
            <a:ext cx="2548847" cy="3006311"/>
            <a:chOff x="0" y="0"/>
            <a:chExt cx="1216822" cy="1435215"/>
          </a:xfrm>
        </p:grpSpPr>
        <p:sp>
          <p:nvSpPr>
            <p:cNvPr id="44" name="Freeform 44"/>
            <p:cNvSpPr/>
            <p:nvPr/>
          </p:nvSpPr>
          <p:spPr>
            <a:xfrm>
              <a:off x="0" y="0"/>
              <a:ext cx="1216822" cy="1435215"/>
            </a:xfrm>
            <a:custGeom>
              <a:avLst/>
              <a:gdLst/>
              <a:ahLst/>
              <a:cxnLst/>
              <a:rect l="l" t="t" r="r" b="b"/>
              <a:pathLst>
                <a:path w="1216822" h="1435215">
                  <a:moveTo>
                    <a:pt x="0" y="0"/>
                  </a:moveTo>
                  <a:lnTo>
                    <a:pt x="1216822" y="0"/>
                  </a:lnTo>
                  <a:lnTo>
                    <a:pt x="1216822" y="1435215"/>
                  </a:lnTo>
                  <a:lnTo>
                    <a:pt x="0" y="1435215"/>
                  </a:lnTo>
                  <a:close/>
                </a:path>
              </a:pathLst>
            </a:custGeom>
            <a:solidFill>
              <a:srgbClr val="151F6D"/>
            </a:solidFill>
          </p:spPr>
          <p:txBody>
            <a:bodyPr/>
            <a:lstStyle/>
            <a:p>
              <a:endParaRPr lang="en-GB"/>
            </a:p>
          </p:txBody>
        </p:sp>
        <p:sp>
          <p:nvSpPr>
            <p:cNvPr id="45" name="TextBox 45"/>
            <p:cNvSpPr txBox="1"/>
            <p:nvPr/>
          </p:nvSpPr>
          <p:spPr>
            <a:xfrm>
              <a:off x="0" y="-38100"/>
              <a:ext cx="1216822" cy="1473315"/>
            </a:xfrm>
            <a:prstGeom prst="rect">
              <a:avLst/>
            </a:prstGeom>
          </p:spPr>
          <p:txBody>
            <a:bodyPr lIns="50800" tIns="50800" rIns="50800" bIns="50800" rtlCol="0" anchor="ctr"/>
            <a:lstStyle/>
            <a:p>
              <a:pPr algn="ctr">
                <a:lnSpc>
                  <a:spcPts val="2216"/>
                </a:lnSpc>
              </a:pPr>
              <a:endParaRPr/>
            </a:p>
          </p:txBody>
        </p:sp>
      </p:grpSp>
      <p:grpSp>
        <p:nvGrpSpPr>
          <p:cNvPr id="46" name="Group 46"/>
          <p:cNvGrpSpPr/>
          <p:nvPr/>
        </p:nvGrpSpPr>
        <p:grpSpPr>
          <a:xfrm>
            <a:off x="11638973" y="3381972"/>
            <a:ext cx="2548847" cy="2837588"/>
            <a:chOff x="0" y="0"/>
            <a:chExt cx="1216822" cy="1354667"/>
          </a:xfrm>
        </p:grpSpPr>
        <p:sp>
          <p:nvSpPr>
            <p:cNvPr id="47" name="Freeform 47"/>
            <p:cNvSpPr/>
            <p:nvPr/>
          </p:nvSpPr>
          <p:spPr>
            <a:xfrm>
              <a:off x="0" y="0"/>
              <a:ext cx="1216822" cy="1354667"/>
            </a:xfrm>
            <a:custGeom>
              <a:avLst/>
              <a:gdLst/>
              <a:ahLst/>
              <a:cxnLst/>
              <a:rect l="l" t="t" r="r" b="b"/>
              <a:pathLst>
                <a:path w="1216822" h="1354667">
                  <a:moveTo>
                    <a:pt x="0" y="0"/>
                  </a:moveTo>
                  <a:lnTo>
                    <a:pt x="1216822" y="0"/>
                  </a:lnTo>
                  <a:lnTo>
                    <a:pt x="1216822" y="1354667"/>
                  </a:lnTo>
                  <a:lnTo>
                    <a:pt x="0" y="1354667"/>
                  </a:lnTo>
                  <a:close/>
                </a:path>
              </a:pathLst>
            </a:custGeom>
            <a:solidFill>
              <a:srgbClr val="48A23F"/>
            </a:solidFill>
          </p:spPr>
          <p:txBody>
            <a:bodyPr/>
            <a:lstStyle/>
            <a:p>
              <a:endParaRPr lang="en-GB"/>
            </a:p>
          </p:txBody>
        </p:sp>
        <p:sp>
          <p:nvSpPr>
            <p:cNvPr id="48" name="TextBox 48"/>
            <p:cNvSpPr txBox="1"/>
            <p:nvPr/>
          </p:nvSpPr>
          <p:spPr>
            <a:xfrm>
              <a:off x="0" y="-38100"/>
              <a:ext cx="1216822" cy="1392767"/>
            </a:xfrm>
            <a:prstGeom prst="rect">
              <a:avLst/>
            </a:prstGeom>
          </p:spPr>
          <p:txBody>
            <a:bodyPr lIns="50800" tIns="50800" rIns="50800" bIns="50800" rtlCol="0" anchor="ctr"/>
            <a:lstStyle/>
            <a:p>
              <a:pPr algn="ctr">
                <a:lnSpc>
                  <a:spcPts val="2216"/>
                </a:lnSpc>
              </a:pPr>
              <a:endParaRPr/>
            </a:p>
          </p:txBody>
        </p:sp>
      </p:grpSp>
      <p:sp>
        <p:nvSpPr>
          <p:cNvPr id="49" name="TextBox 49"/>
          <p:cNvSpPr txBox="1"/>
          <p:nvPr/>
        </p:nvSpPr>
        <p:spPr>
          <a:xfrm>
            <a:off x="11810715" y="7081627"/>
            <a:ext cx="2205363" cy="1189653"/>
          </a:xfrm>
          <a:prstGeom prst="rect">
            <a:avLst/>
          </a:prstGeom>
        </p:spPr>
        <p:txBody>
          <a:bodyPr lIns="0" tIns="0" rIns="0" bIns="0" rtlCol="0" anchor="t">
            <a:spAutoFit/>
          </a:bodyPr>
          <a:lstStyle/>
          <a:p>
            <a:pPr algn="ctr">
              <a:lnSpc>
                <a:spcPts val="3034"/>
              </a:lnSpc>
            </a:pPr>
            <a:r>
              <a:rPr lang="en-US" sz="3263" spc="-156">
                <a:solidFill>
                  <a:srgbClr val="FFFFFF"/>
                </a:solidFill>
                <a:latin typeface="Open Sans Extra Bold"/>
                <a:ea typeface="Open Sans Extra Bold"/>
                <a:cs typeface="Open Sans Extra Bold"/>
                <a:sym typeface="Open Sans Extra Bold"/>
              </a:rPr>
              <a:t>Smells like TEAM Spirit!!!</a:t>
            </a:r>
          </a:p>
        </p:txBody>
      </p:sp>
      <p:grpSp>
        <p:nvGrpSpPr>
          <p:cNvPr id="50" name="Group 50"/>
          <p:cNvGrpSpPr/>
          <p:nvPr/>
        </p:nvGrpSpPr>
        <p:grpSpPr>
          <a:xfrm>
            <a:off x="14179857" y="6219560"/>
            <a:ext cx="2548847" cy="2837588"/>
            <a:chOff x="0" y="0"/>
            <a:chExt cx="1216822" cy="1354667"/>
          </a:xfrm>
        </p:grpSpPr>
        <p:sp>
          <p:nvSpPr>
            <p:cNvPr id="51" name="Freeform 51"/>
            <p:cNvSpPr/>
            <p:nvPr/>
          </p:nvSpPr>
          <p:spPr>
            <a:xfrm>
              <a:off x="0" y="0"/>
              <a:ext cx="1216822" cy="1354667"/>
            </a:xfrm>
            <a:custGeom>
              <a:avLst/>
              <a:gdLst/>
              <a:ahLst/>
              <a:cxnLst/>
              <a:rect l="l" t="t" r="r" b="b"/>
              <a:pathLst>
                <a:path w="1216822" h="1354667">
                  <a:moveTo>
                    <a:pt x="0" y="0"/>
                  </a:moveTo>
                  <a:lnTo>
                    <a:pt x="1216822" y="0"/>
                  </a:lnTo>
                  <a:lnTo>
                    <a:pt x="1216822" y="1354667"/>
                  </a:lnTo>
                  <a:lnTo>
                    <a:pt x="0" y="1354667"/>
                  </a:lnTo>
                  <a:close/>
                </a:path>
              </a:pathLst>
            </a:custGeom>
            <a:solidFill>
              <a:srgbClr val="F69D2E"/>
            </a:solidFill>
          </p:spPr>
          <p:txBody>
            <a:bodyPr/>
            <a:lstStyle/>
            <a:p>
              <a:endParaRPr lang="en-GB"/>
            </a:p>
          </p:txBody>
        </p:sp>
        <p:sp>
          <p:nvSpPr>
            <p:cNvPr id="52" name="TextBox 52"/>
            <p:cNvSpPr txBox="1"/>
            <p:nvPr/>
          </p:nvSpPr>
          <p:spPr>
            <a:xfrm>
              <a:off x="0" y="-38100"/>
              <a:ext cx="1216822" cy="1392767"/>
            </a:xfrm>
            <a:prstGeom prst="rect">
              <a:avLst/>
            </a:prstGeom>
          </p:spPr>
          <p:txBody>
            <a:bodyPr lIns="50800" tIns="50800" rIns="50800" bIns="50800" rtlCol="0" anchor="ctr"/>
            <a:lstStyle/>
            <a:p>
              <a:pPr algn="ctr">
                <a:lnSpc>
                  <a:spcPts val="2216"/>
                </a:lnSpc>
              </a:pPr>
              <a:endParaRPr/>
            </a:p>
          </p:txBody>
        </p:sp>
      </p:grpSp>
      <p:grpSp>
        <p:nvGrpSpPr>
          <p:cNvPr id="53" name="Group 53"/>
          <p:cNvGrpSpPr/>
          <p:nvPr/>
        </p:nvGrpSpPr>
        <p:grpSpPr>
          <a:xfrm>
            <a:off x="14179857" y="3381972"/>
            <a:ext cx="2548847" cy="2837588"/>
            <a:chOff x="0" y="0"/>
            <a:chExt cx="1216822" cy="1354667"/>
          </a:xfrm>
        </p:grpSpPr>
        <p:sp>
          <p:nvSpPr>
            <p:cNvPr id="54" name="Freeform 54"/>
            <p:cNvSpPr/>
            <p:nvPr/>
          </p:nvSpPr>
          <p:spPr>
            <a:xfrm>
              <a:off x="0" y="0"/>
              <a:ext cx="1216822" cy="1354667"/>
            </a:xfrm>
            <a:custGeom>
              <a:avLst/>
              <a:gdLst/>
              <a:ahLst/>
              <a:cxnLst/>
              <a:rect l="l" t="t" r="r" b="b"/>
              <a:pathLst>
                <a:path w="1216822" h="1354667">
                  <a:moveTo>
                    <a:pt x="0" y="0"/>
                  </a:moveTo>
                  <a:lnTo>
                    <a:pt x="1216822" y="0"/>
                  </a:lnTo>
                  <a:lnTo>
                    <a:pt x="1216822" y="1354667"/>
                  </a:lnTo>
                  <a:lnTo>
                    <a:pt x="0" y="1354667"/>
                  </a:lnTo>
                  <a:close/>
                </a:path>
              </a:pathLst>
            </a:custGeom>
            <a:solidFill>
              <a:srgbClr val="C6007E"/>
            </a:solidFill>
          </p:spPr>
          <p:txBody>
            <a:bodyPr/>
            <a:lstStyle/>
            <a:p>
              <a:endParaRPr lang="en-GB"/>
            </a:p>
          </p:txBody>
        </p:sp>
        <p:sp>
          <p:nvSpPr>
            <p:cNvPr id="55" name="TextBox 55"/>
            <p:cNvSpPr txBox="1"/>
            <p:nvPr/>
          </p:nvSpPr>
          <p:spPr>
            <a:xfrm>
              <a:off x="0" y="-38100"/>
              <a:ext cx="1216822" cy="1392767"/>
            </a:xfrm>
            <a:prstGeom prst="rect">
              <a:avLst/>
            </a:prstGeom>
          </p:spPr>
          <p:txBody>
            <a:bodyPr lIns="50800" tIns="50800" rIns="50800" bIns="50800" rtlCol="0" anchor="ctr"/>
            <a:lstStyle/>
            <a:p>
              <a:pPr algn="ctr">
                <a:lnSpc>
                  <a:spcPts val="2216"/>
                </a:lnSpc>
              </a:pPr>
              <a:endParaRPr/>
            </a:p>
          </p:txBody>
        </p:sp>
      </p:grpSp>
      <p:sp>
        <p:nvSpPr>
          <p:cNvPr id="56" name="TextBox 56"/>
          <p:cNvSpPr txBox="1"/>
          <p:nvPr/>
        </p:nvSpPr>
        <p:spPr>
          <a:xfrm>
            <a:off x="14361631" y="6696977"/>
            <a:ext cx="2205363" cy="1958955"/>
          </a:xfrm>
          <a:prstGeom prst="rect">
            <a:avLst/>
          </a:prstGeom>
        </p:spPr>
        <p:txBody>
          <a:bodyPr lIns="0" tIns="0" rIns="0" bIns="0" rtlCol="0" anchor="t">
            <a:spAutoFit/>
          </a:bodyPr>
          <a:lstStyle/>
          <a:p>
            <a:pPr algn="ctr">
              <a:lnSpc>
                <a:spcPts val="3034"/>
              </a:lnSpc>
            </a:pPr>
            <a:r>
              <a:rPr lang="en-US" sz="3263" spc="-156">
                <a:solidFill>
                  <a:srgbClr val="000000"/>
                </a:solidFill>
                <a:latin typeface="Open Sans Extra Bold"/>
                <a:ea typeface="Open Sans Extra Bold"/>
                <a:cs typeface="Open Sans Extra Bold"/>
                <a:sym typeface="Open Sans Extra Bold"/>
              </a:rPr>
              <a:t>We can better than a can canner can can a can</a:t>
            </a:r>
          </a:p>
        </p:txBody>
      </p:sp>
      <p:sp>
        <p:nvSpPr>
          <p:cNvPr id="57" name="TextBox 57"/>
          <p:cNvSpPr txBox="1"/>
          <p:nvPr/>
        </p:nvSpPr>
        <p:spPr>
          <a:xfrm>
            <a:off x="14225920" y="3861461"/>
            <a:ext cx="2456721" cy="1954811"/>
          </a:xfrm>
          <a:prstGeom prst="rect">
            <a:avLst/>
          </a:prstGeom>
        </p:spPr>
        <p:txBody>
          <a:bodyPr lIns="0" tIns="0" rIns="0" bIns="0" rtlCol="0" anchor="t">
            <a:spAutoFit/>
          </a:bodyPr>
          <a:lstStyle/>
          <a:p>
            <a:pPr algn="ctr">
              <a:lnSpc>
                <a:spcPts val="3067"/>
              </a:lnSpc>
            </a:pPr>
            <a:r>
              <a:rPr lang="en-US" sz="3263" spc="-156">
                <a:solidFill>
                  <a:srgbClr val="FFFFFF"/>
                </a:solidFill>
                <a:latin typeface="Open Sans Extra Bold"/>
                <a:ea typeface="Open Sans Extra Bold"/>
                <a:cs typeface="Open Sans Extra Bold"/>
                <a:sym typeface="Open Sans Extra Bold"/>
              </a:rPr>
              <a:t>The fallen order of the golden Greggs pasties</a:t>
            </a:r>
          </a:p>
        </p:txBody>
      </p:sp>
      <p:sp>
        <p:nvSpPr>
          <p:cNvPr id="58" name="TextBox 58"/>
          <p:cNvSpPr txBox="1"/>
          <p:nvPr/>
        </p:nvSpPr>
        <p:spPr>
          <a:xfrm>
            <a:off x="11696904" y="4542877"/>
            <a:ext cx="2456721" cy="800858"/>
          </a:xfrm>
          <a:prstGeom prst="rect">
            <a:avLst/>
          </a:prstGeom>
        </p:spPr>
        <p:txBody>
          <a:bodyPr lIns="0" tIns="0" rIns="0" bIns="0" rtlCol="0" anchor="t">
            <a:spAutoFit/>
          </a:bodyPr>
          <a:lstStyle/>
          <a:p>
            <a:pPr algn="ctr">
              <a:lnSpc>
                <a:spcPts val="3067"/>
              </a:lnSpc>
            </a:pPr>
            <a:r>
              <a:rPr lang="en-US" sz="3263" spc="-156">
                <a:solidFill>
                  <a:srgbClr val="FFFFFF"/>
                </a:solidFill>
                <a:latin typeface="Open Sans Extra Bold"/>
                <a:ea typeface="Open Sans Extra Bold"/>
                <a:cs typeface="Open Sans Extra Bold"/>
                <a:sym typeface="Open Sans Extra Bold"/>
              </a:rPr>
              <a:t>The Krispie Kremers</a:t>
            </a:r>
          </a:p>
        </p:txBody>
      </p:sp>
      <p:pic>
        <p:nvPicPr>
          <p:cNvPr id="59" name="Picture 58">
            <a:extLst>
              <a:ext uri="{FF2B5EF4-FFF2-40B4-BE49-F238E27FC236}">
                <a16:creationId xmlns:a16="http://schemas.microsoft.com/office/drawing/2014/main" id="{48960B27-B70C-0EAF-7A92-E5F5BDFF5729}"/>
              </a:ext>
            </a:extLst>
          </p:cNvPr>
          <p:cNvPicPr>
            <a:picLocks noChangeAspect="1"/>
          </p:cNvPicPr>
          <p:nvPr/>
        </p:nvPicPr>
        <p:blipFill>
          <a:blip r:embed="rId5">
            <a:extLst>
              <a:ext uri="{28A0092B-C50C-407E-A947-70E740481C1C}">
                <a14:useLocalDpi xmlns:a14="http://schemas.microsoft.com/office/drawing/2010/main" val="0"/>
              </a:ext>
            </a:extLst>
          </a:blip>
          <a:srcRect l="4465" t="18144" r="6291" b="19563"/>
          <a:stretch>
            <a:fillRect/>
          </a:stretch>
        </p:blipFill>
        <p:spPr>
          <a:xfrm>
            <a:off x="15075916" y="489917"/>
            <a:ext cx="2417171" cy="1687166"/>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rot="2597323">
            <a:off x="4010477" y="5854688"/>
            <a:ext cx="1696519" cy="1696519"/>
            <a:chOff x="0" y="0"/>
            <a:chExt cx="6350000" cy="6350000"/>
          </a:xfrm>
        </p:grpSpPr>
        <p:sp>
          <p:nvSpPr>
            <p:cNvPr id="3" name="Freeform 3"/>
            <p:cNvSpPr/>
            <p:nvPr/>
          </p:nvSpPr>
          <p:spPr>
            <a:xfrm>
              <a:off x="-14231" y="-32"/>
              <a:ext cx="6378462" cy="6350064"/>
            </a:xfrm>
            <a:custGeom>
              <a:avLst/>
              <a:gdLst/>
              <a:ahLst/>
              <a:cxnLst/>
              <a:rect l="l" t="t" r="r" b="b"/>
              <a:pathLst>
                <a:path w="6378462" h="6350064">
                  <a:moveTo>
                    <a:pt x="3189231" y="32"/>
                  </a:moveTo>
                  <a:lnTo>
                    <a:pt x="3189231" y="32"/>
                  </a:lnTo>
                  <a:cubicBezTo>
                    <a:pt x="2051530" y="-5056"/>
                    <a:pt x="998068" y="598980"/>
                    <a:pt x="427743" y="1583419"/>
                  </a:cubicBezTo>
                  <a:cubicBezTo>
                    <a:pt x="-142581" y="2567857"/>
                    <a:pt x="-142581" y="3782207"/>
                    <a:pt x="427743" y="4766645"/>
                  </a:cubicBezTo>
                  <a:cubicBezTo>
                    <a:pt x="998068" y="5751084"/>
                    <a:pt x="2051530" y="6355120"/>
                    <a:pt x="3189231" y="6350032"/>
                  </a:cubicBezTo>
                  <a:cubicBezTo>
                    <a:pt x="4326932" y="6355120"/>
                    <a:pt x="5380395" y="5751084"/>
                    <a:pt x="5950719" y="4766645"/>
                  </a:cubicBezTo>
                  <a:cubicBezTo>
                    <a:pt x="6521043" y="3782207"/>
                    <a:pt x="6521043" y="2567857"/>
                    <a:pt x="5950719" y="1583419"/>
                  </a:cubicBezTo>
                  <a:cubicBezTo>
                    <a:pt x="5380395" y="598980"/>
                    <a:pt x="4326932" y="-5056"/>
                    <a:pt x="3189231" y="32"/>
                  </a:cubicBezTo>
                  <a:close/>
                </a:path>
              </a:pathLst>
            </a:custGeom>
            <a:solidFill>
              <a:srgbClr val="DC582A"/>
            </a:solidFill>
          </p:spPr>
          <p:txBody>
            <a:bodyPr/>
            <a:lstStyle/>
            <a:p>
              <a:endParaRPr lang="en-GB"/>
            </a:p>
          </p:txBody>
        </p:sp>
      </p:grpSp>
      <p:grpSp>
        <p:nvGrpSpPr>
          <p:cNvPr id="4" name="Group 4"/>
          <p:cNvGrpSpPr>
            <a:grpSpLocks noChangeAspect="1"/>
          </p:cNvGrpSpPr>
          <p:nvPr/>
        </p:nvGrpSpPr>
        <p:grpSpPr>
          <a:xfrm rot="1032521">
            <a:off x="12079507" y="2752190"/>
            <a:ext cx="1696519" cy="1696519"/>
            <a:chOff x="0" y="0"/>
            <a:chExt cx="6350000" cy="6350000"/>
          </a:xfrm>
        </p:grpSpPr>
        <p:sp>
          <p:nvSpPr>
            <p:cNvPr id="5" name="Freeform 5"/>
            <p:cNvSpPr/>
            <p:nvPr/>
          </p:nvSpPr>
          <p:spPr>
            <a:xfrm>
              <a:off x="-14231" y="-32"/>
              <a:ext cx="6378462" cy="6350064"/>
            </a:xfrm>
            <a:custGeom>
              <a:avLst/>
              <a:gdLst/>
              <a:ahLst/>
              <a:cxnLst/>
              <a:rect l="l" t="t" r="r" b="b"/>
              <a:pathLst>
                <a:path w="6378462" h="6350064">
                  <a:moveTo>
                    <a:pt x="3189231" y="32"/>
                  </a:moveTo>
                  <a:lnTo>
                    <a:pt x="3189231" y="32"/>
                  </a:lnTo>
                  <a:cubicBezTo>
                    <a:pt x="2051530" y="-5056"/>
                    <a:pt x="998068" y="598980"/>
                    <a:pt x="427743" y="1583419"/>
                  </a:cubicBezTo>
                  <a:cubicBezTo>
                    <a:pt x="-142581" y="2567857"/>
                    <a:pt x="-142581" y="3782207"/>
                    <a:pt x="427743" y="4766645"/>
                  </a:cubicBezTo>
                  <a:cubicBezTo>
                    <a:pt x="998068" y="5751084"/>
                    <a:pt x="2051530" y="6355120"/>
                    <a:pt x="3189231" y="6350032"/>
                  </a:cubicBezTo>
                  <a:cubicBezTo>
                    <a:pt x="4326932" y="6355120"/>
                    <a:pt x="5380395" y="5751084"/>
                    <a:pt x="5950719" y="4766645"/>
                  </a:cubicBezTo>
                  <a:cubicBezTo>
                    <a:pt x="6521043" y="3782207"/>
                    <a:pt x="6521043" y="2567857"/>
                    <a:pt x="5950719" y="1583419"/>
                  </a:cubicBezTo>
                  <a:cubicBezTo>
                    <a:pt x="5380395" y="598980"/>
                    <a:pt x="4326932" y="-5056"/>
                    <a:pt x="3189231" y="32"/>
                  </a:cubicBezTo>
                  <a:close/>
                </a:path>
              </a:pathLst>
            </a:custGeom>
            <a:solidFill>
              <a:srgbClr val="DC582A"/>
            </a:solidFill>
          </p:spPr>
          <p:txBody>
            <a:bodyPr/>
            <a:lstStyle/>
            <a:p>
              <a:endParaRPr lang="en-GB"/>
            </a:p>
          </p:txBody>
        </p:sp>
      </p:grpSp>
      <p:sp>
        <p:nvSpPr>
          <p:cNvPr id="6" name="Freeform 6"/>
          <p:cNvSpPr/>
          <p:nvPr/>
        </p:nvSpPr>
        <p:spPr>
          <a:xfrm rot="2334797">
            <a:off x="11440725" y="3302308"/>
            <a:ext cx="1112782" cy="1112782"/>
          </a:xfrm>
          <a:custGeom>
            <a:avLst/>
            <a:gdLst/>
            <a:ahLst/>
            <a:cxnLst/>
            <a:rect l="l" t="t" r="r" b="b"/>
            <a:pathLst>
              <a:path w="1112782" h="1112782">
                <a:moveTo>
                  <a:pt x="0" y="0"/>
                </a:moveTo>
                <a:lnTo>
                  <a:pt x="1112782" y="0"/>
                </a:lnTo>
                <a:lnTo>
                  <a:pt x="1112782" y="1112783"/>
                </a:lnTo>
                <a:lnTo>
                  <a:pt x="0" y="1112783"/>
                </a:lnTo>
                <a:lnTo>
                  <a:pt x="0" y="0"/>
                </a:lnTo>
                <a:close/>
              </a:path>
            </a:pathLst>
          </a:custGeom>
          <a:blipFill>
            <a:blip r:embed="rId3">
              <a:extLst>
                <a:ext uri="{96DAC541-7B7A-43D3-8B79-37D633B846F1}">
                  <asvg:svgBlip xmlns:asvg="http://schemas.microsoft.com/office/drawing/2016/SVG/main" r:embed="rId4"/>
                </a:ext>
              </a:extLst>
            </a:blip>
            <a:stretch>
              <a:fillRect l="-271" r="-271"/>
            </a:stretch>
          </a:blipFill>
        </p:spPr>
        <p:txBody>
          <a:bodyPr/>
          <a:lstStyle/>
          <a:p>
            <a:endParaRPr lang="en-GB"/>
          </a:p>
        </p:txBody>
      </p:sp>
      <p:grpSp>
        <p:nvGrpSpPr>
          <p:cNvPr id="7" name="Group 7"/>
          <p:cNvGrpSpPr/>
          <p:nvPr/>
        </p:nvGrpSpPr>
        <p:grpSpPr>
          <a:xfrm>
            <a:off x="3455289" y="3600450"/>
            <a:ext cx="11377422" cy="3086100"/>
            <a:chOff x="0" y="0"/>
            <a:chExt cx="2996523" cy="812800"/>
          </a:xfrm>
        </p:grpSpPr>
        <p:sp>
          <p:nvSpPr>
            <p:cNvPr id="8" name="Freeform 8"/>
            <p:cNvSpPr/>
            <p:nvPr/>
          </p:nvSpPr>
          <p:spPr>
            <a:xfrm>
              <a:off x="0" y="0"/>
              <a:ext cx="2996523" cy="812800"/>
            </a:xfrm>
            <a:custGeom>
              <a:avLst/>
              <a:gdLst/>
              <a:ahLst/>
              <a:cxnLst/>
              <a:rect l="l" t="t" r="r" b="b"/>
              <a:pathLst>
                <a:path w="2996523" h="812800">
                  <a:moveTo>
                    <a:pt x="0" y="0"/>
                  </a:moveTo>
                  <a:lnTo>
                    <a:pt x="2996523" y="0"/>
                  </a:lnTo>
                  <a:lnTo>
                    <a:pt x="2996523" y="812800"/>
                  </a:lnTo>
                  <a:lnTo>
                    <a:pt x="0" y="812800"/>
                  </a:lnTo>
                  <a:close/>
                </a:path>
              </a:pathLst>
            </a:custGeom>
            <a:solidFill>
              <a:srgbClr val="00A7B5"/>
            </a:solidFill>
          </p:spPr>
          <p:txBody>
            <a:bodyPr/>
            <a:lstStyle/>
            <a:p>
              <a:endParaRPr lang="en-GB"/>
            </a:p>
          </p:txBody>
        </p:sp>
        <p:sp>
          <p:nvSpPr>
            <p:cNvPr id="9" name="TextBox 9"/>
            <p:cNvSpPr txBox="1"/>
            <p:nvPr/>
          </p:nvSpPr>
          <p:spPr>
            <a:xfrm>
              <a:off x="0" y="57150"/>
              <a:ext cx="2996523" cy="755650"/>
            </a:xfrm>
            <a:prstGeom prst="rect">
              <a:avLst/>
            </a:prstGeom>
          </p:spPr>
          <p:txBody>
            <a:bodyPr lIns="50800" tIns="50800" rIns="50800" bIns="50800" rtlCol="0" anchor="ctr"/>
            <a:lstStyle/>
            <a:p>
              <a:pPr algn="ctr">
                <a:lnSpc>
                  <a:spcPts val="2482"/>
                </a:lnSpc>
              </a:pPr>
              <a:endParaRPr/>
            </a:p>
          </p:txBody>
        </p:sp>
      </p:grpSp>
      <p:sp>
        <p:nvSpPr>
          <p:cNvPr id="10" name="Freeform 10"/>
          <p:cNvSpPr/>
          <p:nvPr/>
        </p:nvSpPr>
        <p:spPr>
          <a:xfrm rot="3899599">
            <a:off x="3352920" y="5969373"/>
            <a:ext cx="1112782" cy="1112782"/>
          </a:xfrm>
          <a:custGeom>
            <a:avLst/>
            <a:gdLst/>
            <a:ahLst/>
            <a:cxnLst/>
            <a:rect l="l" t="t" r="r" b="b"/>
            <a:pathLst>
              <a:path w="1112782" h="1112782">
                <a:moveTo>
                  <a:pt x="0" y="0"/>
                </a:moveTo>
                <a:lnTo>
                  <a:pt x="1112782" y="0"/>
                </a:lnTo>
                <a:lnTo>
                  <a:pt x="1112782" y="1112783"/>
                </a:lnTo>
                <a:lnTo>
                  <a:pt x="0" y="1112783"/>
                </a:lnTo>
                <a:lnTo>
                  <a:pt x="0" y="0"/>
                </a:lnTo>
                <a:close/>
              </a:path>
            </a:pathLst>
          </a:custGeom>
          <a:blipFill>
            <a:blip r:embed="rId3">
              <a:extLst>
                <a:ext uri="{96DAC541-7B7A-43D3-8B79-37D633B846F1}">
                  <asvg:svgBlip xmlns:asvg="http://schemas.microsoft.com/office/drawing/2016/SVG/main" r:embed="rId4"/>
                </a:ext>
              </a:extLst>
            </a:blip>
            <a:stretch>
              <a:fillRect l="-271" r="-271"/>
            </a:stretch>
          </a:blipFill>
        </p:spPr>
        <p:txBody>
          <a:bodyPr/>
          <a:lstStyle/>
          <a:p>
            <a:endParaRPr lang="en-GB"/>
          </a:p>
        </p:txBody>
      </p:sp>
      <p:sp>
        <p:nvSpPr>
          <p:cNvPr id="11" name="TextBox 11"/>
          <p:cNvSpPr txBox="1"/>
          <p:nvPr/>
        </p:nvSpPr>
        <p:spPr>
          <a:xfrm>
            <a:off x="6228196" y="4429210"/>
            <a:ext cx="6125083" cy="1781090"/>
          </a:xfrm>
          <a:prstGeom prst="rect">
            <a:avLst/>
          </a:prstGeom>
        </p:spPr>
        <p:txBody>
          <a:bodyPr wrap="square" lIns="0" tIns="0" rIns="0" bIns="0" rtlCol="0" anchor="t">
            <a:spAutoFit/>
          </a:bodyPr>
          <a:lstStyle/>
          <a:p>
            <a:pPr algn="ctr">
              <a:lnSpc>
                <a:spcPts val="13420"/>
              </a:lnSpc>
              <a:spcBef>
                <a:spcPct val="0"/>
              </a:spcBef>
            </a:pPr>
            <a:r>
              <a:rPr lang="en-US" sz="13157" spc="-578" dirty="0">
                <a:solidFill>
                  <a:srgbClr val="FFFFFF"/>
                </a:solidFill>
                <a:latin typeface="Open Sans 1"/>
                <a:ea typeface="Open Sans 1"/>
                <a:cs typeface="Open Sans 1"/>
                <a:sym typeface="Open Sans 1"/>
              </a:rPr>
              <a:t>PLAN IT</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244367" y="1890501"/>
            <a:ext cx="2204831" cy="0"/>
          </a:xfrm>
          <a:prstGeom prst="line">
            <a:avLst/>
          </a:prstGeom>
          <a:ln w="47625" cap="rnd">
            <a:solidFill>
              <a:srgbClr val="DC592A"/>
            </a:solidFill>
            <a:prstDash val="solid"/>
            <a:headEnd type="none" w="sm" len="sm"/>
            <a:tailEnd type="arrow" w="med" len="sm"/>
          </a:ln>
        </p:spPr>
        <p:txBody>
          <a:bodyPr/>
          <a:lstStyle/>
          <a:p>
            <a:endParaRPr lang="en-GB"/>
          </a:p>
        </p:txBody>
      </p:sp>
      <p:grpSp>
        <p:nvGrpSpPr>
          <p:cNvPr id="3" name="Group 3"/>
          <p:cNvGrpSpPr/>
          <p:nvPr/>
        </p:nvGrpSpPr>
        <p:grpSpPr>
          <a:xfrm>
            <a:off x="0" y="0"/>
            <a:ext cx="3749083" cy="10287000"/>
            <a:chOff x="0" y="0"/>
            <a:chExt cx="1913890" cy="2360988"/>
          </a:xfrm>
        </p:grpSpPr>
        <p:sp>
          <p:nvSpPr>
            <p:cNvPr id="4" name="Freeform 4"/>
            <p:cNvSpPr/>
            <p:nvPr/>
          </p:nvSpPr>
          <p:spPr>
            <a:xfrm>
              <a:off x="0" y="0"/>
              <a:ext cx="1913890" cy="2360988"/>
            </a:xfrm>
            <a:custGeom>
              <a:avLst/>
              <a:gdLst/>
              <a:ahLst/>
              <a:cxnLst/>
              <a:rect l="l" t="t" r="r" b="b"/>
              <a:pathLst>
                <a:path w="1913890" h="2360988">
                  <a:moveTo>
                    <a:pt x="0" y="0"/>
                  </a:moveTo>
                  <a:lnTo>
                    <a:pt x="1913890" y="0"/>
                  </a:lnTo>
                  <a:lnTo>
                    <a:pt x="1913890" y="2360988"/>
                  </a:lnTo>
                  <a:lnTo>
                    <a:pt x="0" y="2360988"/>
                  </a:lnTo>
                  <a:close/>
                </a:path>
              </a:pathLst>
            </a:custGeom>
            <a:solidFill>
              <a:srgbClr val="151F6D"/>
            </a:solidFill>
          </p:spPr>
          <p:txBody>
            <a:bodyPr/>
            <a:lstStyle/>
            <a:p>
              <a:endParaRPr lang="en-GB"/>
            </a:p>
          </p:txBody>
        </p:sp>
      </p:grpSp>
      <p:grpSp>
        <p:nvGrpSpPr>
          <p:cNvPr id="5" name="Group 5"/>
          <p:cNvGrpSpPr>
            <a:grpSpLocks noChangeAspect="1"/>
          </p:cNvGrpSpPr>
          <p:nvPr/>
        </p:nvGrpSpPr>
        <p:grpSpPr>
          <a:xfrm rot="5400000">
            <a:off x="1656253" y="6062222"/>
            <a:ext cx="2974620" cy="2974620"/>
            <a:chOff x="0" y="0"/>
            <a:chExt cx="6350000" cy="6350000"/>
          </a:xfrm>
        </p:grpSpPr>
        <p:sp>
          <p:nvSpPr>
            <p:cNvPr id="6" name="Freeform 6"/>
            <p:cNvSpPr/>
            <p:nvPr/>
          </p:nvSpPr>
          <p:spPr>
            <a:xfrm>
              <a:off x="-14231" y="-32"/>
              <a:ext cx="6378462" cy="6350064"/>
            </a:xfrm>
            <a:custGeom>
              <a:avLst/>
              <a:gdLst/>
              <a:ahLst/>
              <a:cxnLst/>
              <a:rect l="l" t="t" r="r" b="b"/>
              <a:pathLst>
                <a:path w="6378462" h="6350064">
                  <a:moveTo>
                    <a:pt x="3189231" y="32"/>
                  </a:moveTo>
                  <a:lnTo>
                    <a:pt x="3189231" y="32"/>
                  </a:lnTo>
                  <a:cubicBezTo>
                    <a:pt x="2051530" y="-5056"/>
                    <a:pt x="998068" y="598980"/>
                    <a:pt x="427743" y="1583419"/>
                  </a:cubicBezTo>
                  <a:cubicBezTo>
                    <a:pt x="-142581" y="2567857"/>
                    <a:pt x="-142581" y="3782207"/>
                    <a:pt x="427743" y="4766645"/>
                  </a:cubicBezTo>
                  <a:cubicBezTo>
                    <a:pt x="998068" y="5751084"/>
                    <a:pt x="2051530" y="6355120"/>
                    <a:pt x="3189231" y="6350032"/>
                  </a:cubicBezTo>
                  <a:cubicBezTo>
                    <a:pt x="4326932" y="6355120"/>
                    <a:pt x="5380395" y="5751084"/>
                    <a:pt x="5950719" y="4766645"/>
                  </a:cubicBezTo>
                  <a:cubicBezTo>
                    <a:pt x="6521043" y="3782207"/>
                    <a:pt x="6521043" y="2567857"/>
                    <a:pt x="5950719" y="1583419"/>
                  </a:cubicBezTo>
                  <a:cubicBezTo>
                    <a:pt x="5380395" y="598980"/>
                    <a:pt x="4326932" y="-5056"/>
                    <a:pt x="3189231" y="32"/>
                  </a:cubicBezTo>
                  <a:close/>
                </a:path>
              </a:pathLst>
            </a:custGeom>
            <a:solidFill>
              <a:srgbClr val="FFFFFF"/>
            </a:solidFill>
          </p:spPr>
          <p:txBody>
            <a:bodyPr/>
            <a:lstStyle/>
            <a:p>
              <a:endParaRPr lang="en-GB"/>
            </a:p>
          </p:txBody>
        </p:sp>
      </p:grpSp>
      <p:sp>
        <p:nvSpPr>
          <p:cNvPr id="7" name="Freeform 7"/>
          <p:cNvSpPr/>
          <p:nvPr/>
        </p:nvSpPr>
        <p:spPr>
          <a:xfrm rot="6702275">
            <a:off x="1118008" y="4532727"/>
            <a:ext cx="1951115" cy="1951115"/>
          </a:xfrm>
          <a:custGeom>
            <a:avLst/>
            <a:gdLst/>
            <a:ahLst/>
            <a:cxnLst/>
            <a:rect l="l" t="t" r="r" b="b"/>
            <a:pathLst>
              <a:path w="1951115" h="1951115">
                <a:moveTo>
                  <a:pt x="0" y="0"/>
                </a:moveTo>
                <a:lnTo>
                  <a:pt x="1951115" y="0"/>
                </a:lnTo>
                <a:lnTo>
                  <a:pt x="1951115" y="1951116"/>
                </a:lnTo>
                <a:lnTo>
                  <a:pt x="0" y="1951116"/>
                </a:lnTo>
                <a:lnTo>
                  <a:pt x="0" y="0"/>
                </a:lnTo>
                <a:close/>
              </a:path>
            </a:pathLst>
          </a:custGeom>
          <a:blipFill>
            <a:blip r:embed="rId3">
              <a:extLst>
                <a:ext uri="{96DAC541-7B7A-43D3-8B79-37D633B846F1}">
                  <asvg:svgBlip xmlns:asvg="http://schemas.microsoft.com/office/drawing/2016/SVG/main" r:embed="rId4"/>
                </a:ext>
              </a:extLst>
            </a:blip>
            <a:stretch>
              <a:fillRect l="-271" r="-271"/>
            </a:stretch>
          </a:blipFill>
        </p:spPr>
        <p:txBody>
          <a:bodyPr/>
          <a:lstStyle/>
          <a:p>
            <a:endParaRPr lang="en-GB"/>
          </a:p>
        </p:txBody>
      </p:sp>
      <p:grpSp>
        <p:nvGrpSpPr>
          <p:cNvPr id="8" name="Group 8"/>
          <p:cNvGrpSpPr>
            <a:grpSpLocks noChangeAspect="1"/>
          </p:cNvGrpSpPr>
          <p:nvPr/>
        </p:nvGrpSpPr>
        <p:grpSpPr>
          <a:xfrm>
            <a:off x="1567159" y="1400009"/>
            <a:ext cx="3587164" cy="3587164"/>
            <a:chOff x="0" y="0"/>
            <a:chExt cx="6350000" cy="6349975"/>
          </a:xfrm>
        </p:grpSpPr>
        <p:sp>
          <p:nvSpPr>
            <p:cNvPr id="9" name="Freeform 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9612" r="-9612"/>
              </a:stretch>
            </a:blipFill>
          </p:spPr>
          <p:txBody>
            <a:bodyPr/>
            <a:lstStyle/>
            <a:p>
              <a:endParaRPr lang="en-GB"/>
            </a:p>
          </p:txBody>
        </p:sp>
      </p:grpSp>
      <p:sp>
        <p:nvSpPr>
          <p:cNvPr id="10" name="TextBox 10"/>
          <p:cNvSpPr txBox="1"/>
          <p:nvPr/>
        </p:nvSpPr>
        <p:spPr>
          <a:xfrm>
            <a:off x="6244367" y="1128501"/>
            <a:ext cx="2519912" cy="762000"/>
          </a:xfrm>
          <a:prstGeom prst="rect">
            <a:avLst/>
          </a:prstGeom>
        </p:spPr>
        <p:txBody>
          <a:bodyPr lIns="0" tIns="0" rIns="0" bIns="0" rtlCol="0" anchor="t">
            <a:spAutoFit/>
          </a:bodyPr>
          <a:lstStyle/>
          <a:p>
            <a:pPr algn="l">
              <a:lnSpc>
                <a:spcPts val="6299"/>
              </a:lnSpc>
            </a:pPr>
            <a:r>
              <a:rPr lang="en-US" sz="4500" b="1" spc="-270">
                <a:solidFill>
                  <a:srgbClr val="000000"/>
                </a:solidFill>
                <a:latin typeface="Open Sans 2 Ultra-Bold"/>
                <a:ea typeface="Open Sans 2 Ultra-Bold"/>
                <a:cs typeface="Open Sans 2 Ultra-Bold"/>
                <a:sym typeface="Open Sans 2 Ultra-Bold"/>
              </a:rPr>
              <a:t>PLAN </a:t>
            </a:r>
          </a:p>
        </p:txBody>
      </p:sp>
      <p:sp>
        <p:nvSpPr>
          <p:cNvPr id="11" name="TextBox 11"/>
          <p:cNvSpPr txBox="1"/>
          <p:nvPr/>
        </p:nvSpPr>
        <p:spPr>
          <a:xfrm>
            <a:off x="6244367" y="2266962"/>
            <a:ext cx="11181585" cy="633095"/>
          </a:xfrm>
          <a:prstGeom prst="rect">
            <a:avLst/>
          </a:prstGeom>
        </p:spPr>
        <p:txBody>
          <a:bodyPr lIns="0" tIns="0" rIns="0" bIns="0" rtlCol="0" anchor="t">
            <a:spAutoFit/>
          </a:bodyPr>
          <a:lstStyle/>
          <a:p>
            <a:pPr algn="l">
              <a:lnSpc>
                <a:spcPts val="2529"/>
              </a:lnSpc>
            </a:pPr>
            <a:r>
              <a:rPr lang="en-US" sz="2199" b="1" spc="-87">
                <a:solidFill>
                  <a:srgbClr val="000000"/>
                </a:solidFill>
                <a:latin typeface="Open Sans 2 Bold"/>
                <a:ea typeface="Open Sans 2 Bold"/>
                <a:cs typeface="Open Sans 2 Bold"/>
                <a:sym typeface="Open Sans 2 Bold"/>
              </a:rPr>
              <a:t>You’ll plan how your project will work, you’ll sort all the details; what you need, how to use your budget and who does what.</a:t>
            </a:r>
          </a:p>
        </p:txBody>
      </p:sp>
      <p:grpSp>
        <p:nvGrpSpPr>
          <p:cNvPr id="12" name="Group 12"/>
          <p:cNvGrpSpPr/>
          <p:nvPr/>
        </p:nvGrpSpPr>
        <p:grpSpPr>
          <a:xfrm>
            <a:off x="6244367" y="3130818"/>
            <a:ext cx="11568111" cy="1433044"/>
            <a:chOff x="0" y="0"/>
            <a:chExt cx="15424148" cy="1910725"/>
          </a:xfrm>
        </p:grpSpPr>
        <p:sp>
          <p:nvSpPr>
            <p:cNvPr id="13" name="TextBox 13"/>
            <p:cNvSpPr txBox="1"/>
            <p:nvPr/>
          </p:nvSpPr>
          <p:spPr>
            <a:xfrm>
              <a:off x="0" y="511778"/>
              <a:ext cx="15424148" cy="1398947"/>
            </a:xfrm>
            <a:prstGeom prst="rect">
              <a:avLst/>
            </a:prstGeom>
          </p:spPr>
          <p:txBody>
            <a:bodyPr lIns="0" tIns="0" rIns="0" bIns="0" rtlCol="0" anchor="t">
              <a:spAutoFit/>
            </a:bodyPr>
            <a:lstStyle/>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Look up your activity/place and where it is.</a:t>
              </a:r>
            </a:p>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Check opening times, distance, and any rules.</a:t>
              </a:r>
            </a:p>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Decide how you’ll get there (travel/parking).</a:t>
              </a:r>
            </a:p>
          </p:txBody>
        </p:sp>
        <p:sp>
          <p:nvSpPr>
            <p:cNvPr id="14" name="TextBox 14"/>
            <p:cNvSpPr txBox="1"/>
            <p:nvPr/>
          </p:nvSpPr>
          <p:spPr>
            <a:xfrm>
              <a:off x="2382" y="9525"/>
              <a:ext cx="5011933" cy="521303"/>
            </a:xfrm>
            <a:prstGeom prst="rect">
              <a:avLst/>
            </a:prstGeom>
          </p:spPr>
          <p:txBody>
            <a:bodyPr lIns="0" tIns="0" rIns="0" bIns="0" rtlCol="0" anchor="t">
              <a:spAutoFit/>
            </a:bodyPr>
            <a:lstStyle/>
            <a:p>
              <a:pPr algn="l">
                <a:lnSpc>
                  <a:spcPts val="3029"/>
                </a:lnSpc>
              </a:pPr>
              <a:r>
                <a:rPr lang="en-US" sz="2634" b="1" spc="-173">
                  <a:solidFill>
                    <a:srgbClr val="DC592A"/>
                  </a:solidFill>
                  <a:latin typeface="Open Sans 2 Ultra-Bold"/>
                  <a:ea typeface="Open Sans 2 Ultra-Bold"/>
                  <a:cs typeface="Open Sans 2 Ultra-Bold"/>
                  <a:sym typeface="Open Sans 2 Ultra-Bold"/>
                </a:rPr>
                <a:t>Research Your Idea</a:t>
              </a:r>
            </a:p>
          </p:txBody>
        </p:sp>
      </p:grpSp>
      <p:grpSp>
        <p:nvGrpSpPr>
          <p:cNvPr id="15" name="Group 15"/>
          <p:cNvGrpSpPr/>
          <p:nvPr/>
        </p:nvGrpSpPr>
        <p:grpSpPr>
          <a:xfrm>
            <a:off x="6242581" y="4930581"/>
            <a:ext cx="11569897" cy="1433044"/>
            <a:chOff x="0" y="0"/>
            <a:chExt cx="15426529" cy="1910725"/>
          </a:xfrm>
        </p:grpSpPr>
        <p:sp>
          <p:nvSpPr>
            <p:cNvPr id="16" name="TextBox 16"/>
            <p:cNvSpPr txBox="1"/>
            <p:nvPr/>
          </p:nvSpPr>
          <p:spPr>
            <a:xfrm>
              <a:off x="0" y="9525"/>
              <a:ext cx="3930452" cy="521303"/>
            </a:xfrm>
            <a:prstGeom prst="rect">
              <a:avLst/>
            </a:prstGeom>
          </p:spPr>
          <p:txBody>
            <a:bodyPr lIns="0" tIns="0" rIns="0" bIns="0" rtlCol="0" anchor="t">
              <a:spAutoFit/>
            </a:bodyPr>
            <a:lstStyle/>
            <a:p>
              <a:pPr algn="l">
                <a:lnSpc>
                  <a:spcPts val="3029"/>
                </a:lnSpc>
              </a:pPr>
              <a:r>
                <a:rPr lang="en-US" sz="2634" b="1" spc="-173">
                  <a:solidFill>
                    <a:srgbClr val="DC592A"/>
                  </a:solidFill>
                  <a:latin typeface="Open Sans 2 Ultra-Bold"/>
                  <a:ea typeface="Open Sans 2 Ultra-Bold"/>
                  <a:cs typeface="Open Sans 2 Ultra-Bold"/>
                  <a:sym typeface="Open Sans 2 Ultra-Bold"/>
                </a:rPr>
                <a:t>Budget &amp; Costs</a:t>
              </a:r>
            </a:p>
          </p:txBody>
        </p:sp>
        <p:sp>
          <p:nvSpPr>
            <p:cNvPr id="17" name="TextBox 17"/>
            <p:cNvSpPr txBox="1"/>
            <p:nvPr/>
          </p:nvSpPr>
          <p:spPr>
            <a:xfrm>
              <a:off x="2382" y="511778"/>
              <a:ext cx="15424148" cy="1398947"/>
            </a:xfrm>
            <a:prstGeom prst="rect">
              <a:avLst/>
            </a:prstGeom>
          </p:spPr>
          <p:txBody>
            <a:bodyPr lIns="0" tIns="0" rIns="0" bIns="0" rtlCol="0" anchor="t">
              <a:spAutoFit/>
            </a:bodyPr>
            <a:lstStyle/>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Find out the cost per person and total cost.</a:t>
              </a:r>
            </a:p>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Include extras like travel or food.</a:t>
              </a:r>
            </a:p>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Think about asking for a discount or group rate.</a:t>
              </a:r>
            </a:p>
          </p:txBody>
        </p:sp>
      </p:grpSp>
      <p:grpSp>
        <p:nvGrpSpPr>
          <p:cNvPr id="18" name="Group 18"/>
          <p:cNvGrpSpPr/>
          <p:nvPr/>
        </p:nvGrpSpPr>
        <p:grpSpPr>
          <a:xfrm>
            <a:off x="6244367" y="6730344"/>
            <a:ext cx="11569897" cy="1080619"/>
            <a:chOff x="0" y="0"/>
            <a:chExt cx="15426529" cy="1440825"/>
          </a:xfrm>
        </p:grpSpPr>
        <p:sp>
          <p:nvSpPr>
            <p:cNvPr id="19" name="TextBox 19"/>
            <p:cNvSpPr txBox="1"/>
            <p:nvPr/>
          </p:nvSpPr>
          <p:spPr>
            <a:xfrm>
              <a:off x="0" y="9525"/>
              <a:ext cx="4008307" cy="521303"/>
            </a:xfrm>
            <a:prstGeom prst="rect">
              <a:avLst/>
            </a:prstGeom>
          </p:spPr>
          <p:txBody>
            <a:bodyPr lIns="0" tIns="0" rIns="0" bIns="0" rtlCol="0" anchor="t">
              <a:spAutoFit/>
            </a:bodyPr>
            <a:lstStyle/>
            <a:p>
              <a:pPr algn="l">
                <a:lnSpc>
                  <a:spcPts val="3029"/>
                </a:lnSpc>
              </a:pPr>
              <a:r>
                <a:rPr lang="en-US" sz="2634" b="1" spc="-173">
                  <a:solidFill>
                    <a:srgbClr val="DC592A"/>
                  </a:solidFill>
                  <a:latin typeface="Open Sans 2 Ultra-Bold"/>
                  <a:ea typeface="Open Sans 2 Ultra-Bold"/>
                  <a:cs typeface="Open Sans 2 Ultra-Bold"/>
                  <a:sym typeface="Open Sans 2 Ultra-Bold"/>
                </a:rPr>
                <a:t>Timing </a:t>
              </a:r>
            </a:p>
          </p:txBody>
        </p:sp>
        <p:sp>
          <p:nvSpPr>
            <p:cNvPr id="20" name="TextBox 20"/>
            <p:cNvSpPr txBox="1"/>
            <p:nvPr/>
          </p:nvSpPr>
          <p:spPr>
            <a:xfrm>
              <a:off x="2382" y="511778"/>
              <a:ext cx="15424148" cy="929047"/>
            </a:xfrm>
            <a:prstGeom prst="rect">
              <a:avLst/>
            </a:prstGeom>
          </p:spPr>
          <p:txBody>
            <a:bodyPr lIns="0" tIns="0" rIns="0" bIns="0" rtlCol="0" anchor="t">
              <a:spAutoFit/>
            </a:bodyPr>
            <a:lstStyle/>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Choose when you’ll go (school day/term time/after school/weekend).</a:t>
              </a:r>
            </a:p>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Check how long it takes and if you need to book.</a:t>
              </a:r>
            </a:p>
          </p:txBody>
        </p:sp>
      </p:grpSp>
      <p:grpSp>
        <p:nvGrpSpPr>
          <p:cNvPr id="21" name="Group 21"/>
          <p:cNvGrpSpPr/>
          <p:nvPr/>
        </p:nvGrpSpPr>
        <p:grpSpPr>
          <a:xfrm>
            <a:off x="6242581" y="8177681"/>
            <a:ext cx="11569897" cy="1080619"/>
            <a:chOff x="0" y="0"/>
            <a:chExt cx="15426529" cy="1440825"/>
          </a:xfrm>
        </p:grpSpPr>
        <p:sp>
          <p:nvSpPr>
            <p:cNvPr id="22" name="TextBox 22"/>
            <p:cNvSpPr txBox="1"/>
            <p:nvPr/>
          </p:nvSpPr>
          <p:spPr>
            <a:xfrm>
              <a:off x="0" y="9525"/>
              <a:ext cx="6065117" cy="521303"/>
            </a:xfrm>
            <a:prstGeom prst="rect">
              <a:avLst/>
            </a:prstGeom>
          </p:spPr>
          <p:txBody>
            <a:bodyPr lIns="0" tIns="0" rIns="0" bIns="0" rtlCol="0" anchor="t">
              <a:spAutoFit/>
            </a:bodyPr>
            <a:lstStyle/>
            <a:p>
              <a:pPr algn="l">
                <a:lnSpc>
                  <a:spcPts val="3029"/>
                </a:lnSpc>
              </a:pPr>
              <a:r>
                <a:rPr lang="en-US" sz="2634" b="1" spc="-173">
                  <a:solidFill>
                    <a:srgbClr val="DC592A"/>
                  </a:solidFill>
                  <a:latin typeface="Open Sans 2 Bold"/>
                  <a:ea typeface="Open Sans 2 Bold"/>
                  <a:cs typeface="Open Sans 2 Bold"/>
                  <a:sym typeface="Open Sans 2 Bold"/>
                </a:rPr>
                <a:t>Roles &amp; Responsibilities</a:t>
              </a:r>
            </a:p>
          </p:txBody>
        </p:sp>
        <p:sp>
          <p:nvSpPr>
            <p:cNvPr id="23" name="TextBox 23"/>
            <p:cNvSpPr txBox="1"/>
            <p:nvPr/>
          </p:nvSpPr>
          <p:spPr>
            <a:xfrm>
              <a:off x="2382" y="511778"/>
              <a:ext cx="15424148" cy="929047"/>
            </a:xfrm>
            <a:prstGeom prst="rect">
              <a:avLst/>
            </a:prstGeom>
          </p:spPr>
          <p:txBody>
            <a:bodyPr lIns="0" tIns="0" rIns="0" bIns="0" rtlCol="0" anchor="t">
              <a:spAutoFit/>
            </a:bodyPr>
            <a:lstStyle/>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Decide who does what based on their skills.</a:t>
              </a:r>
            </a:p>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Share tasks like research, costing, booking, and planning travel.</a:t>
              </a: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244367" y="1890501"/>
            <a:ext cx="5381628" cy="0"/>
          </a:xfrm>
          <a:prstGeom prst="line">
            <a:avLst/>
          </a:prstGeom>
          <a:ln w="47625" cap="rnd">
            <a:solidFill>
              <a:srgbClr val="DC592A"/>
            </a:solidFill>
            <a:prstDash val="solid"/>
            <a:headEnd type="none" w="sm" len="sm"/>
            <a:tailEnd type="arrow" w="med" len="sm"/>
          </a:ln>
        </p:spPr>
        <p:txBody>
          <a:bodyPr/>
          <a:lstStyle/>
          <a:p>
            <a:endParaRPr lang="en-GB"/>
          </a:p>
        </p:txBody>
      </p:sp>
      <p:grpSp>
        <p:nvGrpSpPr>
          <p:cNvPr id="3" name="Group 3"/>
          <p:cNvGrpSpPr/>
          <p:nvPr/>
        </p:nvGrpSpPr>
        <p:grpSpPr>
          <a:xfrm>
            <a:off x="0" y="-1"/>
            <a:ext cx="3749083" cy="10287001"/>
            <a:chOff x="0" y="0"/>
            <a:chExt cx="1913890" cy="2360988"/>
          </a:xfrm>
        </p:grpSpPr>
        <p:sp>
          <p:nvSpPr>
            <p:cNvPr id="4" name="Freeform 4"/>
            <p:cNvSpPr/>
            <p:nvPr/>
          </p:nvSpPr>
          <p:spPr>
            <a:xfrm>
              <a:off x="0" y="0"/>
              <a:ext cx="1913890" cy="2360988"/>
            </a:xfrm>
            <a:custGeom>
              <a:avLst/>
              <a:gdLst/>
              <a:ahLst/>
              <a:cxnLst/>
              <a:rect l="l" t="t" r="r" b="b"/>
              <a:pathLst>
                <a:path w="1913890" h="2360988">
                  <a:moveTo>
                    <a:pt x="0" y="0"/>
                  </a:moveTo>
                  <a:lnTo>
                    <a:pt x="1913890" y="0"/>
                  </a:lnTo>
                  <a:lnTo>
                    <a:pt x="1913890" y="2360988"/>
                  </a:lnTo>
                  <a:lnTo>
                    <a:pt x="0" y="2360988"/>
                  </a:lnTo>
                  <a:close/>
                </a:path>
              </a:pathLst>
            </a:custGeom>
            <a:solidFill>
              <a:srgbClr val="151F6D"/>
            </a:solidFill>
          </p:spPr>
          <p:txBody>
            <a:bodyPr/>
            <a:lstStyle/>
            <a:p>
              <a:endParaRPr lang="en-GB"/>
            </a:p>
          </p:txBody>
        </p:sp>
      </p:grpSp>
      <p:grpSp>
        <p:nvGrpSpPr>
          <p:cNvPr id="5" name="Group 5"/>
          <p:cNvGrpSpPr>
            <a:grpSpLocks noChangeAspect="1"/>
          </p:cNvGrpSpPr>
          <p:nvPr/>
        </p:nvGrpSpPr>
        <p:grpSpPr>
          <a:xfrm rot="5400000">
            <a:off x="1656253" y="6062222"/>
            <a:ext cx="2974620" cy="2974620"/>
            <a:chOff x="0" y="0"/>
            <a:chExt cx="6350000" cy="6350000"/>
          </a:xfrm>
        </p:grpSpPr>
        <p:sp>
          <p:nvSpPr>
            <p:cNvPr id="6" name="Freeform 6"/>
            <p:cNvSpPr/>
            <p:nvPr/>
          </p:nvSpPr>
          <p:spPr>
            <a:xfrm>
              <a:off x="-14231" y="-32"/>
              <a:ext cx="6378462" cy="6350064"/>
            </a:xfrm>
            <a:custGeom>
              <a:avLst/>
              <a:gdLst/>
              <a:ahLst/>
              <a:cxnLst/>
              <a:rect l="l" t="t" r="r" b="b"/>
              <a:pathLst>
                <a:path w="6378462" h="6350064">
                  <a:moveTo>
                    <a:pt x="3189231" y="32"/>
                  </a:moveTo>
                  <a:lnTo>
                    <a:pt x="3189231" y="32"/>
                  </a:lnTo>
                  <a:cubicBezTo>
                    <a:pt x="2051530" y="-5056"/>
                    <a:pt x="998068" y="598980"/>
                    <a:pt x="427743" y="1583419"/>
                  </a:cubicBezTo>
                  <a:cubicBezTo>
                    <a:pt x="-142581" y="2567857"/>
                    <a:pt x="-142581" y="3782207"/>
                    <a:pt x="427743" y="4766645"/>
                  </a:cubicBezTo>
                  <a:cubicBezTo>
                    <a:pt x="998068" y="5751084"/>
                    <a:pt x="2051530" y="6355120"/>
                    <a:pt x="3189231" y="6350032"/>
                  </a:cubicBezTo>
                  <a:cubicBezTo>
                    <a:pt x="4326932" y="6355120"/>
                    <a:pt x="5380395" y="5751084"/>
                    <a:pt x="5950719" y="4766645"/>
                  </a:cubicBezTo>
                  <a:cubicBezTo>
                    <a:pt x="6521043" y="3782207"/>
                    <a:pt x="6521043" y="2567857"/>
                    <a:pt x="5950719" y="1583419"/>
                  </a:cubicBezTo>
                  <a:cubicBezTo>
                    <a:pt x="5380395" y="598980"/>
                    <a:pt x="4326932" y="-5056"/>
                    <a:pt x="3189231" y="32"/>
                  </a:cubicBezTo>
                  <a:close/>
                </a:path>
              </a:pathLst>
            </a:custGeom>
            <a:solidFill>
              <a:srgbClr val="FFFFFF"/>
            </a:solidFill>
          </p:spPr>
          <p:txBody>
            <a:bodyPr/>
            <a:lstStyle/>
            <a:p>
              <a:endParaRPr lang="en-GB"/>
            </a:p>
          </p:txBody>
        </p:sp>
      </p:grpSp>
      <p:sp>
        <p:nvSpPr>
          <p:cNvPr id="7" name="Freeform 7"/>
          <p:cNvSpPr/>
          <p:nvPr/>
        </p:nvSpPr>
        <p:spPr>
          <a:xfrm rot="6702275">
            <a:off x="1118008" y="4532727"/>
            <a:ext cx="1951115" cy="1951115"/>
          </a:xfrm>
          <a:custGeom>
            <a:avLst/>
            <a:gdLst/>
            <a:ahLst/>
            <a:cxnLst/>
            <a:rect l="l" t="t" r="r" b="b"/>
            <a:pathLst>
              <a:path w="1951115" h="1951115">
                <a:moveTo>
                  <a:pt x="0" y="0"/>
                </a:moveTo>
                <a:lnTo>
                  <a:pt x="1951115" y="0"/>
                </a:lnTo>
                <a:lnTo>
                  <a:pt x="1951115" y="1951116"/>
                </a:lnTo>
                <a:lnTo>
                  <a:pt x="0" y="1951116"/>
                </a:lnTo>
                <a:lnTo>
                  <a:pt x="0" y="0"/>
                </a:lnTo>
                <a:close/>
              </a:path>
            </a:pathLst>
          </a:custGeom>
          <a:blipFill>
            <a:blip r:embed="rId3">
              <a:extLst>
                <a:ext uri="{96DAC541-7B7A-43D3-8B79-37D633B846F1}">
                  <asvg:svgBlip xmlns:asvg="http://schemas.microsoft.com/office/drawing/2016/SVG/main" r:embed="rId4"/>
                </a:ext>
              </a:extLst>
            </a:blip>
            <a:stretch>
              <a:fillRect l="-271" r="-271"/>
            </a:stretch>
          </a:blipFill>
        </p:spPr>
        <p:txBody>
          <a:bodyPr/>
          <a:lstStyle/>
          <a:p>
            <a:endParaRPr lang="en-GB"/>
          </a:p>
        </p:txBody>
      </p:sp>
      <p:grpSp>
        <p:nvGrpSpPr>
          <p:cNvPr id="8" name="Group 8"/>
          <p:cNvGrpSpPr>
            <a:grpSpLocks noChangeAspect="1"/>
          </p:cNvGrpSpPr>
          <p:nvPr/>
        </p:nvGrpSpPr>
        <p:grpSpPr>
          <a:xfrm>
            <a:off x="1567159" y="1400009"/>
            <a:ext cx="3587164" cy="3587164"/>
            <a:chOff x="0" y="0"/>
            <a:chExt cx="6350000" cy="6349975"/>
          </a:xfrm>
        </p:grpSpPr>
        <p:sp>
          <p:nvSpPr>
            <p:cNvPr id="9" name="Freeform 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9612" r="-9612"/>
              </a:stretch>
            </a:blipFill>
          </p:spPr>
          <p:txBody>
            <a:bodyPr/>
            <a:lstStyle/>
            <a:p>
              <a:endParaRPr lang="en-GB"/>
            </a:p>
          </p:txBody>
        </p:sp>
      </p:grpSp>
      <p:sp>
        <p:nvSpPr>
          <p:cNvPr id="10" name="Freeform 10"/>
          <p:cNvSpPr/>
          <p:nvPr/>
        </p:nvSpPr>
        <p:spPr>
          <a:xfrm rot="2567994">
            <a:off x="2176596" y="5307708"/>
            <a:ext cx="7698212" cy="5773659"/>
          </a:xfrm>
          <a:custGeom>
            <a:avLst/>
            <a:gdLst/>
            <a:ahLst/>
            <a:cxnLst/>
            <a:rect l="l" t="t" r="r" b="b"/>
            <a:pathLst>
              <a:path w="7698212" h="5773659">
                <a:moveTo>
                  <a:pt x="0" y="0"/>
                </a:moveTo>
                <a:lnTo>
                  <a:pt x="7698212" y="0"/>
                </a:lnTo>
                <a:lnTo>
                  <a:pt x="7698212" y="5773659"/>
                </a:lnTo>
                <a:lnTo>
                  <a:pt x="0" y="5773659"/>
                </a:lnTo>
                <a:lnTo>
                  <a:pt x="0" y="0"/>
                </a:lnTo>
                <a:close/>
              </a:path>
            </a:pathLst>
          </a:custGeom>
          <a:blipFill>
            <a:blip r:embed="rId6"/>
            <a:stretch>
              <a:fillRect/>
            </a:stretch>
          </a:blipFill>
        </p:spPr>
        <p:txBody>
          <a:bodyPr/>
          <a:lstStyle/>
          <a:p>
            <a:endParaRPr lang="en-GB"/>
          </a:p>
        </p:txBody>
      </p:sp>
      <p:sp>
        <p:nvSpPr>
          <p:cNvPr id="11" name="TextBox 11"/>
          <p:cNvSpPr txBox="1"/>
          <p:nvPr/>
        </p:nvSpPr>
        <p:spPr>
          <a:xfrm>
            <a:off x="6244367" y="1128501"/>
            <a:ext cx="6150689" cy="762000"/>
          </a:xfrm>
          <a:prstGeom prst="rect">
            <a:avLst/>
          </a:prstGeom>
        </p:spPr>
        <p:txBody>
          <a:bodyPr lIns="0" tIns="0" rIns="0" bIns="0" rtlCol="0" anchor="t">
            <a:spAutoFit/>
          </a:bodyPr>
          <a:lstStyle/>
          <a:p>
            <a:pPr algn="l">
              <a:lnSpc>
                <a:spcPts val="6299"/>
              </a:lnSpc>
            </a:pPr>
            <a:r>
              <a:rPr lang="en-US" sz="4500" b="1" spc="-270">
                <a:solidFill>
                  <a:srgbClr val="000000"/>
                </a:solidFill>
                <a:latin typeface="Open Sans 2 Ultra-Bold"/>
                <a:ea typeface="Open Sans 2 Ultra-Bold"/>
                <a:cs typeface="Open Sans 2 Ultra-Bold"/>
                <a:sym typeface="Open Sans 2 Ultra-Bold"/>
              </a:rPr>
              <a:t>PLAN: REMEMBER </a:t>
            </a:r>
          </a:p>
        </p:txBody>
      </p:sp>
      <p:sp>
        <p:nvSpPr>
          <p:cNvPr id="12" name="TextBox 12"/>
          <p:cNvSpPr txBox="1"/>
          <p:nvPr/>
        </p:nvSpPr>
        <p:spPr>
          <a:xfrm>
            <a:off x="6244013" y="2211455"/>
            <a:ext cx="10763965" cy="4564006"/>
          </a:xfrm>
          <a:prstGeom prst="rect">
            <a:avLst/>
          </a:prstGeom>
        </p:spPr>
        <p:txBody>
          <a:bodyPr lIns="0" tIns="0" rIns="0" bIns="0" rtlCol="0" anchor="t">
            <a:spAutoFit/>
          </a:bodyPr>
          <a:lstStyle/>
          <a:p>
            <a:pPr marL="513166" lvl="1" indent="-256583" algn="l">
              <a:lnSpc>
                <a:spcPts val="3042"/>
              </a:lnSpc>
              <a:buFont typeface="Arial"/>
              <a:buChar char="•"/>
            </a:pPr>
            <a:r>
              <a:rPr lang="en-US" sz="2376" spc="-47">
                <a:solidFill>
                  <a:srgbClr val="000000"/>
                </a:solidFill>
                <a:latin typeface="Open Sans 3"/>
                <a:ea typeface="Open Sans 3"/>
                <a:cs typeface="Open Sans 3"/>
                <a:sym typeface="Open Sans 3"/>
              </a:rPr>
              <a:t>The project is what you want to do and that you all agree on - you can talk about your ideas, do individual research or work in smaller groups.</a:t>
            </a:r>
          </a:p>
          <a:p>
            <a:pPr algn="l">
              <a:lnSpc>
                <a:spcPts val="3042"/>
              </a:lnSpc>
            </a:pPr>
            <a:endParaRPr lang="en-US" sz="2376" spc="-47">
              <a:solidFill>
                <a:srgbClr val="000000"/>
              </a:solidFill>
              <a:latin typeface="Open Sans 3"/>
              <a:ea typeface="Open Sans 3"/>
              <a:cs typeface="Open Sans 3"/>
              <a:sym typeface="Open Sans 3"/>
            </a:endParaRPr>
          </a:p>
          <a:p>
            <a:pPr marL="513166" lvl="1" indent="-256583" algn="l">
              <a:lnSpc>
                <a:spcPts val="3042"/>
              </a:lnSpc>
              <a:buFont typeface="Arial"/>
              <a:buChar char="•"/>
            </a:pPr>
            <a:r>
              <a:rPr lang="en-US" sz="2376" spc="-47">
                <a:solidFill>
                  <a:srgbClr val="000000"/>
                </a:solidFill>
                <a:latin typeface="Open Sans 3"/>
                <a:ea typeface="Open Sans 3"/>
                <a:cs typeface="Open Sans 3"/>
                <a:sym typeface="Open Sans 3"/>
              </a:rPr>
              <a:t>All group members need to be involved, whether you work together on a shared laptop or computer or are involved in decision-making.</a:t>
            </a:r>
          </a:p>
          <a:p>
            <a:pPr algn="l">
              <a:lnSpc>
                <a:spcPts val="3042"/>
              </a:lnSpc>
            </a:pPr>
            <a:endParaRPr lang="en-US" sz="2376" spc="-47">
              <a:solidFill>
                <a:srgbClr val="000000"/>
              </a:solidFill>
              <a:latin typeface="Open Sans 3"/>
              <a:ea typeface="Open Sans 3"/>
              <a:cs typeface="Open Sans 3"/>
              <a:sym typeface="Open Sans 3"/>
            </a:endParaRPr>
          </a:p>
          <a:p>
            <a:pPr marL="513166" lvl="1" indent="-256583" algn="l">
              <a:lnSpc>
                <a:spcPts val="3042"/>
              </a:lnSpc>
              <a:buFont typeface="Arial"/>
              <a:buChar char="•"/>
            </a:pPr>
            <a:r>
              <a:rPr lang="en-US" sz="2376" spc="-47">
                <a:solidFill>
                  <a:srgbClr val="000000"/>
                </a:solidFill>
                <a:latin typeface="Open Sans 3"/>
                <a:ea typeface="Open Sans 3"/>
                <a:cs typeface="Open Sans 3"/>
                <a:sym typeface="Open Sans 3"/>
              </a:rPr>
              <a:t>This project needs to be safe &amp; legal - these might be things school won’t let you do.</a:t>
            </a:r>
          </a:p>
          <a:p>
            <a:pPr algn="l">
              <a:lnSpc>
                <a:spcPts val="3042"/>
              </a:lnSpc>
            </a:pPr>
            <a:endParaRPr lang="en-US" sz="2376" spc="-47">
              <a:solidFill>
                <a:srgbClr val="000000"/>
              </a:solidFill>
              <a:latin typeface="Open Sans 3"/>
              <a:ea typeface="Open Sans 3"/>
              <a:cs typeface="Open Sans 3"/>
              <a:sym typeface="Open Sans 3"/>
            </a:endParaRPr>
          </a:p>
          <a:p>
            <a:pPr marL="513166" lvl="1" indent="-256583" algn="l">
              <a:lnSpc>
                <a:spcPts val="3042"/>
              </a:lnSpc>
              <a:buFont typeface="Arial"/>
              <a:buChar char="•"/>
            </a:pPr>
            <a:r>
              <a:rPr lang="en-US" sz="2376" spc="-47">
                <a:solidFill>
                  <a:srgbClr val="000000"/>
                </a:solidFill>
                <a:latin typeface="Open Sans 3"/>
                <a:ea typeface="Open Sans 3"/>
                <a:cs typeface="Open Sans 3"/>
                <a:sym typeface="Open Sans 3"/>
              </a:rPr>
              <a:t>Everyone needs to reflect on Key Skills they are learning and developing.</a:t>
            </a:r>
          </a:p>
          <a:p>
            <a:pPr algn="l">
              <a:lnSpc>
                <a:spcPts val="3042"/>
              </a:lnSpc>
            </a:pPr>
            <a:endParaRPr lang="en-US" sz="2376" spc="-47">
              <a:solidFill>
                <a:srgbClr val="000000"/>
              </a:solidFill>
              <a:latin typeface="Open Sans 3"/>
              <a:ea typeface="Open Sans 3"/>
              <a:cs typeface="Open Sans 3"/>
              <a:sym typeface="Open Sans 3"/>
            </a:endParaRPr>
          </a:p>
          <a:p>
            <a:pPr marL="513166" lvl="1" indent="-256583" algn="l">
              <a:lnSpc>
                <a:spcPts val="3042"/>
              </a:lnSpc>
              <a:buFont typeface="Arial"/>
              <a:buChar char="•"/>
            </a:pPr>
            <a:r>
              <a:rPr lang="en-US" sz="2376" spc="-47">
                <a:solidFill>
                  <a:srgbClr val="000000"/>
                </a:solidFill>
                <a:latin typeface="Open Sans 3"/>
                <a:ea typeface="Open Sans 3"/>
                <a:cs typeface="Open Sans 3"/>
                <a:sym typeface="Open Sans 3"/>
              </a:rPr>
              <a:t>The project must have a clear aim which is shared by everyone.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350839" y="1866900"/>
            <a:ext cx="4259475" cy="0"/>
          </a:xfrm>
          <a:prstGeom prst="line">
            <a:avLst/>
          </a:prstGeom>
          <a:ln w="47625" cap="rnd">
            <a:solidFill>
              <a:srgbClr val="00A7B5"/>
            </a:solidFill>
            <a:prstDash val="solid"/>
            <a:headEnd type="none" w="sm" len="sm"/>
            <a:tailEnd type="arrow" w="med" len="sm"/>
          </a:ln>
        </p:spPr>
        <p:txBody>
          <a:bodyPr/>
          <a:lstStyle/>
          <a:p>
            <a:endParaRPr lang="en-GB"/>
          </a:p>
        </p:txBody>
      </p:sp>
      <p:grpSp>
        <p:nvGrpSpPr>
          <p:cNvPr id="3" name="Group 3"/>
          <p:cNvGrpSpPr/>
          <p:nvPr/>
        </p:nvGrpSpPr>
        <p:grpSpPr>
          <a:xfrm>
            <a:off x="6350839" y="6872848"/>
            <a:ext cx="9942690" cy="1570415"/>
            <a:chOff x="0" y="0"/>
            <a:chExt cx="13256919" cy="2093887"/>
          </a:xfrm>
        </p:grpSpPr>
        <p:sp>
          <p:nvSpPr>
            <p:cNvPr id="4" name="Freeform 4"/>
            <p:cNvSpPr/>
            <p:nvPr/>
          </p:nvSpPr>
          <p:spPr>
            <a:xfrm>
              <a:off x="0" y="407271"/>
              <a:ext cx="2046951" cy="1279345"/>
            </a:xfrm>
            <a:custGeom>
              <a:avLst/>
              <a:gdLst/>
              <a:ahLst/>
              <a:cxnLst/>
              <a:rect l="l" t="t" r="r" b="b"/>
              <a:pathLst>
                <a:path w="2046951" h="1279345">
                  <a:moveTo>
                    <a:pt x="0" y="0"/>
                  </a:moveTo>
                  <a:lnTo>
                    <a:pt x="2046951" y="0"/>
                  </a:lnTo>
                  <a:lnTo>
                    <a:pt x="2046951" y="1279345"/>
                  </a:lnTo>
                  <a:lnTo>
                    <a:pt x="0" y="1279345"/>
                  </a:lnTo>
                  <a:lnTo>
                    <a:pt x="0" y="0"/>
                  </a:lnTo>
                  <a:close/>
                </a:path>
              </a:pathLst>
            </a:custGeom>
            <a:blipFill>
              <a:blip r:embed="rId3"/>
              <a:stretch>
                <a:fillRect/>
              </a:stretch>
            </a:blipFill>
          </p:spPr>
          <p:txBody>
            <a:bodyPr/>
            <a:lstStyle/>
            <a:p>
              <a:endParaRPr lang="en-GB"/>
            </a:p>
          </p:txBody>
        </p:sp>
        <p:sp>
          <p:nvSpPr>
            <p:cNvPr id="5" name="TextBox 5"/>
            <p:cNvSpPr txBox="1"/>
            <p:nvPr/>
          </p:nvSpPr>
          <p:spPr>
            <a:xfrm>
              <a:off x="2098887" y="652125"/>
              <a:ext cx="1673368" cy="797438"/>
            </a:xfrm>
            <a:prstGeom prst="rect">
              <a:avLst/>
            </a:prstGeom>
          </p:spPr>
          <p:txBody>
            <a:bodyPr lIns="0" tIns="0" rIns="0" bIns="0" rtlCol="0" anchor="t">
              <a:spAutoFit/>
            </a:bodyPr>
            <a:lstStyle/>
            <a:p>
              <a:pPr algn="ctr">
                <a:lnSpc>
                  <a:spcPts val="1572"/>
                </a:lnSpc>
              </a:pPr>
              <a:r>
                <a:rPr lang="en-US" sz="1541" b="1" spc="-67">
                  <a:solidFill>
                    <a:srgbClr val="00A7B5"/>
                  </a:solidFill>
                  <a:latin typeface="Open Sans 2 Ultra-Bold"/>
                  <a:ea typeface="Open Sans 2 Ultra-Bold"/>
                  <a:cs typeface="Open Sans 2 Ultra-Bold"/>
                  <a:sym typeface="Open Sans 2 Ultra-Bold"/>
                </a:rPr>
                <a:t>FOCUS</a:t>
              </a:r>
            </a:p>
            <a:p>
              <a:pPr algn="ctr">
                <a:lnSpc>
                  <a:spcPts val="1572"/>
                </a:lnSpc>
              </a:pPr>
              <a:r>
                <a:rPr lang="en-US" sz="1541" b="1" spc="-67">
                  <a:solidFill>
                    <a:srgbClr val="000000"/>
                  </a:solidFill>
                  <a:latin typeface="Open Sans 1"/>
                  <a:ea typeface="Open Sans 1"/>
                  <a:cs typeface="Open Sans 1"/>
                  <a:sym typeface="Open Sans 1"/>
                </a:rPr>
                <a:t>We keep sight of the goal </a:t>
              </a:r>
            </a:p>
          </p:txBody>
        </p:sp>
        <p:sp>
          <p:nvSpPr>
            <p:cNvPr id="6" name="Freeform 6"/>
            <p:cNvSpPr/>
            <p:nvPr/>
          </p:nvSpPr>
          <p:spPr>
            <a:xfrm>
              <a:off x="4490203" y="0"/>
              <a:ext cx="2112370" cy="2093887"/>
            </a:xfrm>
            <a:custGeom>
              <a:avLst/>
              <a:gdLst/>
              <a:ahLst/>
              <a:cxnLst/>
              <a:rect l="l" t="t" r="r" b="b"/>
              <a:pathLst>
                <a:path w="2112370" h="2093887">
                  <a:moveTo>
                    <a:pt x="0" y="0"/>
                  </a:moveTo>
                  <a:lnTo>
                    <a:pt x="2112370" y="0"/>
                  </a:lnTo>
                  <a:lnTo>
                    <a:pt x="2112370" y="2093887"/>
                  </a:lnTo>
                  <a:lnTo>
                    <a:pt x="0" y="2093887"/>
                  </a:lnTo>
                  <a:lnTo>
                    <a:pt x="0" y="0"/>
                  </a:lnTo>
                  <a:close/>
                </a:path>
              </a:pathLst>
            </a:custGeom>
            <a:blipFill>
              <a:blip r:embed="rId4"/>
              <a:stretch>
                <a:fillRect/>
              </a:stretch>
            </a:blipFill>
          </p:spPr>
          <p:txBody>
            <a:bodyPr/>
            <a:lstStyle/>
            <a:p>
              <a:endParaRPr lang="en-GB"/>
            </a:p>
          </p:txBody>
        </p:sp>
        <p:sp>
          <p:nvSpPr>
            <p:cNvPr id="7" name="TextBox 7"/>
            <p:cNvSpPr txBox="1"/>
            <p:nvPr/>
          </p:nvSpPr>
          <p:spPr>
            <a:xfrm>
              <a:off x="6451733" y="569028"/>
              <a:ext cx="2654793" cy="1057116"/>
            </a:xfrm>
            <a:prstGeom prst="rect">
              <a:avLst/>
            </a:prstGeom>
          </p:spPr>
          <p:txBody>
            <a:bodyPr lIns="0" tIns="0" rIns="0" bIns="0" rtlCol="0" anchor="t">
              <a:spAutoFit/>
            </a:bodyPr>
            <a:lstStyle/>
            <a:p>
              <a:pPr algn="ctr">
                <a:lnSpc>
                  <a:spcPts val="1572"/>
                </a:lnSpc>
              </a:pPr>
              <a:r>
                <a:rPr lang="en-US" sz="1541" b="1" spc="-67">
                  <a:solidFill>
                    <a:srgbClr val="F68D2E"/>
                  </a:solidFill>
                  <a:latin typeface="Open Sans 2 Ultra-Bold"/>
                  <a:ea typeface="Open Sans 2 Ultra-Bold"/>
                  <a:cs typeface="Open Sans 2 Ultra-Bold"/>
                  <a:sym typeface="Open Sans 2 Ultra-Bold"/>
                </a:rPr>
                <a:t>COLLABORATION</a:t>
              </a:r>
            </a:p>
            <a:p>
              <a:pPr algn="ctr">
                <a:lnSpc>
                  <a:spcPts val="1572"/>
                </a:lnSpc>
              </a:pPr>
              <a:r>
                <a:rPr lang="en-US" sz="1541" b="1" spc="-67">
                  <a:solidFill>
                    <a:srgbClr val="000000"/>
                  </a:solidFill>
                  <a:latin typeface="Open Sans 1"/>
                  <a:ea typeface="Open Sans 1"/>
                  <a:cs typeface="Open Sans 1"/>
                  <a:sym typeface="Open Sans 1"/>
                </a:rPr>
                <a:t>We work together</a:t>
              </a:r>
            </a:p>
            <a:p>
              <a:pPr algn="ctr">
                <a:lnSpc>
                  <a:spcPts val="1572"/>
                </a:lnSpc>
              </a:pPr>
              <a:r>
                <a:rPr lang="en-US" sz="1541" b="1" spc="-67">
                  <a:solidFill>
                    <a:srgbClr val="000000"/>
                  </a:solidFill>
                  <a:latin typeface="Open Sans 1"/>
                  <a:ea typeface="Open Sans 1"/>
                  <a:cs typeface="Open Sans 1"/>
                  <a:sym typeface="Open Sans 1"/>
                </a:rPr>
                <a:t>to achieve common objectives </a:t>
              </a:r>
            </a:p>
          </p:txBody>
        </p:sp>
        <p:sp>
          <p:nvSpPr>
            <p:cNvPr id="8" name="Freeform 8"/>
            <p:cNvSpPr/>
            <p:nvPr/>
          </p:nvSpPr>
          <p:spPr>
            <a:xfrm>
              <a:off x="9824474" y="204638"/>
              <a:ext cx="1455083" cy="1684611"/>
            </a:xfrm>
            <a:custGeom>
              <a:avLst/>
              <a:gdLst/>
              <a:ahLst/>
              <a:cxnLst/>
              <a:rect l="l" t="t" r="r" b="b"/>
              <a:pathLst>
                <a:path w="1455083" h="1684611">
                  <a:moveTo>
                    <a:pt x="0" y="0"/>
                  </a:moveTo>
                  <a:lnTo>
                    <a:pt x="1455083" y="0"/>
                  </a:lnTo>
                  <a:lnTo>
                    <a:pt x="1455083" y="1684611"/>
                  </a:lnTo>
                  <a:lnTo>
                    <a:pt x="0" y="1684611"/>
                  </a:lnTo>
                  <a:lnTo>
                    <a:pt x="0" y="0"/>
                  </a:lnTo>
                  <a:close/>
                </a:path>
              </a:pathLst>
            </a:custGeom>
            <a:blipFill>
              <a:blip r:embed="rId5"/>
              <a:stretch>
                <a:fillRect/>
              </a:stretch>
            </a:blipFill>
          </p:spPr>
          <p:txBody>
            <a:bodyPr/>
            <a:lstStyle/>
            <a:p>
              <a:endParaRPr lang="en-GB"/>
            </a:p>
          </p:txBody>
        </p:sp>
        <p:sp>
          <p:nvSpPr>
            <p:cNvPr id="9" name="TextBox 9"/>
            <p:cNvSpPr txBox="1"/>
            <p:nvPr/>
          </p:nvSpPr>
          <p:spPr>
            <a:xfrm>
              <a:off x="11279557" y="629499"/>
              <a:ext cx="1977363" cy="1057116"/>
            </a:xfrm>
            <a:prstGeom prst="rect">
              <a:avLst/>
            </a:prstGeom>
          </p:spPr>
          <p:txBody>
            <a:bodyPr lIns="0" tIns="0" rIns="0" bIns="0" rtlCol="0" anchor="t">
              <a:spAutoFit/>
            </a:bodyPr>
            <a:lstStyle/>
            <a:p>
              <a:pPr algn="ctr">
                <a:lnSpc>
                  <a:spcPts val="1572"/>
                </a:lnSpc>
              </a:pPr>
              <a:r>
                <a:rPr lang="en-US" sz="1541" b="1" spc="-67">
                  <a:solidFill>
                    <a:srgbClr val="151F6D"/>
                  </a:solidFill>
                  <a:latin typeface="Open Sans 2 Ultra-Bold"/>
                  <a:ea typeface="Open Sans 2 Ultra-Bold"/>
                  <a:cs typeface="Open Sans 2 Ultra-Bold"/>
                  <a:sym typeface="Open Sans 2 Ultra-Bold"/>
                </a:rPr>
                <a:t>GROWTH</a:t>
              </a:r>
            </a:p>
            <a:p>
              <a:pPr algn="ctr">
                <a:lnSpc>
                  <a:spcPts val="1572"/>
                </a:lnSpc>
              </a:pPr>
              <a:r>
                <a:rPr lang="en-US" sz="1541" b="1" spc="-67">
                  <a:solidFill>
                    <a:srgbClr val="000000"/>
                  </a:solidFill>
                  <a:latin typeface="Open Sans 1"/>
                  <a:ea typeface="Open Sans 1"/>
                  <a:cs typeface="Open Sans 1"/>
                  <a:sym typeface="Open Sans 1"/>
                </a:rPr>
                <a:t>We constantly strive to be the best we can be</a:t>
              </a:r>
            </a:p>
          </p:txBody>
        </p:sp>
      </p:grpSp>
      <p:sp>
        <p:nvSpPr>
          <p:cNvPr id="10" name="TextBox 10"/>
          <p:cNvSpPr txBox="1"/>
          <p:nvPr/>
        </p:nvSpPr>
        <p:spPr>
          <a:xfrm>
            <a:off x="6350839" y="6693460"/>
            <a:ext cx="1741512" cy="368300"/>
          </a:xfrm>
          <a:prstGeom prst="rect">
            <a:avLst/>
          </a:prstGeom>
        </p:spPr>
        <p:txBody>
          <a:bodyPr lIns="0" tIns="0" rIns="0" bIns="0" rtlCol="0" anchor="t">
            <a:spAutoFit/>
          </a:bodyPr>
          <a:lstStyle/>
          <a:p>
            <a:pPr algn="l">
              <a:lnSpc>
                <a:spcPts val="2874"/>
              </a:lnSpc>
            </a:pPr>
            <a:r>
              <a:rPr lang="en-US" sz="2499" b="1" spc="-164">
                <a:solidFill>
                  <a:srgbClr val="385E9D"/>
                </a:solidFill>
                <a:latin typeface="Open Sans 2 Ultra-Bold"/>
                <a:ea typeface="Open Sans 2 Ultra-Bold"/>
                <a:cs typeface="Open Sans 2 Ultra-Bold"/>
                <a:sym typeface="Open Sans 2 Ultra-Bold"/>
              </a:rPr>
              <a:t>Values</a:t>
            </a:r>
          </a:p>
        </p:txBody>
      </p:sp>
      <p:sp>
        <p:nvSpPr>
          <p:cNvPr id="11" name="TextBox 11"/>
          <p:cNvSpPr txBox="1"/>
          <p:nvPr/>
        </p:nvSpPr>
        <p:spPr>
          <a:xfrm>
            <a:off x="6350839" y="1138154"/>
            <a:ext cx="5231561" cy="762000"/>
          </a:xfrm>
          <a:prstGeom prst="rect">
            <a:avLst/>
          </a:prstGeom>
        </p:spPr>
        <p:txBody>
          <a:bodyPr wrap="square" lIns="0" tIns="0" rIns="0" bIns="0" rtlCol="0" anchor="t">
            <a:spAutoFit/>
          </a:bodyPr>
          <a:lstStyle/>
          <a:p>
            <a:pPr algn="l">
              <a:lnSpc>
                <a:spcPts val="6299"/>
              </a:lnSpc>
            </a:pPr>
            <a:r>
              <a:rPr lang="en-US" sz="4500" b="1" spc="-270" dirty="0">
                <a:solidFill>
                  <a:srgbClr val="000000"/>
                </a:solidFill>
                <a:latin typeface="Open Sans 2 Ultra-Bold"/>
                <a:ea typeface="Open Sans 2 Ultra-Bold"/>
                <a:cs typeface="Open Sans 2 Ultra-Bold"/>
                <a:sym typeface="Open Sans 2 Ultra-Bold"/>
              </a:rPr>
              <a:t>WHO WE ARE</a:t>
            </a:r>
          </a:p>
        </p:txBody>
      </p:sp>
      <p:sp>
        <p:nvSpPr>
          <p:cNvPr id="12" name="TextBox 12"/>
          <p:cNvSpPr txBox="1"/>
          <p:nvPr/>
        </p:nvSpPr>
        <p:spPr>
          <a:xfrm>
            <a:off x="6350839" y="2276616"/>
            <a:ext cx="9734225" cy="1261745"/>
          </a:xfrm>
          <a:prstGeom prst="rect">
            <a:avLst/>
          </a:prstGeom>
        </p:spPr>
        <p:txBody>
          <a:bodyPr lIns="0" tIns="0" rIns="0" bIns="0" rtlCol="0" anchor="t">
            <a:spAutoFit/>
          </a:bodyPr>
          <a:lstStyle/>
          <a:p>
            <a:pPr algn="l">
              <a:lnSpc>
                <a:spcPts val="2529"/>
              </a:lnSpc>
            </a:pPr>
            <a:r>
              <a:rPr lang="en-US" sz="2199" b="1" spc="-87" dirty="0">
                <a:solidFill>
                  <a:srgbClr val="000000"/>
                </a:solidFill>
                <a:latin typeface="Open Sans 2 Bold"/>
                <a:ea typeface="Open Sans 2 Bold"/>
                <a:cs typeface="Open Sans 2 Bold"/>
                <a:sym typeface="Open Sans 2 Bold"/>
              </a:rPr>
              <a:t>The Key empowers young people across the North East of England, particularly those growing up in poverty and those facing challenging personal circumstances. Through our proven approach, young people shape their own futures.</a:t>
            </a:r>
          </a:p>
        </p:txBody>
      </p:sp>
      <p:sp>
        <p:nvSpPr>
          <p:cNvPr id="13" name="TextBox 13"/>
          <p:cNvSpPr txBox="1"/>
          <p:nvPr/>
        </p:nvSpPr>
        <p:spPr>
          <a:xfrm>
            <a:off x="6387718" y="4317482"/>
            <a:ext cx="9868932" cy="633095"/>
          </a:xfrm>
          <a:prstGeom prst="rect">
            <a:avLst/>
          </a:prstGeom>
        </p:spPr>
        <p:txBody>
          <a:bodyPr lIns="0" tIns="0" rIns="0" bIns="0" rtlCol="0" anchor="t">
            <a:spAutoFit/>
          </a:bodyPr>
          <a:lstStyle/>
          <a:p>
            <a:pPr algn="l">
              <a:lnSpc>
                <a:spcPts val="2529"/>
              </a:lnSpc>
            </a:pPr>
            <a:r>
              <a:rPr lang="en-US" sz="2199" spc="-87">
                <a:solidFill>
                  <a:srgbClr val="000000"/>
                </a:solidFill>
                <a:latin typeface="Open Sans 3"/>
                <a:ea typeface="Open Sans 3"/>
                <a:cs typeface="Open Sans 3"/>
                <a:sym typeface="Open Sans 3"/>
              </a:rPr>
              <a:t>A future where all young people believe in themselves, unlock their potential, and lead connected and fulfilling lives.</a:t>
            </a:r>
          </a:p>
        </p:txBody>
      </p:sp>
      <p:sp>
        <p:nvSpPr>
          <p:cNvPr id="14" name="TextBox 14"/>
          <p:cNvSpPr txBox="1"/>
          <p:nvPr/>
        </p:nvSpPr>
        <p:spPr>
          <a:xfrm>
            <a:off x="6389505" y="3919361"/>
            <a:ext cx="1144352" cy="388596"/>
          </a:xfrm>
          <a:prstGeom prst="rect">
            <a:avLst/>
          </a:prstGeom>
        </p:spPr>
        <p:txBody>
          <a:bodyPr lIns="0" tIns="0" rIns="0" bIns="0" rtlCol="0" anchor="t">
            <a:spAutoFit/>
          </a:bodyPr>
          <a:lstStyle/>
          <a:p>
            <a:pPr algn="l">
              <a:lnSpc>
                <a:spcPts val="3029"/>
              </a:lnSpc>
            </a:pPr>
            <a:r>
              <a:rPr lang="en-US" sz="2634" b="1" spc="-173">
                <a:solidFill>
                  <a:srgbClr val="385E9D"/>
                </a:solidFill>
                <a:latin typeface="Open Sans 2 Ultra-Bold"/>
                <a:ea typeface="Open Sans 2 Ultra-Bold"/>
                <a:cs typeface="Open Sans 2 Ultra-Bold"/>
                <a:sym typeface="Open Sans 2 Ultra-Bold"/>
              </a:rPr>
              <a:t>Vision</a:t>
            </a:r>
          </a:p>
        </p:txBody>
      </p:sp>
      <p:sp>
        <p:nvSpPr>
          <p:cNvPr id="15" name="TextBox 15"/>
          <p:cNvSpPr txBox="1"/>
          <p:nvPr/>
        </p:nvSpPr>
        <p:spPr>
          <a:xfrm>
            <a:off x="6358578" y="5674668"/>
            <a:ext cx="9934951" cy="633095"/>
          </a:xfrm>
          <a:prstGeom prst="rect">
            <a:avLst/>
          </a:prstGeom>
        </p:spPr>
        <p:txBody>
          <a:bodyPr lIns="0" tIns="0" rIns="0" bIns="0" rtlCol="0" anchor="t">
            <a:spAutoFit/>
          </a:bodyPr>
          <a:lstStyle/>
          <a:p>
            <a:pPr algn="l">
              <a:lnSpc>
                <a:spcPts val="2529"/>
              </a:lnSpc>
            </a:pPr>
            <a:r>
              <a:rPr lang="en-US" sz="2199" spc="-87">
                <a:solidFill>
                  <a:srgbClr val="000000"/>
                </a:solidFill>
                <a:latin typeface="Open Sans 3"/>
                <a:ea typeface="Open Sans 3"/>
                <a:cs typeface="Open Sans 3"/>
                <a:sym typeface="Open Sans 3"/>
              </a:rPr>
              <a:t>We work in collaboration to provide young people with meaningful and impactful opportunities to develop skills, build confidence, and grow resilience.</a:t>
            </a:r>
          </a:p>
        </p:txBody>
      </p:sp>
      <p:sp>
        <p:nvSpPr>
          <p:cNvPr id="16" name="TextBox 16"/>
          <p:cNvSpPr txBox="1"/>
          <p:nvPr/>
        </p:nvSpPr>
        <p:spPr>
          <a:xfrm>
            <a:off x="6360364" y="5276547"/>
            <a:ext cx="1539904" cy="388596"/>
          </a:xfrm>
          <a:prstGeom prst="rect">
            <a:avLst/>
          </a:prstGeom>
        </p:spPr>
        <p:txBody>
          <a:bodyPr lIns="0" tIns="0" rIns="0" bIns="0" rtlCol="0" anchor="t">
            <a:spAutoFit/>
          </a:bodyPr>
          <a:lstStyle/>
          <a:p>
            <a:pPr algn="l">
              <a:lnSpc>
                <a:spcPts val="3029"/>
              </a:lnSpc>
            </a:pPr>
            <a:r>
              <a:rPr lang="en-US" sz="2634" b="1" spc="-173">
                <a:solidFill>
                  <a:srgbClr val="385E9D"/>
                </a:solidFill>
                <a:latin typeface="Open Sans 2 Ultra-Bold"/>
                <a:ea typeface="Open Sans 2 Ultra-Bold"/>
                <a:cs typeface="Open Sans 2 Ultra-Bold"/>
                <a:sym typeface="Open Sans 2 Ultra-Bold"/>
              </a:rPr>
              <a:t>Mission</a:t>
            </a:r>
          </a:p>
        </p:txBody>
      </p:sp>
      <p:sp>
        <p:nvSpPr>
          <p:cNvPr id="17" name="TextBox 17"/>
          <p:cNvSpPr txBox="1"/>
          <p:nvPr/>
        </p:nvSpPr>
        <p:spPr>
          <a:xfrm>
            <a:off x="6350839" y="8664341"/>
            <a:ext cx="8541788" cy="408305"/>
          </a:xfrm>
          <a:prstGeom prst="rect">
            <a:avLst/>
          </a:prstGeom>
        </p:spPr>
        <p:txBody>
          <a:bodyPr lIns="0" tIns="0" rIns="0" bIns="0" rtlCol="0" anchor="t">
            <a:spAutoFit/>
          </a:bodyPr>
          <a:lstStyle/>
          <a:p>
            <a:pPr algn="l">
              <a:lnSpc>
                <a:spcPts val="3219"/>
              </a:lnSpc>
            </a:pPr>
            <a:r>
              <a:rPr lang="en-US" sz="2799" b="1" spc="-184">
                <a:solidFill>
                  <a:srgbClr val="000000"/>
                </a:solidFill>
                <a:latin typeface="Open Sans 2 Ultra-Bold"/>
                <a:ea typeface="Open Sans 2 Ultra-Bold"/>
                <a:cs typeface="Open Sans 2 Ultra-Bold"/>
                <a:sym typeface="Open Sans 2 Ultra-Bold"/>
              </a:rPr>
              <a:t>Everything we do is for the benefit of young people</a:t>
            </a:r>
          </a:p>
        </p:txBody>
      </p:sp>
      <p:grpSp>
        <p:nvGrpSpPr>
          <p:cNvPr id="18" name="Group 18"/>
          <p:cNvGrpSpPr/>
          <p:nvPr/>
        </p:nvGrpSpPr>
        <p:grpSpPr>
          <a:xfrm>
            <a:off x="0" y="-1"/>
            <a:ext cx="3749083" cy="10287001"/>
            <a:chOff x="0" y="0"/>
            <a:chExt cx="1913890" cy="2360988"/>
          </a:xfrm>
        </p:grpSpPr>
        <p:sp>
          <p:nvSpPr>
            <p:cNvPr id="19" name="Freeform 19"/>
            <p:cNvSpPr/>
            <p:nvPr/>
          </p:nvSpPr>
          <p:spPr>
            <a:xfrm>
              <a:off x="0" y="0"/>
              <a:ext cx="1913890" cy="2360988"/>
            </a:xfrm>
            <a:custGeom>
              <a:avLst/>
              <a:gdLst/>
              <a:ahLst/>
              <a:cxnLst/>
              <a:rect l="l" t="t" r="r" b="b"/>
              <a:pathLst>
                <a:path w="1913890" h="2360988">
                  <a:moveTo>
                    <a:pt x="0" y="0"/>
                  </a:moveTo>
                  <a:lnTo>
                    <a:pt x="1913890" y="0"/>
                  </a:lnTo>
                  <a:lnTo>
                    <a:pt x="1913890" y="2360988"/>
                  </a:lnTo>
                  <a:lnTo>
                    <a:pt x="0" y="2360988"/>
                  </a:lnTo>
                  <a:close/>
                </a:path>
              </a:pathLst>
            </a:custGeom>
            <a:solidFill>
              <a:srgbClr val="00A7B5"/>
            </a:solidFill>
          </p:spPr>
          <p:txBody>
            <a:bodyPr/>
            <a:lstStyle/>
            <a:p>
              <a:endParaRPr lang="en-GB"/>
            </a:p>
          </p:txBody>
        </p:sp>
      </p:grpSp>
      <p:grpSp>
        <p:nvGrpSpPr>
          <p:cNvPr id="20" name="Group 20"/>
          <p:cNvGrpSpPr>
            <a:grpSpLocks noChangeAspect="1"/>
          </p:cNvGrpSpPr>
          <p:nvPr/>
        </p:nvGrpSpPr>
        <p:grpSpPr>
          <a:xfrm rot="5400000">
            <a:off x="1656253" y="6062222"/>
            <a:ext cx="2974620" cy="2974620"/>
            <a:chOff x="0" y="0"/>
            <a:chExt cx="6350000" cy="6350000"/>
          </a:xfrm>
        </p:grpSpPr>
        <p:sp>
          <p:nvSpPr>
            <p:cNvPr id="21" name="Freeform 21"/>
            <p:cNvSpPr/>
            <p:nvPr/>
          </p:nvSpPr>
          <p:spPr>
            <a:xfrm>
              <a:off x="-14231" y="-32"/>
              <a:ext cx="6378462" cy="6350064"/>
            </a:xfrm>
            <a:custGeom>
              <a:avLst/>
              <a:gdLst/>
              <a:ahLst/>
              <a:cxnLst/>
              <a:rect l="l" t="t" r="r" b="b"/>
              <a:pathLst>
                <a:path w="6378462" h="6350064">
                  <a:moveTo>
                    <a:pt x="3189231" y="32"/>
                  </a:moveTo>
                  <a:lnTo>
                    <a:pt x="3189231" y="32"/>
                  </a:lnTo>
                  <a:cubicBezTo>
                    <a:pt x="2051530" y="-5056"/>
                    <a:pt x="998068" y="598980"/>
                    <a:pt x="427743" y="1583419"/>
                  </a:cubicBezTo>
                  <a:cubicBezTo>
                    <a:pt x="-142581" y="2567857"/>
                    <a:pt x="-142581" y="3782207"/>
                    <a:pt x="427743" y="4766645"/>
                  </a:cubicBezTo>
                  <a:cubicBezTo>
                    <a:pt x="998068" y="5751084"/>
                    <a:pt x="2051530" y="6355120"/>
                    <a:pt x="3189231" y="6350032"/>
                  </a:cubicBezTo>
                  <a:cubicBezTo>
                    <a:pt x="4326932" y="6355120"/>
                    <a:pt x="5380395" y="5751084"/>
                    <a:pt x="5950719" y="4766645"/>
                  </a:cubicBezTo>
                  <a:cubicBezTo>
                    <a:pt x="6521043" y="3782207"/>
                    <a:pt x="6521043" y="2567857"/>
                    <a:pt x="5950719" y="1583419"/>
                  </a:cubicBezTo>
                  <a:cubicBezTo>
                    <a:pt x="5380395" y="598980"/>
                    <a:pt x="4326932" y="-5056"/>
                    <a:pt x="3189231" y="32"/>
                  </a:cubicBezTo>
                  <a:close/>
                </a:path>
              </a:pathLst>
            </a:custGeom>
            <a:solidFill>
              <a:srgbClr val="DC592A"/>
            </a:solidFill>
          </p:spPr>
          <p:txBody>
            <a:bodyPr/>
            <a:lstStyle/>
            <a:p>
              <a:endParaRPr lang="en-GB"/>
            </a:p>
          </p:txBody>
        </p:sp>
      </p:grpSp>
      <p:sp>
        <p:nvSpPr>
          <p:cNvPr id="22" name="Freeform 22"/>
          <p:cNvSpPr/>
          <p:nvPr/>
        </p:nvSpPr>
        <p:spPr>
          <a:xfrm rot="6702275">
            <a:off x="1118008" y="4532727"/>
            <a:ext cx="1951115" cy="1951115"/>
          </a:xfrm>
          <a:custGeom>
            <a:avLst/>
            <a:gdLst/>
            <a:ahLst/>
            <a:cxnLst/>
            <a:rect l="l" t="t" r="r" b="b"/>
            <a:pathLst>
              <a:path w="1951115" h="1951115">
                <a:moveTo>
                  <a:pt x="0" y="0"/>
                </a:moveTo>
                <a:lnTo>
                  <a:pt x="1951115" y="0"/>
                </a:lnTo>
                <a:lnTo>
                  <a:pt x="1951115" y="1951116"/>
                </a:lnTo>
                <a:lnTo>
                  <a:pt x="0" y="1951116"/>
                </a:lnTo>
                <a:lnTo>
                  <a:pt x="0" y="0"/>
                </a:lnTo>
                <a:close/>
              </a:path>
            </a:pathLst>
          </a:custGeom>
          <a:blipFill>
            <a:blip r:embed="rId6">
              <a:extLst>
                <a:ext uri="{96DAC541-7B7A-43D3-8B79-37D633B846F1}">
                  <asvg:svgBlip xmlns:asvg="http://schemas.microsoft.com/office/drawing/2016/SVG/main" r:embed="rId7"/>
                </a:ext>
              </a:extLst>
            </a:blip>
            <a:stretch>
              <a:fillRect l="-271" r="-271"/>
            </a:stretch>
          </a:blipFill>
        </p:spPr>
        <p:txBody>
          <a:bodyPr/>
          <a:lstStyle/>
          <a:p>
            <a:endParaRPr lang="en-GB"/>
          </a:p>
        </p:txBody>
      </p:sp>
      <p:grpSp>
        <p:nvGrpSpPr>
          <p:cNvPr id="23" name="Group 23"/>
          <p:cNvGrpSpPr>
            <a:grpSpLocks noChangeAspect="1"/>
          </p:cNvGrpSpPr>
          <p:nvPr/>
        </p:nvGrpSpPr>
        <p:grpSpPr>
          <a:xfrm>
            <a:off x="1567159" y="1400009"/>
            <a:ext cx="3587164" cy="3587164"/>
            <a:chOff x="0" y="0"/>
            <a:chExt cx="6350000" cy="6349975"/>
          </a:xfrm>
        </p:grpSpPr>
        <p:sp>
          <p:nvSpPr>
            <p:cNvPr id="24" name="Freeform 2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8"/>
              <a:stretch>
                <a:fillRect l="-38996" r="-38996"/>
              </a:stretch>
            </a:blipFill>
          </p:spPr>
          <p:txBody>
            <a:bodyPr/>
            <a:lstStyle/>
            <a:p>
              <a:endParaRPr lang="en-GB"/>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244367" y="1714500"/>
            <a:ext cx="5381628" cy="0"/>
          </a:xfrm>
          <a:prstGeom prst="line">
            <a:avLst/>
          </a:prstGeom>
          <a:ln w="47625" cap="rnd">
            <a:solidFill>
              <a:srgbClr val="DC592A"/>
            </a:solidFill>
            <a:prstDash val="solid"/>
            <a:headEnd type="none" w="sm" len="sm"/>
            <a:tailEnd type="arrow" w="med" len="sm"/>
          </a:ln>
        </p:spPr>
        <p:txBody>
          <a:bodyPr/>
          <a:lstStyle/>
          <a:p>
            <a:endParaRPr lang="en-GB"/>
          </a:p>
        </p:txBody>
      </p:sp>
      <p:grpSp>
        <p:nvGrpSpPr>
          <p:cNvPr id="3" name="Group 3"/>
          <p:cNvGrpSpPr/>
          <p:nvPr/>
        </p:nvGrpSpPr>
        <p:grpSpPr>
          <a:xfrm>
            <a:off x="0" y="0"/>
            <a:ext cx="3749083" cy="10287000"/>
            <a:chOff x="0" y="0"/>
            <a:chExt cx="1913890" cy="2360988"/>
          </a:xfrm>
        </p:grpSpPr>
        <p:sp>
          <p:nvSpPr>
            <p:cNvPr id="4" name="Freeform 4"/>
            <p:cNvSpPr/>
            <p:nvPr/>
          </p:nvSpPr>
          <p:spPr>
            <a:xfrm>
              <a:off x="0" y="0"/>
              <a:ext cx="1913890" cy="2360988"/>
            </a:xfrm>
            <a:custGeom>
              <a:avLst/>
              <a:gdLst/>
              <a:ahLst/>
              <a:cxnLst/>
              <a:rect l="l" t="t" r="r" b="b"/>
              <a:pathLst>
                <a:path w="1913890" h="2360988">
                  <a:moveTo>
                    <a:pt x="0" y="0"/>
                  </a:moveTo>
                  <a:lnTo>
                    <a:pt x="1913890" y="0"/>
                  </a:lnTo>
                  <a:lnTo>
                    <a:pt x="1913890" y="2360988"/>
                  </a:lnTo>
                  <a:lnTo>
                    <a:pt x="0" y="2360988"/>
                  </a:lnTo>
                  <a:close/>
                </a:path>
              </a:pathLst>
            </a:custGeom>
            <a:solidFill>
              <a:srgbClr val="151F6D"/>
            </a:solidFill>
          </p:spPr>
          <p:txBody>
            <a:bodyPr/>
            <a:lstStyle/>
            <a:p>
              <a:endParaRPr lang="en-GB"/>
            </a:p>
          </p:txBody>
        </p:sp>
      </p:grpSp>
      <p:grpSp>
        <p:nvGrpSpPr>
          <p:cNvPr id="5" name="Group 5"/>
          <p:cNvGrpSpPr>
            <a:grpSpLocks noChangeAspect="1"/>
          </p:cNvGrpSpPr>
          <p:nvPr/>
        </p:nvGrpSpPr>
        <p:grpSpPr>
          <a:xfrm rot="5400000">
            <a:off x="1656253" y="6062222"/>
            <a:ext cx="2974620" cy="2974620"/>
            <a:chOff x="0" y="0"/>
            <a:chExt cx="6350000" cy="6350000"/>
          </a:xfrm>
        </p:grpSpPr>
        <p:sp>
          <p:nvSpPr>
            <p:cNvPr id="6" name="Freeform 6"/>
            <p:cNvSpPr/>
            <p:nvPr/>
          </p:nvSpPr>
          <p:spPr>
            <a:xfrm>
              <a:off x="-14231" y="-32"/>
              <a:ext cx="6378462" cy="6350064"/>
            </a:xfrm>
            <a:custGeom>
              <a:avLst/>
              <a:gdLst/>
              <a:ahLst/>
              <a:cxnLst/>
              <a:rect l="l" t="t" r="r" b="b"/>
              <a:pathLst>
                <a:path w="6378462" h="6350064">
                  <a:moveTo>
                    <a:pt x="3189231" y="32"/>
                  </a:moveTo>
                  <a:lnTo>
                    <a:pt x="3189231" y="32"/>
                  </a:lnTo>
                  <a:cubicBezTo>
                    <a:pt x="2051530" y="-5056"/>
                    <a:pt x="998068" y="598980"/>
                    <a:pt x="427743" y="1583419"/>
                  </a:cubicBezTo>
                  <a:cubicBezTo>
                    <a:pt x="-142581" y="2567857"/>
                    <a:pt x="-142581" y="3782207"/>
                    <a:pt x="427743" y="4766645"/>
                  </a:cubicBezTo>
                  <a:cubicBezTo>
                    <a:pt x="998068" y="5751084"/>
                    <a:pt x="2051530" y="6355120"/>
                    <a:pt x="3189231" y="6350032"/>
                  </a:cubicBezTo>
                  <a:cubicBezTo>
                    <a:pt x="4326932" y="6355120"/>
                    <a:pt x="5380395" y="5751084"/>
                    <a:pt x="5950719" y="4766645"/>
                  </a:cubicBezTo>
                  <a:cubicBezTo>
                    <a:pt x="6521043" y="3782207"/>
                    <a:pt x="6521043" y="2567857"/>
                    <a:pt x="5950719" y="1583419"/>
                  </a:cubicBezTo>
                  <a:cubicBezTo>
                    <a:pt x="5380395" y="598980"/>
                    <a:pt x="4326932" y="-5056"/>
                    <a:pt x="3189231" y="32"/>
                  </a:cubicBezTo>
                  <a:close/>
                </a:path>
              </a:pathLst>
            </a:custGeom>
            <a:solidFill>
              <a:srgbClr val="F79D2D"/>
            </a:solidFill>
          </p:spPr>
          <p:txBody>
            <a:bodyPr/>
            <a:lstStyle/>
            <a:p>
              <a:endParaRPr lang="en-GB"/>
            </a:p>
          </p:txBody>
        </p:sp>
      </p:grpSp>
      <p:sp>
        <p:nvSpPr>
          <p:cNvPr id="7" name="Freeform 7"/>
          <p:cNvSpPr/>
          <p:nvPr/>
        </p:nvSpPr>
        <p:spPr>
          <a:xfrm rot="6702275">
            <a:off x="1118008" y="4532727"/>
            <a:ext cx="1951115" cy="1951115"/>
          </a:xfrm>
          <a:custGeom>
            <a:avLst/>
            <a:gdLst/>
            <a:ahLst/>
            <a:cxnLst/>
            <a:rect l="l" t="t" r="r" b="b"/>
            <a:pathLst>
              <a:path w="1951115" h="1951115">
                <a:moveTo>
                  <a:pt x="0" y="0"/>
                </a:moveTo>
                <a:lnTo>
                  <a:pt x="1951115" y="0"/>
                </a:lnTo>
                <a:lnTo>
                  <a:pt x="1951115" y="1951116"/>
                </a:lnTo>
                <a:lnTo>
                  <a:pt x="0" y="1951116"/>
                </a:lnTo>
                <a:lnTo>
                  <a:pt x="0" y="0"/>
                </a:lnTo>
                <a:close/>
              </a:path>
            </a:pathLst>
          </a:custGeom>
          <a:blipFill>
            <a:blip r:embed="rId3">
              <a:extLst>
                <a:ext uri="{96DAC541-7B7A-43D3-8B79-37D633B846F1}">
                  <asvg:svgBlip xmlns:asvg="http://schemas.microsoft.com/office/drawing/2016/SVG/main" r:embed="rId4"/>
                </a:ext>
              </a:extLst>
            </a:blip>
            <a:stretch>
              <a:fillRect l="-271" r="-271"/>
            </a:stretch>
          </a:blipFill>
        </p:spPr>
        <p:txBody>
          <a:bodyPr/>
          <a:lstStyle/>
          <a:p>
            <a:endParaRPr lang="en-GB"/>
          </a:p>
        </p:txBody>
      </p:sp>
      <p:grpSp>
        <p:nvGrpSpPr>
          <p:cNvPr id="8" name="Group 8"/>
          <p:cNvGrpSpPr>
            <a:grpSpLocks noChangeAspect="1"/>
          </p:cNvGrpSpPr>
          <p:nvPr/>
        </p:nvGrpSpPr>
        <p:grpSpPr>
          <a:xfrm>
            <a:off x="1567159" y="1400009"/>
            <a:ext cx="3587164" cy="3587164"/>
            <a:chOff x="0" y="0"/>
            <a:chExt cx="6350000" cy="6349975"/>
          </a:xfrm>
        </p:grpSpPr>
        <p:sp>
          <p:nvSpPr>
            <p:cNvPr id="9" name="Freeform 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000000">
                <a:alpha val="0"/>
              </a:srgbClr>
            </a:solidFill>
            <a:ln w="12700">
              <a:solidFill>
                <a:srgbClr val="000000"/>
              </a:solidFill>
            </a:ln>
          </p:spPr>
          <p:txBody>
            <a:bodyPr/>
            <a:lstStyle/>
            <a:p>
              <a:endParaRPr lang="en-GB"/>
            </a:p>
          </p:txBody>
        </p:sp>
      </p:grpSp>
      <p:sp>
        <p:nvSpPr>
          <p:cNvPr id="10" name="TextBox 10"/>
          <p:cNvSpPr txBox="1"/>
          <p:nvPr/>
        </p:nvSpPr>
        <p:spPr>
          <a:xfrm>
            <a:off x="6244013" y="3040756"/>
            <a:ext cx="10763965" cy="1898695"/>
          </a:xfrm>
          <a:prstGeom prst="rect">
            <a:avLst/>
          </a:prstGeom>
        </p:spPr>
        <p:txBody>
          <a:bodyPr lIns="0" tIns="0" rIns="0" bIns="0" rtlCol="0" anchor="t">
            <a:spAutoFit/>
          </a:bodyPr>
          <a:lstStyle/>
          <a:p>
            <a:pPr marL="513166" lvl="1" indent="-256583" algn="l">
              <a:lnSpc>
                <a:spcPts val="3042"/>
              </a:lnSpc>
              <a:buFont typeface="Arial"/>
              <a:buChar char="•"/>
            </a:pPr>
            <a:r>
              <a:rPr lang="en-US" sz="2376" spc="-47">
                <a:solidFill>
                  <a:srgbClr val="000000"/>
                </a:solidFill>
                <a:latin typeface="Open Sans 3"/>
                <a:ea typeface="Open Sans 3"/>
                <a:cs typeface="Open Sans 3"/>
                <a:sym typeface="Open Sans 3"/>
              </a:rPr>
              <a:t>Use a table to set out your budget.</a:t>
            </a:r>
          </a:p>
          <a:p>
            <a:pPr marL="513166" lvl="1" indent="-256583" algn="l">
              <a:lnSpc>
                <a:spcPts val="3042"/>
              </a:lnSpc>
              <a:buFont typeface="Arial"/>
              <a:buChar char="•"/>
            </a:pPr>
            <a:r>
              <a:rPr lang="en-US" sz="2376" spc="-47">
                <a:solidFill>
                  <a:srgbClr val="000000"/>
                </a:solidFill>
                <a:latin typeface="Open Sans 3"/>
                <a:ea typeface="Open Sans 3"/>
                <a:cs typeface="Open Sans 3"/>
                <a:sym typeface="Open Sans 3"/>
              </a:rPr>
              <a:t>Make sure you break everything down to individual costs.</a:t>
            </a:r>
          </a:p>
          <a:p>
            <a:pPr marL="513166" lvl="1" indent="-256583" algn="l">
              <a:lnSpc>
                <a:spcPts val="3042"/>
              </a:lnSpc>
              <a:buFont typeface="Arial"/>
              <a:buChar char="•"/>
            </a:pPr>
            <a:r>
              <a:rPr lang="en-US" sz="2376" spc="-47">
                <a:solidFill>
                  <a:srgbClr val="000000"/>
                </a:solidFill>
                <a:latin typeface="Open Sans 3"/>
                <a:ea typeface="Open Sans 3"/>
                <a:cs typeface="Open Sans 3"/>
                <a:sym typeface="Open Sans 3"/>
              </a:rPr>
              <a:t>Each journey should be accounted for with separate costs for adults and children or miles travelled.</a:t>
            </a:r>
          </a:p>
          <a:p>
            <a:pPr marL="513166" lvl="1" indent="-256583" algn="l">
              <a:lnSpc>
                <a:spcPts val="3042"/>
              </a:lnSpc>
              <a:buFont typeface="Arial"/>
              <a:buChar char="•"/>
            </a:pPr>
            <a:r>
              <a:rPr lang="en-US" sz="2376" spc="-47">
                <a:solidFill>
                  <a:srgbClr val="000000"/>
                </a:solidFill>
                <a:latin typeface="Open Sans 3"/>
                <a:ea typeface="Open Sans 3"/>
                <a:cs typeface="Open Sans 3"/>
                <a:sym typeface="Open Sans 3"/>
              </a:rPr>
              <a:t>You will need to cost miles travelled in a car or mini bus at 45p per mile.</a:t>
            </a:r>
          </a:p>
        </p:txBody>
      </p:sp>
      <p:grpSp>
        <p:nvGrpSpPr>
          <p:cNvPr id="11" name="Group 11"/>
          <p:cNvGrpSpPr/>
          <p:nvPr/>
        </p:nvGrpSpPr>
        <p:grpSpPr>
          <a:xfrm>
            <a:off x="1416408" y="1249258"/>
            <a:ext cx="3888667" cy="3888667"/>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C592A"/>
            </a:solidFill>
          </p:spPr>
          <p:txBody>
            <a:bodyPr/>
            <a:lstStyle/>
            <a:p>
              <a:endParaRPr lang="en-GB"/>
            </a:p>
          </p:txBody>
        </p:sp>
        <p:sp>
          <p:nvSpPr>
            <p:cNvPr id="13" name="TextBox 13"/>
            <p:cNvSpPr txBox="1"/>
            <p:nvPr/>
          </p:nvSpPr>
          <p:spPr>
            <a:xfrm>
              <a:off x="76200" y="85725"/>
              <a:ext cx="660400" cy="650875"/>
            </a:xfrm>
            <a:prstGeom prst="rect">
              <a:avLst/>
            </a:prstGeom>
          </p:spPr>
          <p:txBody>
            <a:bodyPr lIns="50800" tIns="50800" rIns="50800" bIns="50800" rtlCol="0" anchor="ctr"/>
            <a:lstStyle/>
            <a:p>
              <a:pPr algn="ctr">
                <a:lnSpc>
                  <a:spcPts val="3029"/>
                </a:lnSpc>
              </a:pPr>
              <a:endParaRPr/>
            </a:p>
          </p:txBody>
        </p:sp>
      </p:grpSp>
      <p:sp>
        <p:nvSpPr>
          <p:cNvPr id="14" name="Freeform 14"/>
          <p:cNvSpPr/>
          <p:nvPr/>
        </p:nvSpPr>
        <p:spPr>
          <a:xfrm>
            <a:off x="2365227" y="1959507"/>
            <a:ext cx="1991028" cy="2552600"/>
          </a:xfrm>
          <a:custGeom>
            <a:avLst/>
            <a:gdLst/>
            <a:ahLst/>
            <a:cxnLst/>
            <a:rect l="l" t="t" r="r" b="b"/>
            <a:pathLst>
              <a:path w="1991028" h="2552600">
                <a:moveTo>
                  <a:pt x="0" y="0"/>
                </a:moveTo>
                <a:lnTo>
                  <a:pt x="1991028" y="0"/>
                </a:lnTo>
                <a:lnTo>
                  <a:pt x="1991028" y="2552600"/>
                </a:lnTo>
                <a:lnTo>
                  <a:pt x="0" y="25526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5" name="TextBox 15"/>
          <p:cNvSpPr txBox="1"/>
          <p:nvPr/>
        </p:nvSpPr>
        <p:spPr>
          <a:xfrm>
            <a:off x="6244367" y="952500"/>
            <a:ext cx="6150689" cy="762000"/>
          </a:xfrm>
          <a:prstGeom prst="rect">
            <a:avLst/>
          </a:prstGeom>
        </p:spPr>
        <p:txBody>
          <a:bodyPr lIns="0" tIns="0" rIns="0" bIns="0" rtlCol="0" anchor="t">
            <a:spAutoFit/>
          </a:bodyPr>
          <a:lstStyle/>
          <a:p>
            <a:pPr algn="l">
              <a:lnSpc>
                <a:spcPts val="6299"/>
              </a:lnSpc>
            </a:pPr>
            <a:r>
              <a:rPr lang="en-US" sz="4500" b="1" spc="-270">
                <a:solidFill>
                  <a:srgbClr val="000000"/>
                </a:solidFill>
                <a:latin typeface="Open Sans 2 Ultra-Bold"/>
                <a:ea typeface="Open Sans 2 Ultra-Bold"/>
                <a:cs typeface="Open Sans 2 Ultra-Bold"/>
                <a:sym typeface="Open Sans 2 Ultra-Bold"/>
              </a:rPr>
              <a:t>PLAN: BUDGET</a:t>
            </a:r>
          </a:p>
        </p:txBody>
      </p:sp>
      <p:sp>
        <p:nvSpPr>
          <p:cNvPr id="16" name="TextBox 16"/>
          <p:cNvSpPr txBox="1"/>
          <p:nvPr/>
        </p:nvSpPr>
        <p:spPr>
          <a:xfrm>
            <a:off x="6244367" y="2090961"/>
            <a:ext cx="11181585" cy="633095"/>
          </a:xfrm>
          <a:prstGeom prst="rect">
            <a:avLst/>
          </a:prstGeom>
        </p:spPr>
        <p:txBody>
          <a:bodyPr lIns="0" tIns="0" rIns="0" bIns="0" rtlCol="0" anchor="t">
            <a:spAutoFit/>
          </a:bodyPr>
          <a:lstStyle/>
          <a:p>
            <a:pPr algn="l">
              <a:lnSpc>
                <a:spcPts val="2529"/>
              </a:lnSpc>
            </a:pPr>
            <a:r>
              <a:rPr lang="en-US" sz="2199" b="1" spc="-87">
                <a:solidFill>
                  <a:srgbClr val="000000"/>
                </a:solidFill>
                <a:latin typeface="Open Sans 2 Bold"/>
                <a:ea typeface="Open Sans 2 Bold"/>
                <a:cs typeface="Open Sans 2 Bold"/>
                <a:sym typeface="Open Sans 2 Bold"/>
              </a:rPr>
              <a:t>In this section, we’ll look at budgeting for your project and share some helpful tips and guidance to make your planning easier!</a:t>
            </a:r>
          </a:p>
        </p:txBody>
      </p:sp>
      <p:grpSp>
        <p:nvGrpSpPr>
          <p:cNvPr id="17" name="Group 17"/>
          <p:cNvGrpSpPr/>
          <p:nvPr/>
        </p:nvGrpSpPr>
        <p:grpSpPr>
          <a:xfrm>
            <a:off x="6457988" y="5332284"/>
            <a:ext cx="6915834" cy="4260915"/>
            <a:chOff x="0" y="0"/>
            <a:chExt cx="9221112" cy="5681220"/>
          </a:xfrm>
        </p:grpSpPr>
        <p:sp>
          <p:nvSpPr>
            <p:cNvPr id="18" name="AutoShape 18"/>
            <p:cNvSpPr/>
            <p:nvPr/>
          </p:nvSpPr>
          <p:spPr>
            <a:xfrm>
              <a:off x="22148" y="5258774"/>
              <a:ext cx="9198964" cy="0"/>
            </a:xfrm>
            <a:prstGeom prst="line">
              <a:avLst/>
            </a:prstGeom>
            <a:ln w="27717" cap="rnd">
              <a:solidFill>
                <a:srgbClr val="582C83"/>
              </a:solidFill>
              <a:prstDash val="solid"/>
              <a:headEnd type="none" w="sm" len="sm"/>
              <a:tailEnd type="none" w="sm" len="sm"/>
            </a:ln>
          </p:spPr>
          <p:txBody>
            <a:bodyPr/>
            <a:lstStyle/>
            <a:p>
              <a:endParaRPr lang="en-GB"/>
            </a:p>
          </p:txBody>
        </p:sp>
        <p:grpSp>
          <p:nvGrpSpPr>
            <p:cNvPr id="19" name="Group 19"/>
            <p:cNvGrpSpPr/>
            <p:nvPr/>
          </p:nvGrpSpPr>
          <p:grpSpPr>
            <a:xfrm>
              <a:off x="0" y="501007"/>
              <a:ext cx="9221112" cy="5180213"/>
              <a:chOff x="0" y="0"/>
              <a:chExt cx="15936536" cy="8952787"/>
            </a:xfrm>
          </p:grpSpPr>
          <p:sp>
            <p:nvSpPr>
              <p:cNvPr id="20" name="Freeform 20"/>
              <p:cNvSpPr/>
              <p:nvPr/>
            </p:nvSpPr>
            <p:spPr>
              <a:xfrm>
                <a:off x="0" y="0"/>
                <a:ext cx="15936536" cy="8952787"/>
              </a:xfrm>
              <a:custGeom>
                <a:avLst/>
                <a:gdLst/>
                <a:ahLst/>
                <a:cxnLst/>
                <a:rect l="l" t="t" r="r" b="b"/>
                <a:pathLst>
                  <a:path w="15936536" h="8952787">
                    <a:moveTo>
                      <a:pt x="15812075" y="59690"/>
                    </a:moveTo>
                    <a:cubicBezTo>
                      <a:pt x="15847636" y="59690"/>
                      <a:pt x="15876846" y="88900"/>
                      <a:pt x="15876846" y="124460"/>
                    </a:cubicBezTo>
                    <a:lnTo>
                      <a:pt x="15876846" y="8828327"/>
                    </a:lnTo>
                    <a:cubicBezTo>
                      <a:pt x="15876846" y="8863887"/>
                      <a:pt x="15847636" y="8893097"/>
                      <a:pt x="15812075" y="8893097"/>
                    </a:cubicBezTo>
                    <a:lnTo>
                      <a:pt x="124460" y="8893097"/>
                    </a:lnTo>
                    <a:cubicBezTo>
                      <a:pt x="88900" y="8893097"/>
                      <a:pt x="59690" y="8863887"/>
                      <a:pt x="59690" y="8828327"/>
                    </a:cubicBezTo>
                    <a:lnTo>
                      <a:pt x="59690" y="124460"/>
                    </a:lnTo>
                    <a:cubicBezTo>
                      <a:pt x="59690" y="88900"/>
                      <a:pt x="88900" y="59690"/>
                      <a:pt x="124460" y="59690"/>
                    </a:cubicBezTo>
                    <a:lnTo>
                      <a:pt x="15812075" y="59690"/>
                    </a:lnTo>
                    <a:moveTo>
                      <a:pt x="15812075" y="0"/>
                    </a:moveTo>
                    <a:lnTo>
                      <a:pt x="124460" y="0"/>
                    </a:lnTo>
                    <a:cubicBezTo>
                      <a:pt x="55880" y="0"/>
                      <a:pt x="0" y="55880"/>
                      <a:pt x="0" y="124460"/>
                    </a:cubicBezTo>
                    <a:lnTo>
                      <a:pt x="0" y="8828327"/>
                    </a:lnTo>
                    <a:cubicBezTo>
                      <a:pt x="0" y="8896907"/>
                      <a:pt x="55880" y="8952787"/>
                      <a:pt x="124460" y="8952787"/>
                    </a:cubicBezTo>
                    <a:lnTo>
                      <a:pt x="15812075" y="8952787"/>
                    </a:lnTo>
                    <a:cubicBezTo>
                      <a:pt x="15880655" y="8952787"/>
                      <a:pt x="15936536" y="8896907"/>
                      <a:pt x="15936536" y="8828327"/>
                    </a:cubicBezTo>
                    <a:lnTo>
                      <a:pt x="15936536" y="124460"/>
                    </a:lnTo>
                    <a:cubicBezTo>
                      <a:pt x="15936536" y="55880"/>
                      <a:pt x="15880655" y="0"/>
                      <a:pt x="15812075" y="0"/>
                    </a:cubicBezTo>
                    <a:close/>
                  </a:path>
                </a:pathLst>
              </a:custGeom>
              <a:solidFill>
                <a:srgbClr val="00A7B5"/>
              </a:solidFill>
            </p:spPr>
            <p:txBody>
              <a:bodyPr/>
              <a:lstStyle/>
              <a:p>
                <a:endParaRPr lang="en-GB"/>
              </a:p>
            </p:txBody>
          </p:sp>
        </p:grpSp>
        <p:sp>
          <p:nvSpPr>
            <p:cNvPr id="21" name="TextBox 21"/>
            <p:cNvSpPr txBox="1"/>
            <p:nvPr/>
          </p:nvSpPr>
          <p:spPr>
            <a:xfrm>
              <a:off x="210439" y="681243"/>
              <a:ext cx="4374022" cy="3213760"/>
            </a:xfrm>
            <a:prstGeom prst="rect">
              <a:avLst/>
            </a:prstGeom>
          </p:spPr>
          <p:txBody>
            <a:bodyPr lIns="0" tIns="0" rIns="0" bIns="0" rtlCol="0" anchor="t">
              <a:spAutoFit/>
            </a:bodyPr>
            <a:lstStyle/>
            <a:p>
              <a:pPr algn="l">
                <a:lnSpc>
                  <a:spcPts val="1479"/>
                </a:lnSpc>
              </a:pPr>
              <a:r>
                <a:rPr lang="en-US" sz="1286" spc="-56">
                  <a:solidFill>
                    <a:srgbClr val="151F6D"/>
                  </a:solidFill>
                  <a:latin typeface="Open Sans 3"/>
                  <a:ea typeface="Open Sans 3"/>
                  <a:cs typeface="Open Sans 3"/>
                  <a:sym typeface="Open Sans 3"/>
                </a:rPr>
                <a:t>Self raising flour</a:t>
              </a:r>
            </a:p>
            <a:p>
              <a:pPr algn="l">
                <a:lnSpc>
                  <a:spcPts val="1479"/>
                </a:lnSpc>
              </a:pPr>
              <a:r>
                <a:rPr lang="en-US" sz="1286" spc="-56">
                  <a:solidFill>
                    <a:srgbClr val="151F6D"/>
                  </a:solidFill>
                  <a:latin typeface="Open Sans 3"/>
                  <a:ea typeface="Open Sans 3"/>
                  <a:cs typeface="Open Sans 3"/>
                  <a:sym typeface="Open Sans 3"/>
                </a:rPr>
                <a:t>Sugar</a:t>
              </a:r>
            </a:p>
            <a:p>
              <a:pPr algn="l">
                <a:lnSpc>
                  <a:spcPts val="1479"/>
                </a:lnSpc>
              </a:pPr>
              <a:r>
                <a:rPr lang="en-US" sz="1286" spc="-56">
                  <a:solidFill>
                    <a:srgbClr val="151F6D"/>
                  </a:solidFill>
                  <a:latin typeface="Open Sans 3"/>
                  <a:ea typeface="Open Sans 3"/>
                  <a:cs typeface="Open Sans 3"/>
                  <a:sym typeface="Open Sans 3"/>
                </a:rPr>
                <a:t>Butter</a:t>
              </a:r>
            </a:p>
            <a:p>
              <a:pPr algn="l">
                <a:lnSpc>
                  <a:spcPts val="1479"/>
                </a:lnSpc>
              </a:pPr>
              <a:r>
                <a:rPr lang="en-US" sz="1286" spc="-56">
                  <a:solidFill>
                    <a:srgbClr val="151F6D"/>
                  </a:solidFill>
                  <a:latin typeface="Open Sans 3"/>
                  <a:ea typeface="Open Sans 3"/>
                  <a:cs typeface="Open Sans 3"/>
                  <a:sym typeface="Open Sans 3"/>
                </a:rPr>
                <a:t>Eggs</a:t>
              </a:r>
            </a:p>
            <a:p>
              <a:pPr algn="l">
                <a:lnSpc>
                  <a:spcPts val="1479"/>
                </a:lnSpc>
              </a:pPr>
              <a:r>
                <a:rPr lang="en-US" sz="1286" spc="-56">
                  <a:solidFill>
                    <a:srgbClr val="151F6D"/>
                  </a:solidFill>
                  <a:latin typeface="Open Sans 3"/>
                  <a:ea typeface="Open Sans 3"/>
                  <a:cs typeface="Open Sans 3"/>
                  <a:sym typeface="Open Sans 3"/>
                </a:rPr>
                <a:t>Chocolate</a:t>
              </a:r>
            </a:p>
            <a:p>
              <a:pPr algn="l">
                <a:lnSpc>
                  <a:spcPts val="1479"/>
                </a:lnSpc>
              </a:pPr>
              <a:r>
                <a:rPr lang="en-US" sz="1286" spc="-56">
                  <a:solidFill>
                    <a:srgbClr val="151F6D"/>
                  </a:solidFill>
                  <a:latin typeface="Open Sans 3"/>
                  <a:ea typeface="Open Sans 3"/>
                  <a:cs typeface="Open Sans 3"/>
                  <a:sym typeface="Open Sans 3"/>
                </a:rPr>
                <a:t>Chocolate chips</a:t>
              </a:r>
            </a:p>
            <a:p>
              <a:pPr algn="l">
                <a:lnSpc>
                  <a:spcPts val="1479"/>
                </a:lnSpc>
              </a:pPr>
              <a:r>
                <a:rPr lang="en-US" sz="1286" spc="-56">
                  <a:solidFill>
                    <a:srgbClr val="151F6D"/>
                  </a:solidFill>
                  <a:latin typeface="Open Sans 3"/>
                  <a:ea typeface="Open Sans 3"/>
                  <a:cs typeface="Open Sans 3"/>
                  <a:sym typeface="Open Sans 3"/>
                </a:rPr>
                <a:t>Marshmallows</a:t>
              </a:r>
            </a:p>
            <a:p>
              <a:pPr algn="l">
                <a:lnSpc>
                  <a:spcPts val="1479"/>
                </a:lnSpc>
              </a:pPr>
              <a:r>
                <a:rPr lang="en-US" sz="1286" spc="-56">
                  <a:solidFill>
                    <a:srgbClr val="151F6D"/>
                  </a:solidFill>
                  <a:latin typeface="Open Sans 3"/>
                  <a:ea typeface="Open Sans 3"/>
                  <a:cs typeface="Open Sans 3"/>
                  <a:sym typeface="Open Sans 3"/>
                </a:rPr>
                <a:t>Digestives</a:t>
              </a:r>
            </a:p>
            <a:p>
              <a:pPr algn="l">
                <a:lnSpc>
                  <a:spcPts val="1479"/>
                </a:lnSpc>
              </a:pPr>
              <a:r>
                <a:rPr lang="en-US" sz="1286" spc="-56">
                  <a:solidFill>
                    <a:srgbClr val="151F6D"/>
                  </a:solidFill>
                  <a:latin typeface="Open Sans 3"/>
                  <a:ea typeface="Open Sans 3"/>
                  <a:cs typeface="Open Sans 3"/>
                  <a:sym typeface="Open Sans 3"/>
                </a:rPr>
                <a:t>Lemons</a:t>
              </a:r>
            </a:p>
            <a:p>
              <a:pPr algn="l">
                <a:lnSpc>
                  <a:spcPts val="1479"/>
                </a:lnSpc>
              </a:pPr>
              <a:r>
                <a:rPr lang="en-US" sz="1286" spc="-56">
                  <a:solidFill>
                    <a:srgbClr val="151F6D"/>
                  </a:solidFill>
                  <a:latin typeface="Open Sans 3"/>
                  <a:ea typeface="Open Sans 3"/>
                  <a:cs typeface="Open Sans 3"/>
                  <a:sym typeface="Open Sans 3"/>
                </a:rPr>
                <a:t>Sprinkles</a:t>
              </a:r>
            </a:p>
            <a:p>
              <a:pPr algn="l">
                <a:lnSpc>
                  <a:spcPts val="1479"/>
                </a:lnSpc>
              </a:pPr>
              <a:r>
                <a:rPr lang="en-US" sz="1286" spc="-56">
                  <a:solidFill>
                    <a:srgbClr val="151F6D"/>
                  </a:solidFill>
                  <a:latin typeface="Open Sans 3"/>
                  <a:ea typeface="Open Sans 3"/>
                  <a:cs typeface="Open Sans 3"/>
                  <a:sym typeface="Open Sans 3"/>
                </a:rPr>
                <a:t>Trays</a:t>
              </a:r>
            </a:p>
            <a:p>
              <a:pPr algn="l">
                <a:lnSpc>
                  <a:spcPts val="1479"/>
                </a:lnSpc>
              </a:pPr>
              <a:r>
                <a:rPr lang="en-US" sz="1286" spc="-56">
                  <a:solidFill>
                    <a:srgbClr val="151F6D"/>
                  </a:solidFill>
                  <a:latin typeface="Open Sans 3"/>
                  <a:ea typeface="Open Sans 3"/>
                  <a:cs typeface="Open Sans 3"/>
                  <a:sym typeface="Open Sans 3"/>
                </a:rPr>
                <a:t>Muffin cases</a:t>
              </a:r>
            </a:p>
            <a:p>
              <a:pPr algn="l">
                <a:lnSpc>
                  <a:spcPts val="1479"/>
                </a:lnSpc>
              </a:pPr>
              <a:r>
                <a:rPr lang="en-US" sz="1286" spc="-56">
                  <a:solidFill>
                    <a:srgbClr val="151F6D"/>
                  </a:solidFill>
                  <a:latin typeface="Open Sans 3"/>
                  <a:ea typeface="Open Sans 3"/>
                  <a:cs typeface="Open Sans 3"/>
                  <a:sym typeface="Open Sans 3"/>
                </a:rPr>
                <a:t>Facepaints</a:t>
              </a:r>
            </a:p>
          </p:txBody>
        </p:sp>
        <p:grpSp>
          <p:nvGrpSpPr>
            <p:cNvPr id="22" name="Group 22"/>
            <p:cNvGrpSpPr/>
            <p:nvPr/>
          </p:nvGrpSpPr>
          <p:grpSpPr>
            <a:xfrm>
              <a:off x="7666990" y="501007"/>
              <a:ext cx="1554122" cy="5180213"/>
              <a:chOff x="0" y="0"/>
              <a:chExt cx="2685936" cy="8952787"/>
            </a:xfrm>
          </p:grpSpPr>
          <p:sp>
            <p:nvSpPr>
              <p:cNvPr id="23" name="Freeform 23"/>
              <p:cNvSpPr/>
              <p:nvPr/>
            </p:nvSpPr>
            <p:spPr>
              <a:xfrm>
                <a:off x="0" y="0"/>
                <a:ext cx="2685937" cy="8952787"/>
              </a:xfrm>
              <a:custGeom>
                <a:avLst/>
                <a:gdLst/>
                <a:ahLst/>
                <a:cxnLst/>
                <a:rect l="l" t="t" r="r" b="b"/>
                <a:pathLst>
                  <a:path w="2685937" h="8952787">
                    <a:moveTo>
                      <a:pt x="2561476" y="59690"/>
                    </a:moveTo>
                    <a:cubicBezTo>
                      <a:pt x="2597036" y="59690"/>
                      <a:pt x="2626246" y="88900"/>
                      <a:pt x="2626246" y="124460"/>
                    </a:cubicBezTo>
                    <a:lnTo>
                      <a:pt x="2626246" y="8828327"/>
                    </a:lnTo>
                    <a:cubicBezTo>
                      <a:pt x="2626246" y="8863887"/>
                      <a:pt x="2597036" y="8893097"/>
                      <a:pt x="2561476" y="8893097"/>
                    </a:cubicBezTo>
                    <a:lnTo>
                      <a:pt x="124460" y="8893097"/>
                    </a:lnTo>
                    <a:cubicBezTo>
                      <a:pt x="88900" y="8893097"/>
                      <a:pt x="59690" y="8863887"/>
                      <a:pt x="59690" y="8828327"/>
                    </a:cubicBezTo>
                    <a:lnTo>
                      <a:pt x="59690" y="124460"/>
                    </a:lnTo>
                    <a:cubicBezTo>
                      <a:pt x="59690" y="88900"/>
                      <a:pt x="88900" y="59690"/>
                      <a:pt x="124460" y="59690"/>
                    </a:cubicBezTo>
                    <a:lnTo>
                      <a:pt x="2561476" y="59690"/>
                    </a:lnTo>
                    <a:moveTo>
                      <a:pt x="2561476" y="0"/>
                    </a:moveTo>
                    <a:lnTo>
                      <a:pt x="124460" y="0"/>
                    </a:lnTo>
                    <a:cubicBezTo>
                      <a:pt x="55880" y="0"/>
                      <a:pt x="0" y="55880"/>
                      <a:pt x="0" y="124460"/>
                    </a:cubicBezTo>
                    <a:lnTo>
                      <a:pt x="0" y="8828327"/>
                    </a:lnTo>
                    <a:cubicBezTo>
                      <a:pt x="0" y="8896907"/>
                      <a:pt x="55880" y="8952787"/>
                      <a:pt x="124460" y="8952787"/>
                    </a:cubicBezTo>
                    <a:lnTo>
                      <a:pt x="2561477" y="8952787"/>
                    </a:lnTo>
                    <a:cubicBezTo>
                      <a:pt x="2630057" y="8952787"/>
                      <a:pt x="2685937" y="8896907"/>
                      <a:pt x="2685937" y="8828327"/>
                    </a:cubicBezTo>
                    <a:lnTo>
                      <a:pt x="2685937" y="124460"/>
                    </a:lnTo>
                    <a:cubicBezTo>
                      <a:pt x="2685936" y="55880"/>
                      <a:pt x="2630057" y="0"/>
                      <a:pt x="2561476" y="0"/>
                    </a:cubicBezTo>
                    <a:close/>
                  </a:path>
                </a:pathLst>
              </a:custGeom>
              <a:solidFill>
                <a:srgbClr val="00A7B5"/>
              </a:solidFill>
            </p:spPr>
            <p:txBody>
              <a:bodyPr/>
              <a:lstStyle/>
              <a:p>
                <a:endParaRPr lang="en-GB"/>
              </a:p>
            </p:txBody>
          </p:sp>
        </p:grpSp>
        <p:grpSp>
          <p:nvGrpSpPr>
            <p:cNvPr id="24" name="Group 24"/>
            <p:cNvGrpSpPr/>
            <p:nvPr/>
          </p:nvGrpSpPr>
          <p:grpSpPr>
            <a:xfrm>
              <a:off x="4584460" y="501007"/>
              <a:ext cx="1592375" cy="5180213"/>
              <a:chOff x="0" y="0"/>
              <a:chExt cx="2752047" cy="8952787"/>
            </a:xfrm>
          </p:grpSpPr>
          <p:sp>
            <p:nvSpPr>
              <p:cNvPr id="25" name="Freeform 25"/>
              <p:cNvSpPr/>
              <p:nvPr/>
            </p:nvSpPr>
            <p:spPr>
              <a:xfrm>
                <a:off x="0" y="0"/>
                <a:ext cx="2752048" cy="8952787"/>
              </a:xfrm>
              <a:custGeom>
                <a:avLst/>
                <a:gdLst/>
                <a:ahLst/>
                <a:cxnLst/>
                <a:rect l="l" t="t" r="r" b="b"/>
                <a:pathLst>
                  <a:path w="2752048" h="8952787">
                    <a:moveTo>
                      <a:pt x="2627587" y="59690"/>
                    </a:moveTo>
                    <a:cubicBezTo>
                      <a:pt x="2663147" y="59690"/>
                      <a:pt x="2692357" y="88900"/>
                      <a:pt x="2692357" y="124460"/>
                    </a:cubicBezTo>
                    <a:lnTo>
                      <a:pt x="2692357" y="8828327"/>
                    </a:lnTo>
                    <a:cubicBezTo>
                      <a:pt x="2692357" y="8863887"/>
                      <a:pt x="2663147" y="8893097"/>
                      <a:pt x="2627587" y="8893097"/>
                    </a:cubicBezTo>
                    <a:lnTo>
                      <a:pt x="124460" y="8893097"/>
                    </a:lnTo>
                    <a:cubicBezTo>
                      <a:pt x="88900" y="8893097"/>
                      <a:pt x="59690" y="8863887"/>
                      <a:pt x="59690" y="8828327"/>
                    </a:cubicBezTo>
                    <a:lnTo>
                      <a:pt x="59690" y="124460"/>
                    </a:lnTo>
                    <a:cubicBezTo>
                      <a:pt x="59690" y="88900"/>
                      <a:pt x="88900" y="59690"/>
                      <a:pt x="124460" y="59690"/>
                    </a:cubicBezTo>
                    <a:lnTo>
                      <a:pt x="2627587" y="59690"/>
                    </a:lnTo>
                    <a:moveTo>
                      <a:pt x="2627587" y="0"/>
                    </a:moveTo>
                    <a:lnTo>
                      <a:pt x="124460" y="0"/>
                    </a:lnTo>
                    <a:cubicBezTo>
                      <a:pt x="55880" y="0"/>
                      <a:pt x="0" y="55880"/>
                      <a:pt x="0" y="124460"/>
                    </a:cubicBezTo>
                    <a:lnTo>
                      <a:pt x="0" y="8828327"/>
                    </a:lnTo>
                    <a:cubicBezTo>
                      <a:pt x="0" y="8896907"/>
                      <a:pt x="55880" y="8952787"/>
                      <a:pt x="124460" y="8952787"/>
                    </a:cubicBezTo>
                    <a:lnTo>
                      <a:pt x="2627587" y="8952787"/>
                    </a:lnTo>
                    <a:cubicBezTo>
                      <a:pt x="2696167" y="8952787"/>
                      <a:pt x="2752048" y="8896907"/>
                      <a:pt x="2752048" y="8828327"/>
                    </a:cubicBezTo>
                    <a:lnTo>
                      <a:pt x="2752048" y="124460"/>
                    </a:lnTo>
                    <a:cubicBezTo>
                      <a:pt x="2752047" y="55880"/>
                      <a:pt x="2696167" y="0"/>
                      <a:pt x="2627587" y="0"/>
                    </a:cubicBezTo>
                    <a:close/>
                  </a:path>
                </a:pathLst>
              </a:custGeom>
              <a:solidFill>
                <a:srgbClr val="00A7B5"/>
              </a:solidFill>
            </p:spPr>
            <p:txBody>
              <a:bodyPr/>
              <a:lstStyle/>
              <a:p>
                <a:endParaRPr lang="en-GB"/>
              </a:p>
            </p:txBody>
          </p:sp>
        </p:grpSp>
        <p:grpSp>
          <p:nvGrpSpPr>
            <p:cNvPr id="26" name="Group 26"/>
            <p:cNvGrpSpPr/>
            <p:nvPr/>
          </p:nvGrpSpPr>
          <p:grpSpPr>
            <a:xfrm>
              <a:off x="6125963" y="501007"/>
              <a:ext cx="1592375" cy="5180213"/>
              <a:chOff x="0" y="0"/>
              <a:chExt cx="2752047" cy="8952787"/>
            </a:xfrm>
          </p:grpSpPr>
          <p:sp>
            <p:nvSpPr>
              <p:cNvPr id="27" name="Freeform 27"/>
              <p:cNvSpPr/>
              <p:nvPr/>
            </p:nvSpPr>
            <p:spPr>
              <a:xfrm>
                <a:off x="0" y="0"/>
                <a:ext cx="2752048" cy="8952787"/>
              </a:xfrm>
              <a:custGeom>
                <a:avLst/>
                <a:gdLst/>
                <a:ahLst/>
                <a:cxnLst/>
                <a:rect l="l" t="t" r="r" b="b"/>
                <a:pathLst>
                  <a:path w="2752048" h="8952787">
                    <a:moveTo>
                      <a:pt x="2627587" y="59690"/>
                    </a:moveTo>
                    <a:cubicBezTo>
                      <a:pt x="2663147" y="59690"/>
                      <a:pt x="2692357" y="88900"/>
                      <a:pt x="2692357" y="124460"/>
                    </a:cubicBezTo>
                    <a:lnTo>
                      <a:pt x="2692357" y="8828327"/>
                    </a:lnTo>
                    <a:cubicBezTo>
                      <a:pt x="2692357" y="8863887"/>
                      <a:pt x="2663147" y="8893097"/>
                      <a:pt x="2627587" y="8893097"/>
                    </a:cubicBezTo>
                    <a:lnTo>
                      <a:pt x="124460" y="8893097"/>
                    </a:lnTo>
                    <a:cubicBezTo>
                      <a:pt x="88900" y="8893097"/>
                      <a:pt x="59690" y="8863887"/>
                      <a:pt x="59690" y="8828327"/>
                    </a:cubicBezTo>
                    <a:lnTo>
                      <a:pt x="59690" y="124460"/>
                    </a:lnTo>
                    <a:cubicBezTo>
                      <a:pt x="59690" y="88900"/>
                      <a:pt x="88900" y="59690"/>
                      <a:pt x="124460" y="59690"/>
                    </a:cubicBezTo>
                    <a:lnTo>
                      <a:pt x="2627587" y="59690"/>
                    </a:lnTo>
                    <a:moveTo>
                      <a:pt x="2627587" y="0"/>
                    </a:moveTo>
                    <a:lnTo>
                      <a:pt x="124460" y="0"/>
                    </a:lnTo>
                    <a:cubicBezTo>
                      <a:pt x="55880" y="0"/>
                      <a:pt x="0" y="55880"/>
                      <a:pt x="0" y="124460"/>
                    </a:cubicBezTo>
                    <a:lnTo>
                      <a:pt x="0" y="8828327"/>
                    </a:lnTo>
                    <a:cubicBezTo>
                      <a:pt x="0" y="8896907"/>
                      <a:pt x="55880" y="8952787"/>
                      <a:pt x="124460" y="8952787"/>
                    </a:cubicBezTo>
                    <a:lnTo>
                      <a:pt x="2627587" y="8952787"/>
                    </a:lnTo>
                    <a:cubicBezTo>
                      <a:pt x="2696167" y="8952787"/>
                      <a:pt x="2752048" y="8896907"/>
                      <a:pt x="2752048" y="8828327"/>
                    </a:cubicBezTo>
                    <a:lnTo>
                      <a:pt x="2752048" y="124460"/>
                    </a:lnTo>
                    <a:cubicBezTo>
                      <a:pt x="2752047" y="55880"/>
                      <a:pt x="2696167" y="0"/>
                      <a:pt x="2627587" y="0"/>
                    </a:cubicBezTo>
                    <a:close/>
                  </a:path>
                </a:pathLst>
              </a:custGeom>
              <a:solidFill>
                <a:srgbClr val="00A7B5"/>
              </a:solidFill>
            </p:spPr>
            <p:txBody>
              <a:bodyPr/>
              <a:lstStyle/>
              <a:p>
                <a:endParaRPr lang="en-GB"/>
              </a:p>
            </p:txBody>
          </p:sp>
        </p:grpSp>
        <p:sp>
          <p:nvSpPr>
            <p:cNvPr id="28" name="TextBox 28"/>
            <p:cNvSpPr txBox="1"/>
            <p:nvPr/>
          </p:nvSpPr>
          <p:spPr>
            <a:xfrm>
              <a:off x="5043129" y="681243"/>
              <a:ext cx="675037" cy="4422734"/>
            </a:xfrm>
            <a:prstGeom prst="rect">
              <a:avLst/>
            </a:prstGeom>
          </p:spPr>
          <p:txBody>
            <a:bodyPr lIns="0" tIns="0" rIns="0" bIns="0" rtlCol="0" anchor="t">
              <a:spAutoFit/>
            </a:bodyPr>
            <a:lstStyle/>
            <a:p>
              <a:pPr algn="l">
                <a:lnSpc>
                  <a:spcPts val="1479"/>
                </a:lnSpc>
              </a:pPr>
              <a:r>
                <a:rPr lang="en-US" sz="1286" spc="-56">
                  <a:solidFill>
                    <a:srgbClr val="151F6D"/>
                  </a:solidFill>
                  <a:latin typeface="Open Sans 1"/>
                  <a:ea typeface="Open Sans 1"/>
                  <a:cs typeface="Open Sans 1"/>
                  <a:sym typeface="Open Sans 1"/>
                </a:rPr>
                <a:t>0.45</a:t>
              </a:r>
            </a:p>
            <a:p>
              <a:pPr algn="l">
                <a:lnSpc>
                  <a:spcPts val="1479"/>
                </a:lnSpc>
              </a:pPr>
              <a:r>
                <a:rPr lang="en-US" sz="1286" spc="-56">
                  <a:solidFill>
                    <a:srgbClr val="151F6D"/>
                  </a:solidFill>
                  <a:latin typeface="Open Sans 1"/>
                  <a:ea typeface="Open Sans 1"/>
                  <a:cs typeface="Open Sans 1"/>
                  <a:sym typeface="Open Sans 1"/>
                </a:rPr>
                <a:t>1.60</a:t>
              </a:r>
            </a:p>
            <a:p>
              <a:pPr algn="l">
                <a:lnSpc>
                  <a:spcPts val="1479"/>
                </a:lnSpc>
              </a:pPr>
              <a:r>
                <a:rPr lang="en-US" sz="1286" spc="-56">
                  <a:solidFill>
                    <a:srgbClr val="151F6D"/>
                  </a:solidFill>
                  <a:latin typeface="Open Sans 1"/>
                  <a:ea typeface="Open Sans 1"/>
                  <a:cs typeface="Open Sans 1"/>
                  <a:sym typeface="Open Sans 1"/>
                </a:rPr>
                <a:t>1.55</a:t>
              </a:r>
            </a:p>
            <a:p>
              <a:pPr algn="l">
                <a:lnSpc>
                  <a:spcPts val="1479"/>
                </a:lnSpc>
              </a:pPr>
              <a:r>
                <a:rPr lang="en-US" sz="1286" spc="-56">
                  <a:solidFill>
                    <a:srgbClr val="151F6D"/>
                  </a:solidFill>
                  <a:latin typeface="Open Sans 1"/>
                  <a:ea typeface="Open Sans 1"/>
                  <a:cs typeface="Open Sans 1"/>
                  <a:sym typeface="Open Sans 1"/>
                </a:rPr>
                <a:t>1.68</a:t>
              </a:r>
            </a:p>
            <a:p>
              <a:pPr algn="l">
                <a:lnSpc>
                  <a:spcPts val="1479"/>
                </a:lnSpc>
              </a:pPr>
              <a:r>
                <a:rPr lang="en-US" sz="1286" spc="-56">
                  <a:solidFill>
                    <a:srgbClr val="151F6D"/>
                  </a:solidFill>
                  <a:latin typeface="Open Sans 1"/>
                  <a:ea typeface="Open Sans 1"/>
                  <a:cs typeface="Open Sans 1"/>
                  <a:sym typeface="Open Sans 1"/>
                </a:rPr>
                <a:t>1.79</a:t>
              </a:r>
            </a:p>
            <a:p>
              <a:pPr algn="l">
                <a:lnSpc>
                  <a:spcPts val="1479"/>
                </a:lnSpc>
              </a:pPr>
              <a:r>
                <a:rPr lang="en-US" sz="1286" spc="-56">
                  <a:solidFill>
                    <a:srgbClr val="151F6D"/>
                  </a:solidFill>
                  <a:latin typeface="Open Sans 1"/>
                  <a:ea typeface="Open Sans 1"/>
                  <a:cs typeface="Open Sans 1"/>
                  <a:sym typeface="Open Sans 1"/>
                </a:rPr>
                <a:t>0.50</a:t>
              </a:r>
            </a:p>
            <a:p>
              <a:pPr algn="l">
                <a:lnSpc>
                  <a:spcPts val="1479"/>
                </a:lnSpc>
              </a:pPr>
              <a:r>
                <a:rPr lang="en-US" sz="1286" spc="-56">
                  <a:solidFill>
                    <a:srgbClr val="151F6D"/>
                  </a:solidFill>
                  <a:latin typeface="Open Sans 1"/>
                  <a:ea typeface="Open Sans 1"/>
                  <a:cs typeface="Open Sans 1"/>
                  <a:sym typeface="Open Sans 1"/>
                </a:rPr>
                <a:t>1</a:t>
              </a:r>
            </a:p>
            <a:p>
              <a:pPr algn="l">
                <a:lnSpc>
                  <a:spcPts val="1479"/>
                </a:lnSpc>
              </a:pPr>
              <a:r>
                <a:rPr lang="en-US" sz="1286" spc="-56">
                  <a:solidFill>
                    <a:srgbClr val="151F6D"/>
                  </a:solidFill>
                  <a:latin typeface="Open Sans 1"/>
                  <a:ea typeface="Open Sans 1"/>
                  <a:cs typeface="Open Sans 1"/>
                  <a:sym typeface="Open Sans 1"/>
                </a:rPr>
                <a:t>1.29</a:t>
              </a:r>
            </a:p>
            <a:p>
              <a:pPr algn="l">
                <a:lnSpc>
                  <a:spcPts val="1479"/>
                </a:lnSpc>
              </a:pPr>
              <a:r>
                <a:rPr lang="en-US" sz="1286" spc="-56">
                  <a:solidFill>
                    <a:srgbClr val="151F6D"/>
                  </a:solidFill>
                  <a:latin typeface="Open Sans 1"/>
                  <a:ea typeface="Open Sans 1"/>
                  <a:cs typeface="Open Sans 1"/>
                  <a:sym typeface="Open Sans 1"/>
                </a:rPr>
                <a:t>0.79</a:t>
              </a:r>
            </a:p>
            <a:p>
              <a:pPr algn="l">
                <a:lnSpc>
                  <a:spcPts val="1479"/>
                </a:lnSpc>
              </a:pPr>
              <a:r>
                <a:rPr lang="en-US" sz="1286" spc="-56">
                  <a:solidFill>
                    <a:srgbClr val="151F6D"/>
                  </a:solidFill>
                  <a:latin typeface="Open Sans 1"/>
                  <a:ea typeface="Open Sans 1"/>
                  <a:cs typeface="Open Sans 1"/>
                  <a:sym typeface="Open Sans 1"/>
                </a:rPr>
                <a:t>2</a:t>
              </a:r>
            </a:p>
            <a:p>
              <a:pPr algn="l">
                <a:lnSpc>
                  <a:spcPts val="1479"/>
                </a:lnSpc>
              </a:pPr>
              <a:r>
                <a:rPr lang="en-US" sz="1286" spc="-56">
                  <a:solidFill>
                    <a:srgbClr val="151F6D"/>
                  </a:solidFill>
                  <a:latin typeface="Open Sans 1"/>
                  <a:ea typeface="Open Sans 1"/>
                  <a:cs typeface="Open Sans 1"/>
                  <a:sym typeface="Open Sans 1"/>
                </a:rPr>
                <a:t>6</a:t>
              </a:r>
            </a:p>
            <a:p>
              <a:pPr algn="l">
                <a:lnSpc>
                  <a:spcPts val="1479"/>
                </a:lnSpc>
              </a:pPr>
              <a:r>
                <a:rPr lang="en-US" sz="1286" spc="-56">
                  <a:solidFill>
                    <a:srgbClr val="151F6D"/>
                  </a:solidFill>
                  <a:latin typeface="Open Sans 1"/>
                  <a:ea typeface="Open Sans 1"/>
                  <a:cs typeface="Open Sans 1"/>
                  <a:sym typeface="Open Sans 1"/>
                </a:rPr>
                <a:t>1.79</a:t>
              </a:r>
            </a:p>
            <a:p>
              <a:pPr algn="l">
                <a:lnSpc>
                  <a:spcPts val="1479"/>
                </a:lnSpc>
              </a:pPr>
              <a:r>
                <a:rPr lang="en-US" sz="1286" spc="-56">
                  <a:solidFill>
                    <a:srgbClr val="151F6D"/>
                  </a:solidFill>
                  <a:latin typeface="Open Sans 1"/>
                  <a:ea typeface="Open Sans 1"/>
                  <a:cs typeface="Open Sans 1"/>
                  <a:sym typeface="Open Sans 1"/>
                </a:rPr>
                <a:t>10</a:t>
              </a:r>
            </a:p>
            <a:p>
              <a:pPr algn="l">
                <a:lnSpc>
                  <a:spcPts val="1479"/>
                </a:lnSpc>
              </a:pPr>
              <a:endParaRPr lang="en-US" sz="1286" spc="-56">
                <a:solidFill>
                  <a:srgbClr val="151F6D"/>
                </a:solidFill>
                <a:latin typeface="Open Sans 1"/>
                <a:ea typeface="Open Sans 1"/>
                <a:cs typeface="Open Sans 1"/>
                <a:sym typeface="Open Sans 1"/>
              </a:endParaRPr>
            </a:p>
            <a:p>
              <a:pPr algn="l">
                <a:lnSpc>
                  <a:spcPts val="1479"/>
                </a:lnSpc>
              </a:pPr>
              <a:endParaRPr lang="en-US" sz="1286" spc="-56">
                <a:solidFill>
                  <a:srgbClr val="151F6D"/>
                </a:solidFill>
                <a:latin typeface="Open Sans 1"/>
                <a:ea typeface="Open Sans 1"/>
                <a:cs typeface="Open Sans 1"/>
                <a:sym typeface="Open Sans 1"/>
              </a:endParaRPr>
            </a:p>
            <a:p>
              <a:pPr algn="l">
                <a:lnSpc>
                  <a:spcPts val="1479"/>
                </a:lnSpc>
              </a:pPr>
              <a:endParaRPr lang="en-US" sz="1286" spc="-56">
                <a:solidFill>
                  <a:srgbClr val="151F6D"/>
                </a:solidFill>
                <a:latin typeface="Open Sans 1"/>
                <a:ea typeface="Open Sans 1"/>
                <a:cs typeface="Open Sans 1"/>
                <a:sym typeface="Open Sans 1"/>
              </a:endParaRPr>
            </a:p>
            <a:p>
              <a:pPr algn="l">
                <a:lnSpc>
                  <a:spcPts val="1479"/>
                </a:lnSpc>
              </a:pPr>
              <a:endParaRPr lang="en-US" sz="1286" spc="-56">
                <a:solidFill>
                  <a:srgbClr val="151F6D"/>
                </a:solidFill>
                <a:latin typeface="Open Sans 1"/>
                <a:ea typeface="Open Sans 1"/>
                <a:cs typeface="Open Sans 1"/>
                <a:sym typeface="Open Sans 1"/>
              </a:endParaRPr>
            </a:p>
            <a:p>
              <a:pPr algn="l">
                <a:lnSpc>
                  <a:spcPts val="1479"/>
                </a:lnSpc>
              </a:pPr>
              <a:endParaRPr lang="en-US" sz="1286" spc="-56">
                <a:solidFill>
                  <a:srgbClr val="151F6D"/>
                </a:solidFill>
                <a:latin typeface="Open Sans 1"/>
                <a:ea typeface="Open Sans 1"/>
                <a:cs typeface="Open Sans 1"/>
                <a:sym typeface="Open Sans 1"/>
              </a:endParaRPr>
            </a:p>
          </p:txBody>
        </p:sp>
        <p:sp>
          <p:nvSpPr>
            <p:cNvPr id="29" name="TextBox 29"/>
            <p:cNvSpPr txBox="1"/>
            <p:nvPr/>
          </p:nvSpPr>
          <p:spPr>
            <a:xfrm>
              <a:off x="105833" y="162987"/>
              <a:ext cx="4393998" cy="270066"/>
            </a:xfrm>
            <a:prstGeom prst="rect">
              <a:avLst/>
            </a:prstGeom>
          </p:spPr>
          <p:txBody>
            <a:bodyPr lIns="0" tIns="0" rIns="0" bIns="0" rtlCol="0" anchor="t">
              <a:spAutoFit/>
            </a:bodyPr>
            <a:lstStyle/>
            <a:p>
              <a:pPr algn="l">
                <a:lnSpc>
                  <a:spcPts val="1505"/>
                </a:lnSpc>
              </a:pPr>
              <a:r>
                <a:rPr lang="en-US" sz="1309" spc="-57">
                  <a:solidFill>
                    <a:srgbClr val="151F6D"/>
                  </a:solidFill>
                  <a:latin typeface="Open Sans 1"/>
                  <a:ea typeface="Open Sans 1"/>
                  <a:cs typeface="Open Sans 1"/>
                  <a:sym typeface="Open Sans 1"/>
                </a:rPr>
                <a:t>Item</a:t>
              </a:r>
            </a:p>
          </p:txBody>
        </p:sp>
        <p:sp>
          <p:nvSpPr>
            <p:cNvPr id="30" name="TextBox 30"/>
            <p:cNvSpPr txBox="1"/>
            <p:nvPr/>
          </p:nvSpPr>
          <p:spPr>
            <a:xfrm>
              <a:off x="6706425" y="681243"/>
              <a:ext cx="392723" cy="4667836"/>
            </a:xfrm>
            <a:prstGeom prst="rect">
              <a:avLst/>
            </a:prstGeom>
          </p:spPr>
          <p:txBody>
            <a:bodyPr lIns="0" tIns="0" rIns="0" bIns="0" rtlCol="0" anchor="t">
              <a:spAutoFit/>
            </a:bodyPr>
            <a:lstStyle/>
            <a:p>
              <a:pPr algn="l">
                <a:lnSpc>
                  <a:spcPts val="1479"/>
                </a:lnSpc>
              </a:pPr>
              <a:r>
                <a:rPr lang="en-US" sz="1286" spc="-56">
                  <a:solidFill>
                    <a:srgbClr val="151F6D"/>
                  </a:solidFill>
                  <a:latin typeface="Open Sans 1"/>
                  <a:ea typeface="Open Sans 1"/>
                  <a:cs typeface="Open Sans 1"/>
                  <a:sym typeface="Open Sans 1"/>
                </a:rPr>
                <a:t>10</a:t>
              </a:r>
            </a:p>
            <a:p>
              <a:pPr algn="l">
                <a:lnSpc>
                  <a:spcPts val="1479"/>
                </a:lnSpc>
              </a:pPr>
              <a:r>
                <a:rPr lang="en-US" sz="1286" spc="-56">
                  <a:solidFill>
                    <a:srgbClr val="151F6D"/>
                  </a:solidFill>
                  <a:latin typeface="Open Sans 1"/>
                  <a:ea typeface="Open Sans 1"/>
                  <a:cs typeface="Open Sans 1"/>
                  <a:sym typeface="Open Sans 1"/>
                </a:rPr>
                <a:t>10</a:t>
              </a:r>
            </a:p>
            <a:p>
              <a:pPr algn="l">
                <a:lnSpc>
                  <a:spcPts val="1479"/>
                </a:lnSpc>
              </a:pPr>
              <a:r>
                <a:rPr lang="en-US" sz="1286" spc="-56">
                  <a:solidFill>
                    <a:srgbClr val="151F6D"/>
                  </a:solidFill>
                  <a:latin typeface="Open Sans 1"/>
                  <a:ea typeface="Open Sans 1"/>
                  <a:cs typeface="Open Sans 1"/>
                  <a:sym typeface="Open Sans 1"/>
                </a:rPr>
                <a:t>20</a:t>
              </a:r>
            </a:p>
            <a:p>
              <a:pPr algn="l">
                <a:lnSpc>
                  <a:spcPts val="1479"/>
                </a:lnSpc>
              </a:pPr>
              <a:r>
                <a:rPr lang="en-US" sz="1286" spc="-56">
                  <a:solidFill>
                    <a:srgbClr val="151F6D"/>
                  </a:solidFill>
                  <a:latin typeface="Open Sans 1"/>
                  <a:ea typeface="Open Sans 1"/>
                  <a:cs typeface="Open Sans 1"/>
                  <a:sym typeface="Open Sans 1"/>
                </a:rPr>
                <a:t>15</a:t>
              </a:r>
            </a:p>
            <a:p>
              <a:pPr algn="l">
                <a:lnSpc>
                  <a:spcPts val="1479"/>
                </a:lnSpc>
              </a:pPr>
              <a:r>
                <a:rPr lang="en-US" sz="1286" spc="-56">
                  <a:solidFill>
                    <a:srgbClr val="151F6D"/>
                  </a:solidFill>
                  <a:latin typeface="Open Sans 1"/>
                  <a:ea typeface="Open Sans 1"/>
                  <a:cs typeface="Open Sans 1"/>
                  <a:sym typeface="Open Sans 1"/>
                </a:rPr>
                <a:t>20</a:t>
              </a:r>
            </a:p>
            <a:p>
              <a:pPr algn="l">
                <a:lnSpc>
                  <a:spcPts val="1479"/>
                </a:lnSpc>
              </a:pPr>
              <a:r>
                <a:rPr lang="en-US" sz="1286" spc="-56">
                  <a:solidFill>
                    <a:srgbClr val="151F6D"/>
                  </a:solidFill>
                  <a:latin typeface="Open Sans 1"/>
                  <a:ea typeface="Open Sans 1"/>
                  <a:cs typeface="Open Sans 1"/>
                  <a:sym typeface="Open Sans 1"/>
                </a:rPr>
                <a:t>25</a:t>
              </a:r>
            </a:p>
            <a:p>
              <a:pPr algn="l">
                <a:lnSpc>
                  <a:spcPts val="1479"/>
                </a:lnSpc>
              </a:pPr>
              <a:r>
                <a:rPr lang="en-US" sz="1286" spc="-56">
                  <a:solidFill>
                    <a:srgbClr val="151F6D"/>
                  </a:solidFill>
                  <a:latin typeface="Open Sans 1"/>
                  <a:ea typeface="Open Sans 1"/>
                  <a:cs typeface="Open Sans 1"/>
                  <a:sym typeface="Open Sans 1"/>
                </a:rPr>
                <a:t>25</a:t>
              </a:r>
            </a:p>
            <a:p>
              <a:pPr algn="l">
                <a:lnSpc>
                  <a:spcPts val="1479"/>
                </a:lnSpc>
              </a:pPr>
              <a:r>
                <a:rPr lang="en-US" sz="1286" spc="-56">
                  <a:solidFill>
                    <a:srgbClr val="151F6D"/>
                  </a:solidFill>
                  <a:latin typeface="Open Sans 1"/>
                  <a:ea typeface="Open Sans 1"/>
                  <a:cs typeface="Open Sans 1"/>
                  <a:sym typeface="Open Sans 1"/>
                </a:rPr>
                <a:t>10</a:t>
              </a:r>
            </a:p>
            <a:p>
              <a:pPr algn="l">
                <a:lnSpc>
                  <a:spcPts val="1479"/>
                </a:lnSpc>
              </a:pPr>
              <a:r>
                <a:rPr lang="en-US" sz="1286" spc="-56">
                  <a:solidFill>
                    <a:srgbClr val="151F6D"/>
                  </a:solidFill>
                  <a:latin typeface="Open Sans 1"/>
                  <a:ea typeface="Open Sans 1"/>
                  <a:cs typeface="Open Sans 1"/>
                  <a:sym typeface="Open Sans 1"/>
                </a:rPr>
                <a:t>5</a:t>
              </a:r>
            </a:p>
            <a:p>
              <a:pPr algn="l">
                <a:lnSpc>
                  <a:spcPts val="1479"/>
                </a:lnSpc>
              </a:pPr>
              <a:r>
                <a:rPr lang="en-US" sz="1286" spc="-56">
                  <a:solidFill>
                    <a:srgbClr val="151F6D"/>
                  </a:solidFill>
                  <a:latin typeface="Open Sans 1"/>
                  <a:ea typeface="Open Sans 1"/>
                  <a:cs typeface="Open Sans 1"/>
                  <a:sym typeface="Open Sans 1"/>
                </a:rPr>
                <a:t>5</a:t>
              </a:r>
            </a:p>
            <a:p>
              <a:pPr algn="l">
                <a:lnSpc>
                  <a:spcPts val="1479"/>
                </a:lnSpc>
              </a:pPr>
              <a:r>
                <a:rPr lang="en-US" sz="1286" spc="-56">
                  <a:solidFill>
                    <a:srgbClr val="151F6D"/>
                  </a:solidFill>
                  <a:latin typeface="Open Sans 1"/>
                  <a:ea typeface="Open Sans 1"/>
                  <a:cs typeface="Open Sans 1"/>
                  <a:sym typeface="Open Sans 1"/>
                </a:rPr>
                <a:t>5</a:t>
              </a:r>
            </a:p>
            <a:p>
              <a:pPr algn="l">
                <a:lnSpc>
                  <a:spcPts val="1479"/>
                </a:lnSpc>
              </a:pPr>
              <a:r>
                <a:rPr lang="en-US" sz="1286" spc="-56">
                  <a:solidFill>
                    <a:srgbClr val="151F6D"/>
                  </a:solidFill>
                  <a:latin typeface="Open Sans 1"/>
                  <a:ea typeface="Open Sans 1"/>
                  <a:cs typeface="Open Sans 1"/>
                  <a:sym typeface="Open Sans 1"/>
                </a:rPr>
                <a:t>3</a:t>
              </a:r>
            </a:p>
            <a:p>
              <a:pPr algn="l">
                <a:lnSpc>
                  <a:spcPts val="1479"/>
                </a:lnSpc>
              </a:pPr>
              <a:r>
                <a:rPr lang="en-US" sz="1286" spc="-56">
                  <a:solidFill>
                    <a:srgbClr val="151F6D"/>
                  </a:solidFill>
                  <a:latin typeface="Open Sans 1"/>
                  <a:ea typeface="Open Sans 1"/>
                  <a:cs typeface="Open Sans 1"/>
                  <a:sym typeface="Open Sans 1"/>
                </a:rPr>
                <a:t>3</a:t>
              </a:r>
            </a:p>
            <a:p>
              <a:pPr algn="l">
                <a:lnSpc>
                  <a:spcPts val="1479"/>
                </a:lnSpc>
              </a:pPr>
              <a:endParaRPr lang="en-US" sz="1286" spc="-56">
                <a:solidFill>
                  <a:srgbClr val="151F6D"/>
                </a:solidFill>
                <a:latin typeface="Open Sans 1"/>
                <a:ea typeface="Open Sans 1"/>
                <a:cs typeface="Open Sans 1"/>
                <a:sym typeface="Open Sans 1"/>
              </a:endParaRPr>
            </a:p>
            <a:p>
              <a:pPr algn="l">
                <a:lnSpc>
                  <a:spcPts val="1479"/>
                </a:lnSpc>
              </a:pPr>
              <a:endParaRPr lang="en-US" sz="1286" spc="-56">
                <a:solidFill>
                  <a:srgbClr val="151F6D"/>
                </a:solidFill>
                <a:latin typeface="Open Sans 1"/>
                <a:ea typeface="Open Sans 1"/>
                <a:cs typeface="Open Sans 1"/>
                <a:sym typeface="Open Sans 1"/>
              </a:endParaRPr>
            </a:p>
            <a:p>
              <a:pPr algn="l">
                <a:lnSpc>
                  <a:spcPts val="1479"/>
                </a:lnSpc>
              </a:pPr>
              <a:endParaRPr lang="en-US" sz="1286" spc="-56">
                <a:solidFill>
                  <a:srgbClr val="151F6D"/>
                </a:solidFill>
                <a:latin typeface="Open Sans 1"/>
                <a:ea typeface="Open Sans 1"/>
                <a:cs typeface="Open Sans 1"/>
                <a:sym typeface="Open Sans 1"/>
              </a:endParaRPr>
            </a:p>
            <a:p>
              <a:pPr algn="l">
                <a:lnSpc>
                  <a:spcPts val="1479"/>
                </a:lnSpc>
              </a:pPr>
              <a:endParaRPr lang="en-US" sz="1286" spc="-56">
                <a:solidFill>
                  <a:srgbClr val="151F6D"/>
                </a:solidFill>
                <a:latin typeface="Open Sans 1"/>
                <a:ea typeface="Open Sans 1"/>
                <a:cs typeface="Open Sans 1"/>
                <a:sym typeface="Open Sans 1"/>
              </a:endParaRPr>
            </a:p>
            <a:p>
              <a:pPr algn="l">
                <a:lnSpc>
                  <a:spcPts val="1479"/>
                </a:lnSpc>
              </a:pPr>
              <a:endParaRPr lang="en-US" sz="1286" spc="-56">
                <a:solidFill>
                  <a:srgbClr val="151F6D"/>
                </a:solidFill>
                <a:latin typeface="Open Sans 1"/>
                <a:ea typeface="Open Sans 1"/>
                <a:cs typeface="Open Sans 1"/>
                <a:sym typeface="Open Sans 1"/>
              </a:endParaRPr>
            </a:p>
            <a:p>
              <a:pPr algn="l">
                <a:lnSpc>
                  <a:spcPts val="1479"/>
                </a:lnSpc>
              </a:pPr>
              <a:endParaRPr lang="en-US" sz="1286" spc="-56">
                <a:solidFill>
                  <a:srgbClr val="151F6D"/>
                </a:solidFill>
                <a:latin typeface="Open Sans 1"/>
                <a:ea typeface="Open Sans 1"/>
                <a:cs typeface="Open Sans 1"/>
                <a:sym typeface="Open Sans 1"/>
              </a:endParaRPr>
            </a:p>
          </p:txBody>
        </p:sp>
        <p:sp>
          <p:nvSpPr>
            <p:cNvPr id="31" name="TextBox 31"/>
            <p:cNvSpPr txBox="1"/>
            <p:nvPr/>
          </p:nvSpPr>
          <p:spPr>
            <a:xfrm>
              <a:off x="7812994" y="681243"/>
              <a:ext cx="1223862" cy="3197223"/>
            </a:xfrm>
            <a:prstGeom prst="rect">
              <a:avLst/>
            </a:prstGeom>
          </p:spPr>
          <p:txBody>
            <a:bodyPr lIns="0" tIns="0" rIns="0" bIns="0" rtlCol="0" anchor="t">
              <a:spAutoFit/>
            </a:bodyPr>
            <a:lstStyle/>
            <a:p>
              <a:pPr algn="l">
                <a:lnSpc>
                  <a:spcPts val="1479"/>
                </a:lnSpc>
              </a:pPr>
              <a:r>
                <a:rPr lang="en-US" sz="1286" spc="-56">
                  <a:solidFill>
                    <a:srgbClr val="151F6D"/>
                  </a:solidFill>
                  <a:latin typeface="Open Sans 1"/>
                  <a:ea typeface="Open Sans 1"/>
                  <a:cs typeface="Open Sans 1"/>
                  <a:sym typeface="Open Sans 1"/>
                </a:rPr>
                <a:t>4.50</a:t>
              </a:r>
            </a:p>
            <a:p>
              <a:pPr algn="l">
                <a:lnSpc>
                  <a:spcPts val="1479"/>
                </a:lnSpc>
              </a:pPr>
              <a:r>
                <a:rPr lang="en-US" sz="1286" spc="-56">
                  <a:solidFill>
                    <a:srgbClr val="151F6D"/>
                  </a:solidFill>
                  <a:latin typeface="Open Sans 1"/>
                  <a:ea typeface="Open Sans 1"/>
                  <a:cs typeface="Open Sans 1"/>
                  <a:sym typeface="Open Sans 1"/>
                </a:rPr>
                <a:t>16</a:t>
              </a:r>
            </a:p>
            <a:p>
              <a:pPr algn="l">
                <a:lnSpc>
                  <a:spcPts val="1479"/>
                </a:lnSpc>
              </a:pPr>
              <a:r>
                <a:rPr lang="en-US" sz="1286" spc="-56">
                  <a:solidFill>
                    <a:srgbClr val="151F6D"/>
                  </a:solidFill>
                  <a:latin typeface="Open Sans 1"/>
                  <a:ea typeface="Open Sans 1"/>
                  <a:cs typeface="Open Sans 1"/>
                  <a:sym typeface="Open Sans 1"/>
                </a:rPr>
                <a:t>31</a:t>
              </a:r>
            </a:p>
            <a:p>
              <a:pPr algn="l">
                <a:lnSpc>
                  <a:spcPts val="1479"/>
                </a:lnSpc>
              </a:pPr>
              <a:r>
                <a:rPr lang="en-US" sz="1286" spc="-56">
                  <a:solidFill>
                    <a:srgbClr val="151F6D"/>
                  </a:solidFill>
                  <a:latin typeface="Open Sans 1"/>
                  <a:ea typeface="Open Sans 1"/>
                  <a:cs typeface="Open Sans 1"/>
                  <a:sym typeface="Open Sans 1"/>
                </a:rPr>
                <a:t>25.20</a:t>
              </a:r>
            </a:p>
            <a:p>
              <a:pPr algn="l">
                <a:lnSpc>
                  <a:spcPts val="1479"/>
                </a:lnSpc>
              </a:pPr>
              <a:r>
                <a:rPr lang="en-US" sz="1286" spc="-56">
                  <a:solidFill>
                    <a:srgbClr val="151F6D"/>
                  </a:solidFill>
                  <a:latin typeface="Open Sans 1"/>
                  <a:ea typeface="Open Sans 1"/>
                  <a:cs typeface="Open Sans 1"/>
                  <a:sym typeface="Open Sans 1"/>
                </a:rPr>
                <a:t>35.80</a:t>
              </a:r>
            </a:p>
            <a:p>
              <a:pPr algn="l">
                <a:lnSpc>
                  <a:spcPts val="1479"/>
                </a:lnSpc>
              </a:pPr>
              <a:r>
                <a:rPr lang="en-US" sz="1286" spc="-56">
                  <a:solidFill>
                    <a:srgbClr val="151F6D"/>
                  </a:solidFill>
                  <a:latin typeface="Open Sans 1"/>
                  <a:ea typeface="Open Sans 1"/>
                  <a:cs typeface="Open Sans 1"/>
                  <a:sym typeface="Open Sans 1"/>
                </a:rPr>
                <a:t>12.50</a:t>
              </a:r>
            </a:p>
            <a:p>
              <a:pPr algn="l">
                <a:lnSpc>
                  <a:spcPts val="1479"/>
                </a:lnSpc>
              </a:pPr>
              <a:r>
                <a:rPr lang="en-US" sz="1286" spc="-56">
                  <a:solidFill>
                    <a:srgbClr val="151F6D"/>
                  </a:solidFill>
                  <a:latin typeface="Open Sans 1"/>
                  <a:ea typeface="Open Sans 1"/>
                  <a:cs typeface="Open Sans 1"/>
                  <a:sym typeface="Open Sans 1"/>
                </a:rPr>
                <a:t>25</a:t>
              </a:r>
            </a:p>
            <a:p>
              <a:pPr algn="l">
                <a:lnSpc>
                  <a:spcPts val="1479"/>
                </a:lnSpc>
              </a:pPr>
              <a:r>
                <a:rPr lang="en-US" sz="1286" spc="-56">
                  <a:solidFill>
                    <a:srgbClr val="151F6D"/>
                  </a:solidFill>
                  <a:latin typeface="Open Sans 1"/>
                  <a:ea typeface="Open Sans 1"/>
                  <a:cs typeface="Open Sans 1"/>
                  <a:sym typeface="Open Sans 1"/>
                </a:rPr>
                <a:t>12.90</a:t>
              </a:r>
            </a:p>
            <a:p>
              <a:pPr algn="l">
                <a:lnSpc>
                  <a:spcPts val="1479"/>
                </a:lnSpc>
              </a:pPr>
              <a:r>
                <a:rPr lang="en-US" sz="1286" spc="-56">
                  <a:solidFill>
                    <a:srgbClr val="151F6D"/>
                  </a:solidFill>
                  <a:latin typeface="Open Sans 1"/>
                  <a:ea typeface="Open Sans 1"/>
                  <a:cs typeface="Open Sans 1"/>
                  <a:sym typeface="Open Sans 1"/>
                </a:rPr>
                <a:t>3.95</a:t>
              </a:r>
            </a:p>
            <a:p>
              <a:pPr algn="l">
                <a:lnSpc>
                  <a:spcPts val="1479"/>
                </a:lnSpc>
              </a:pPr>
              <a:r>
                <a:rPr lang="en-US" sz="1286" spc="-56">
                  <a:solidFill>
                    <a:srgbClr val="151F6D"/>
                  </a:solidFill>
                  <a:latin typeface="Open Sans 1"/>
                  <a:ea typeface="Open Sans 1"/>
                  <a:cs typeface="Open Sans 1"/>
                  <a:sym typeface="Open Sans 1"/>
                </a:rPr>
                <a:t>10</a:t>
              </a:r>
            </a:p>
            <a:p>
              <a:pPr algn="l">
                <a:lnSpc>
                  <a:spcPts val="1479"/>
                </a:lnSpc>
              </a:pPr>
              <a:r>
                <a:rPr lang="en-US" sz="1286" spc="-56">
                  <a:solidFill>
                    <a:srgbClr val="151F6D"/>
                  </a:solidFill>
                  <a:latin typeface="Open Sans 1"/>
                  <a:ea typeface="Open Sans 1"/>
                  <a:cs typeface="Open Sans 1"/>
                  <a:sym typeface="Open Sans 1"/>
                </a:rPr>
                <a:t>30</a:t>
              </a:r>
            </a:p>
            <a:p>
              <a:pPr algn="l">
                <a:lnSpc>
                  <a:spcPts val="1479"/>
                </a:lnSpc>
              </a:pPr>
              <a:r>
                <a:rPr lang="en-US" sz="1286" spc="-56">
                  <a:solidFill>
                    <a:srgbClr val="151F6D"/>
                  </a:solidFill>
                  <a:latin typeface="Open Sans 1"/>
                  <a:ea typeface="Open Sans 1"/>
                  <a:cs typeface="Open Sans 1"/>
                  <a:sym typeface="Open Sans 1"/>
                </a:rPr>
                <a:t>5.37</a:t>
              </a:r>
            </a:p>
            <a:p>
              <a:pPr algn="l">
                <a:lnSpc>
                  <a:spcPts val="1479"/>
                </a:lnSpc>
              </a:pPr>
              <a:r>
                <a:rPr lang="en-US" sz="1286" spc="-56">
                  <a:solidFill>
                    <a:srgbClr val="151F6D"/>
                  </a:solidFill>
                  <a:latin typeface="Open Sans 1"/>
                  <a:ea typeface="Open Sans 1"/>
                  <a:cs typeface="Open Sans 1"/>
                  <a:sym typeface="Open Sans 1"/>
                </a:rPr>
                <a:t>30</a:t>
              </a:r>
            </a:p>
          </p:txBody>
        </p:sp>
        <p:sp>
          <p:nvSpPr>
            <p:cNvPr id="32" name="TextBox 32"/>
            <p:cNvSpPr txBox="1"/>
            <p:nvPr/>
          </p:nvSpPr>
          <p:spPr>
            <a:xfrm>
              <a:off x="4803411" y="9525"/>
              <a:ext cx="1322552" cy="423528"/>
            </a:xfrm>
            <a:prstGeom prst="rect">
              <a:avLst/>
            </a:prstGeom>
          </p:spPr>
          <p:txBody>
            <a:bodyPr lIns="0" tIns="0" rIns="0" bIns="0" rtlCol="0" anchor="t">
              <a:spAutoFit/>
            </a:bodyPr>
            <a:lstStyle/>
            <a:p>
              <a:pPr algn="l">
                <a:lnSpc>
                  <a:spcPts val="1278"/>
                </a:lnSpc>
              </a:pPr>
              <a:r>
                <a:rPr lang="en-US" sz="1111" spc="-48">
                  <a:solidFill>
                    <a:srgbClr val="151F6D"/>
                  </a:solidFill>
                  <a:latin typeface="Open Sans 1"/>
                  <a:ea typeface="Open Sans 1"/>
                  <a:cs typeface="Open Sans 1"/>
                  <a:sym typeface="Open Sans 1"/>
                </a:rPr>
                <a:t>Price per </a:t>
              </a:r>
            </a:p>
            <a:p>
              <a:pPr algn="l">
                <a:lnSpc>
                  <a:spcPts val="1278"/>
                </a:lnSpc>
              </a:pPr>
              <a:r>
                <a:rPr lang="en-US" sz="1111" spc="-48">
                  <a:solidFill>
                    <a:srgbClr val="151F6D"/>
                  </a:solidFill>
                  <a:latin typeface="Open Sans 1"/>
                  <a:ea typeface="Open Sans 1"/>
                  <a:cs typeface="Open Sans 1"/>
                  <a:sym typeface="Open Sans 1"/>
                </a:rPr>
                <a:t>item</a:t>
              </a:r>
            </a:p>
          </p:txBody>
        </p:sp>
        <p:sp>
          <p:nvSpPr>
            <p:cNvPr id="33" name="TextBox 33"/>
            <p:cNvSpPr txBox="1"/>
            <p:nvPr/>
          </p:nvSpPr>
          <p:spPr>
            <a:xfrm>
              <a:off x="6241984" y="221344"/>
              <a:ext cx="1360334" cy="211709"/>
            </a:xfrm>
            <a:prstGeom prst="rect">
              <a:avLst/>
            </a:prstGeom>
          </p:spPr>
          <p:txBody>
            <a:bodyPr lIns="0" tIns="0" rIns="0" bIns="0" rtlCol="0" anchor="t">
              <a:spAutoFit/>
            </a:bodyPr>
            <a:lstStyle/>
            <a:p>
              <a:pPr algn="l">
                <a:lnSpc>
                  <a:spcPts val="1278"/>
                </a:lnSpc>
              </a:pPr>
              <a:r>
                <a:rPr lang="en-US" sz="1111" spc="-48">
                  <a:solidFill>
                    <a:srgbClr val="151F6D"/>
                  </a:solidFill>
                  <a:latin typeface="Open Sans 1"/>
                  <a:ea typeface="Open Sans 1"/>
                  <a:cs typeface="Open Sans 1"/>
                  <a:sym typeface="Open Sans 1"/>
                </a:rPr>
                <a:t>Quantity</a:t>
              </a:r>
            </a:p>
          </p:txBody>
        </p:sp>
        <p:sp>
          <p:nvSpPr>
            <p:cNvPr id="34" name="TextBox 34"/>
            <p:cNvSpPr txBox="1"/>
            <p:nvPr/>
          </p:nvSpPr>
          <p:spPr>
            <a:xfrm>
              <a:off x="7975433" y="19041"/>
              <a:ext cx="1115570" cy="211709"/>
            </a:xfrm>
            <a:prstGeom prst="rect">
              <a:avLst/>
            </a:prstGeom>
          </p:spPr>
          <p:txBody>
            <a:bodyPr lIns="0" tIns="0" rIns="0" bIns="0" rtlCol="0" anchor="t">
              <a:spAutoFit/>
            </a:bodyPr>
            <a:lstStyle/>
            <a:p>
              <a:pPr algn="l">
                <a:lnSpc>
                  <a:spcPts val="1278"/>
                </a:lnSpc>
              </a:pPr>
              <a:r>
                <a:rPr lang="en-US" sz="1111" spc="-48">
                  <a:solidFill>
                    <a:srgbClr val="151F6D"/>
                  </a:solidFill>
                  <a:latin typeface="Open Sans 1"/>
                  <a:ea typeface="Open Sans 1"/>
                  <a:cs typeface="Open Sans 1"/>
                  <a:sym typeface="Open Sans 1"/>
                </a:rPr>
                <a:t>Total cost (£)</a:t>
              </a:r>
            </a:p>
          </p:txBody>
        </p:sp>
        <p:sp>
          <p:nvSpPr>
            <p:cNvPr id="35" name="TextBox 35"/>
            <p:cNvSpPr txBox="1"/>
            <p:nvPr/>
          </p:nvSpPr>
          <p:spPr>
            <a:xfrm>
              <a:off x="7812994" y="5349079"/>
              <a:ext cx="1223862" cy="255996"/>
            </a:xfrm>
            <a:prstGeom prst="rect">
              <a:avLst/>
            </a:prstGeom>
          </p:spPr>
          <p:txBody>
            <a:bodyPr lIns="0" tIns="0" rIns="0" bIns="0" rtlCol="0" anchor="t">
              <a:spAutoFit/>
            </a:bodyPr>
            <a:lstStyle/>
            <a:p>
              <a:pPr algn="l">
                <a:lnSpc>
                  <a:spcPts val="1479"/>
                </a:lnSpc>
              </a:pPr>
              <a:r>
                <a:rPr lang="en-US" sz="1286" spc="-56">
                  <a:solidFill>
                    <a:srgbClr val="151F6D"/>
                  </a:solidFill>
                  <a:latin typeface="Open Sans 1"/>
                  <a:ea typeface="Open Sans 1"/>
                  <a:cs typeface="Open Sans 1"/>
                  <a:sym typeface="Open Sans 1"/>
                </a:rPr>
                <a:t>242.22</a:t>
              </a:r>
            </a:p>
          </p:txBody>
        </p:sp>
        <p:sp>
          <p:nvSpPr>
            <p:cNvPr id="36" name="TextBox 36"/>
            <p:cNvSpPr txBox="1"/>
            <p:nvPr/>
          </p:nvSpPr>
          <p:spPr>
            <a:xfrm>
              <a:off x="210439" y="5341925"/>
              <a:ext cx="2187011" cy="257268"/>
            </a:xfrm>
            <a:prstGeom prst="rect">
              <a:avLst/>
            </a:prstGeom>
          </p:spPr>
          <p:txBody>
            <a:bodyPr lIns="0" tIns="0" rIns="0" bIns="0" rtlCol="0" anchor="t">
              <a:spAutoFit/>
            </a:bodyPr>
            <a:lstStyle/>
            <a:p>
              <a:pPr algn="l">
                <a:lnSpc>
                  <a:spcPts val="1479"/>
                </a:lnSpc>
              </a:pPr>
              <a:r>
                <a:rPr lang="en-US" sz="1286" spc="-56">
                  <a:solidFill>
                    <a:srgbClr val="151F6D"/>
                  </a:solidFill>
                  <a:latin typeface="Open Sans 3"/>
                  <a:ea typeface="Open Sans 3"/>
                  <a:cs typeface="Open Sans 3"/>
                  <a:sym typeface="Open Sans 3"/>
                </a:rPr>
                <a:t>Total costs</a:t>
              </a: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1028700" y="1714500"/>
            <a:ext cx="7833166" cy="0"/>
          </a:xfrm>
          <a:prstGeom prst="line">
            <a:avLst/>
          </a:prstGeom>
          <a:ln w="47625" cap="rnd">
            <a:solidFill>
              <a:srgbClr val="385E9D"/>
            </a:solidFill>
            <a:prstDash val="solid"/>
            <a:headEnd type="none" w="sm" len="sm"/>
            <a:tailEnd type="arrow" w="med" len="sm"/>
          </a:ln>
        </p:spPr>
        <p:txBody>
          <a:bodyPr/>
          <a:lstStyle/>
          <a:p>
            <a:endParaRPr lang="en-GB"/>
          </a:p>
        </p:txBody>
      </p:sp>
      <p:grpSp>
        <p:nvGrpSpPr>
          <p:cNvPr id="4" name="Group 4"/>
          <p:cNvGrpSpPr/>
          <p:nvPr/>
        </p:nvGrpSpPr>
        <p:grpSpPr>
          <a:xfrm>
            <a:off x="1763866" y="3175040"/>
            <a:ext cx="14760269" cy="6083260"/>
            <a:chOff x="0" y="0"/>
            <a:chExt cx="19680358" cy="8111014"/>
          </a:xfrm>
        </p:grpSpPr>
        <p:pic>
          <p:nvPicPr>
            <p:cNvPr id="5" name="Picture 5"/>
            <p:cNvPicPr>
              <a:picLocks noChangeAspect="1"/>
            </p:cNvPicPr>
            <p:nvPr/>
          </p:nvPicPr>
          <p:blipFill>
            <a:blip r:embed="rId3"/>
            <a:srcRect l="4676" r="4676"/>
            <a:stretch>
              <a:fillRect/>
            </a:stretch>
          </p:blipFill>
          <p:spPr>
            <a:xfrm>
              <a:off x="0" y="0"/>
              <a:ext cx="4824840" cy="3992007"/>
            </a:xfrm>
            <a:prstGeom prst="rect">
              <a:avLst/>
            </a:prstGeom>
          </p:spPr>
        </p:pic>
        <p:pic>
          <p:nvPicPr>
            <p:cNvPr id="6" name="Picture 6"/>
            <p:cNvPicPr>
              <a:picLocks noChangeAspect="1"/>
            </p:cNvPicPr>
            <p:nvPr/>
          </p:nvPicPr>
          <p:blipFill>
            <a:blip r:embed="rId4"/>
            <a:srcRect t="11072" b="26873"/>
            <a:stretch>
              <a:fillRect/>
            </a:stretch>
          </p:blipFill>
          <p:spPr>
            <a:xfrm>
              <a:off x="4951840" y="0"/>
              <a:ext cx="4824840" cy="3992007"/>
            </a:xfrm>
            <a:prstGeom prst="rect">
              <a:avLst/>
            </a:prstGeom>
          </p:spPr>
        </p:pic>
        <p:pic>
          <p:nvPicPr>
            <p:cNvPr id="7" name="Picture 7"/>
            <p:cNvPicPr>
              <a:picLocks noChangeAspect="1"/>
            </p:cNvPicPr>
            <p:nvPr/>
          </p:nvPicPr>
          <p:blipFill>
            <a:blip r:embed="rId5"/>
            <a:srcRect t="5993" b="31952"/>
            <a:stretch>
              <a:fillRect/>
            </a:stretch>
          </p:blipFill>
          <p:spPr>
            <a:xfrm>
              <a:off x="9903679" y="0"/>
              <a:ext cx="4824840" cy="3992007"/>
            </a:xfrm>
            <a:prstGeom prst="rect">
              <a:avLst/>
            </a:prstGeom>
          </p:spPr>
        </p:pic>
        <p:pic>
          <p:nvPicPr>
            <p:cNvPr id="8" name="Picture 8"/>
            <p:cNvPicPr>
              <a:picLocks noChangeAspect="1"/>
            </p:cNvPicPr>
            <p:nvPr/>
          </p:nvPicPr>
          <p:blipFill>
            <a:blip r:embed="rId6"/>
            <a:srcRect t="18973" b="18973"/>
            <a:stretch>
              <a:fillRect/>
            </a:stretch>
          </p:blipFill>
          <p:spPr>
            <a:xfrm>
              <a:off x="14855519" y="0"/>
              <a:ext cx="4824840" cy="3992007"/>
            </a:xfrm>
            <a:prstGeom prst="rect">
              <a:avLst/>
            </a:prstGeom>
          </p:spPr>
        </p:pic>
        <p:pic>
          <p:nvPicPr>
            <p:cNvPr id="9" name="Picture 9"/>
            <p:cNvPicPr>
              <a:picLocks noChangeAspect="1"/>
            </p:cNvPicPr>
            <p:nvPr/>
          </p:nvPicPr>
          <p:blipFill>
            <a:blip r:embed="rId7"/>
            <a:srcRect t="21794" b="16151"/>
            <a:stretch>
              <a:fillRect/>
            </a:stretch>
          </p:blipFill>
          <p:spPr>
            <a:xfrm>
              <a:off x="0" y="4119007"/>
              <a:ext cx="4824840" cy="3992007"/>
            </a:xfrm>
            <a:prstGeom prst="rect">
              <a:avLst/>
            </a:prstGeom>
          </p:spPr>
        </p:pic>
        <p:pic>
          <p:nvPicPr>
            <p:cNvPr id="10" name="Picture 10"/>
            <p:cNvPicPr>
              <a:picLocks noChangeAspect="1"/>
            </p:cNvPicPr>
            <p:nvPr/>
          </p:nvPicPr>
          <p:blipFill>
            <a:blip r:embed="rId8"/>
            <a:srcRect l="4676" r="4676"/>
            <a:stretch>
              <a:fillRect/>
            </a:stretch>
          </p:blipFill>
          <p:spPr>
            <a:xfrm>
              <a:off x="4951840" y="4119007"/>
              <a:ext cx="4824840" cy="3992007"/>
            </a:xfrm>
            <a:prstGeom prst="rect">
              <a:avLst/>
            </a:prstGeom>
          </p:spPr>
        </p:pic>
        <p:pic>
          <p:nvPicPr>
            <p:cNvPr id="11" name="Picture 11"/>
            <p:cNvPicPr>
              <a:picLocks noChangeAspect="1"/>
            </p:cNvPicPr>
            <p:nvPr/>
          </p:nvPicPr>
          <p:blipFill>
            <a:blip r:embed="rId9"/>
            <a:srcRect t="18990" b="18990"/>
            <a:stretch>
              <a:fillRect/>
            </a:stretch>
          </p:blipFill>
          <p:spPr>
            <a:xfrm>
              <a:off x="9903679" y="4119007"/>
              <a:ext cx="4824840" cy="3992007"/>
            </a:xfrm>
            <a:prstGeom prst="rect">
              <a:avLst/>
            </a:prstGeom>
          </p:spPr>
        </p:pic>
        <p:pic>
          <p:nvPicPr>
            <p:cNvPr id="12" name="Picture 12"/>
            <p:cNvPicPr>
              <a:picLocks noChangeAspect="1"/>
            </p:cNvPicPr>
            <p:nvPr/>
          </p:nvPicPr>
          <p:blipFill>
            <a:blip r:embed="rId10"/>
            <a:srcRect t="18973" b="18973"/>
            <a:stretch>
              <a:fillRect/>
            </a:stretch>
          </p:blipFill>
          <p:spPr>
            <a:xfrm>
              <a:off x="14855519" y="4119007"/>
              <a:ext cx="4824840" cy="3992007"/>
            </a:xfrm>
            <a:prstGeom prst="rect">
              <a:avLst/>
            </a:prstGeom>
          </p:spPr>
        </p:pic>
      </p:grpSp>
      <p:grpSp>
        <p:nvGrpSpPr>
          <p:cNvPr id="13" name="Group 13"/>
          <p:cNvGrpSpPr>
            <a:grpSpLocks noChangeAspect="1"/>
          </p:cNvGrpSpPr>
          <p:nvPr/>
        </p:nvGrpSpPr>
        <p:grpSpPr>
          <a:xfrm rot="-3999992">
            <a:off x="588332" y="9799778"/>
            <a:ext cx="1422064" cy="1422064"/>
            <a:chOff x="0" y="0"/>
            <a:chExt cx="6350000" cy="6350000"/>
          </a:xfrm>
        </p:grpSpPr>
        <p:sp>
          <p:nvSpPr>
            <p:cNvPr id="14" name="Freeform 14"/>
            <p:cNvSpPr/>
            <p:nvPr/>
          </p:nvSpPr>
          <p:spPr>
            <a:xfrm>
              <a:off x="-14231" y="-32"/>
              <a:ext cx="6378462" cy="6350064"/>
            </a:xfrm>
            <a:custGeom>
              <a:avLst/>
              <a:gdLst/>
              <a:ahLst/>
              <a:cxnLst/>
              <a:rect l="l" t="t" r="r" b="b"/>
              <a:pathLst>
                <a:path w="6378462" h="6350064">
                  <a:moveTo>
                    <a:pt x="3189231" y="32"/>
                  </a:moveTo>
                  <a:lnTo>
                    <a:pt x="3189231" y="32"/>
                  </a:lnTo>
                  <a:cubicBezTo>
                    <a:pt x="2051530" y="-5056"/>
                    <a:pt x="998068" y="598980"/>
                    <a:pt x="427743" y="1583419"/>
                  </a:cubicBezTo>
                  <a:cubicBezTo>
                    <a:pt x="-142581" y="2567857"/>
                    <a:pt x="-142581" y="3782207"/>
                    <a:pt x="427743" y="4766645"/>
                  </a:cubicBezTo>
                  <a:cubicBezTo>
                    <a:pt x="998068" y="5751084"/>
                    <a:pt x="2051530" y="6355120"/>
                    <a:pt x="3189231" y="6350032"/>
                  </a:cubicBezTo>
                  <a:cubicBezTo>
                    <a:pt x="4326932" y="6355120"/>
                    <a:pt x="5380395" y="5751084"/>
                    <a:pt x="5950719" y="4766645"/>
                  </a:cubicBezTo>
                  <a:cubicBezTo>
                    <a:pt x="6521043" y="3782207"/>
                    <a:pt x="6521043" y="2567857"/>
                    <a:pt x="5950719" y="1583419"/>
                  </a:cubicBezTo>
                  <a:cubicBezTo>
                    <a:pt x="5380395" y="598980"/>
                    <a:pt x="4326932" y="-5056"/>
                    <a:pt x="3189231" y="32"/>
                  </a:cubicBezTo>
                  <a:close/>
                </a:path>
              </a:pathLst>
            </a:custGeom>
            <a:solidFill>
              <a:srgbClr val="385E9D"/>
            </a:solidFill>
          </p:spPr>
          <p:txBody>
            <a:bodyPr/>
            <a:lstStyle/>
            <a:p>
              <a:endParaRPr lang="en-GB"/>
            </a:p>
          </p:txBody>
        </p:sp>
      </p:grpSp>
      <p:sp>
        <p:nvSpPr>
          <p:cNvPr id="15" name="Freeform 15"/>
          <p:cNvSpPr/>
          <p:nvPr/>
        </p:nvSpPr>
        <p:spPr>
          <a:xfrm rot="-3999992">
            <a:off x="-1018785" y="9203931"/>
            <a:ext cx="2166137" cy="2166137"/>
          </a:xfrm>
          <a:custGeom>
            <a:avLst/>
            <a:gdLst/>
            <a:ahLst/>
            <a:cxnLst/>
            <a:rect l="l" t="t" r="r" b="b"/>
            <a:pathLst>
              <a:path w="2166137" h="2166137">
                <a:moveTo>
                  <a:pt x="0" y="0"/>
                </a:moveTo>
                <a:lnTo>
                  <a:pt x="2166137" y="0"/>
                </a:lnTo>
                <a:lnTo>
                  <a:pt x="2166137" y="2166138"/>
                </a:lnTo>
                <a:lnTo>
                  <a:pt x="0" y="2166138"/>
                </a:lnTo>
                <a:lnTo>
                  <a:pt x="0" y="0"/>
                </a:lnTo>
                <a:close/>
              </a:path>
            </a:pathLst>
          </a:custGeom>
          <a:blipFill>
            <a:blip r:embed="rId11">
              <a:extLst>
                <a:ext uri="{96DAC541-7B7A-43D3-8B79-37D633B846F1}">
                  <asvg:svgBlip xmlns:asvg="http://schemas.microsoft.com/office/drawing/2016/SVG/main" r:embed="rId12"/>
                </a:ext>
              </a:extLst>
            </a:blip>
            <a:stretch>
              <a:fillRect l="-271" r="-271"/>
            </a:stretch>
          </a:blipFill>
        </p:spPr>
        <p:txBody>
          <a:bodyPr/>
          <a:lstStyle/>
          <a:p>
            <a:endParaRPr lang="en-GB"/>
          </a:p>
        </p:txBody>
      </p:sp>
      <p:grpSp>
        <p:nvGrpSpPr>
          <p:cNvPr id="16" name="Group 16"/>
          <p:cNvGrpSpPr>
            <a:grpSpLocks noChangeAspect="1"/>
          </p:cNvGrpSpPr>
          <p:nvPr/>
        </p:nvGrpSpPr>
        <p:grpSpPr>
          <a:xfrm rot="-3999992">
            <a:off x="1565397" y="9618526"/>
            <a:ext cx="577691" cy="577691"/>
            <a:chOff x="0" y="0"/>
            <a:chExt cx="6350000" cy="6350000"/>
          </a:xfrm>
        </p:grpSpPr>
        <p:sp>
          <p:nvSpPr>
            <p:cNvPr id="17" name="Freeform 17"/>
            <p:cNvSpPr/>
            <p:nvPr/>
          </p:nvSpPr>
          <p:spPr>
            <a:xfrm>
              <a:off x="-14231" y="-32"/>
              <a:ext cx="6378462" cy="6350064"/>
            </a:xfrm>
            <a:custGeom>
              <a:avLst/>
              <a:gdLst/>
              <a:ahLst/>
              <a:cxnLst/>
              <a:rect l="l" t="t" r="r" b="b"/>
              <a:pathLst>
                <a:path w="6378462" h="6350064">
                  <a:moveTo>
                    <a:pt x="3189231" y="32"/>
                  </a:moveTo>
                  <a:lnTo>
                    <a:pt x="3189231" y="32"/>
                  </a:lnTo>
                  <a:cubicBezTo>
                    <a:pt x="2051530" y="-5056"/>
                    <a:pt x="998068" y="598980"/>
                    <a:pt x="427743" y="1583419"/>
                  </a:cubicBezTo>
                  <a:cubicBezTo>
                    <a:pt x="-142581" y="2567857"/>
                    <a:pt x="-142581" y="3782207"/>
                    <a:pt x="427743" y="4766645"/>
                  </a:cubicBezTo>
                  <a:cubicBezTo>
                    <a:pt x="998068" y="5751084"/>
                    <a:pt x="2051530" y="6355120"/>
                    <a:pt x="3189231" y="6350032"/>
                  </a:cubicBezTo>
                  <a:cubicBezTo>
                    <a:pt x="4326932" y="6355120"/>
                    <a:pt x="5380395" y="5751084"/>
                    <a:pt x="5950719" y="4766645"/>
                  </a:cubicBezTo>
                  <a:cubicBezTo>
                    <a:pt x="6521043" y="3782207"/>
                    <a:pt x="6521043" y="2567857"/>
                    <a:pt x="5950719" y="1583419"/>
                  </a:cubicBezTo>
                  <a:cubicBezTo>
                    <a:pt x="5380395" y="598980"/>
                    <a:pt x="4326932" y="-5056"/>
                    <a:pt x="3189231" y="32"/>
                  </a:cubicBezTo>
                  <a:close/>
                </a:path>
              </a:pathLst>
            </a:custGeom>
            <a:solidFill>
              <a:srgbClr val="E0582A"/>
            </a:solidFill>
          </p:spPr>
          <p:txBody>
            <a:bodyPr/>
            <a:lstStyle/>
            <a:p>
              <a:endParaRPr lang="en-GB"/>
            </a:p>
          </p:txBody>
        </p:sp>
      </p:grpSp>
      <p:sp>
        <p:nvSpPr>
          <p:cNvPr id="18" name="TextBox 18"/>
          <p:cNvSpPr txBox="1"/>
          <p:nvPr/>
        </p:nvSpPr>
        <p:spPr>
          <a:xfrm>
            <a:off x="1028700" y="952500"/>
            <a:ext cx="8725178" cy="762000"/>
          </a:xfrm>
          <a:prstGeom prst="rect">
            <a:avLst/>
          </a:prstGeom>
        </p:spPr>
        <p:txBody>
          <a:bodyPr lIns="0" tIns="0" rIns="0" bIns="0" rtlCol="0" anchor="t">
            <a:spAutoFit/>
          </a:bodyPr>
          <a:lstStyle/>
          <a:p>
            <a:pPr algn="l">
              <a:lnSpc>
                <a:spcPts val="6299"/>
              </a:lnSpc>
            </a:pPr>
            <a:r>
              <a:rPr lang="en-US" sz="4500" b="1" spc="-270">
                <a:solidFill>
                  <a:srgbClr val="000000"/>
                </a:solidFill>
                <a:latin typeface="Open Sans 2 Ultra-Bold"/>
                <a:ea typeface="Open Sans 2 Ultra-Bold"/>
                <a:cs typeface="Open Sans 2 Ultra-Bold"/>
                <a:sym typeface="Open Sans 2 Ultra-Bold"/>
              </a:rPr>
              <a:t>KEY+ STAGE 1 INSPIRATION</a:t>
            </a:r>
          </a:p>
        </p:txBody>
      </p:sp>
      <p:sp>
        <p:nvSpPr>
          <p:cNvPr id="19" name="TextBox 19"/>
          <p:cNvSpPr txBox="1"/>
          <p:nvPr/>
        </p:nvSpPr>
        <p:spPr>
          <a:xfrm>
            <a:off x="1028700" y="1984729"/>
            <a:ext cx="12592509" cy="820255"/>
          </a:xfrm>
          <a:prstGeom prst="rect">
            <a:avLst/>
          </a:prstGeom>
        </p:spPr>
        <p:txBody>
          <a:bodyPr lIns="0" tIns="0" rIns="0" bIns="0" rtlCol="0" anchor="t">
            <a:spAutoFit/>
          </a:bodyPr>
          <a:lstStyle/>
          <a:p>
            <a:pPr algn="l">
              <a:lnSpc>
                <a:spcPts val="3271"/>
              </a:lnSpc>
            </a:pPr>
            <a:r>
              <a:rPr lang="en-US" sz="2921" spc="-58">
                <a:solidFill>
                  <a:srgbClr val="000000"/>
                </a:solidFill>
                <a:latin typeface="Open Sans 2"/>
                <a:ea typeface="Open Sans 2"/>
                <a:cs typeface="Open Sans 2"/>
                <a:sym typeface="Open Sans 2"/>
              </a:rPr>
              <a:t>Here’s some Stage 1 project inspiration - a snapshot of each idea to spark your own creativity.</a:t>
            </a:r>
          </a:p>
        </p:txBody>
      </p:sp>
      <p:pic>
        <p:nvPicPr>
          <p:cNvPr id="20" name="Picture 19">
            <a:extLst>
              <a:ext uri="{FF2B5EF4-FFF2-40B4-BE49-F238E27FC236}">
                <a16:creationId xmlns:a16="http://schemas.microsoft.com/office/drawing/2014/main" id="{FB7B1508-BDBC-E87B-5722-6C39E3569EBC}"/>
              </a:ext>
            </a:extLst>
          </p:cNvPr>
          <p:cNvPicPr>
            <a:picLocks noChangeAspect="1"/>
          </p:cNvPicPr>
          <p:nvPr/>
        </p:nvPicPr>
        <p:blipFill>
          <a:blip r:embed="rId13">
            <a:extLst>
              <a:ext uri="{28A0092B-C50C-407E-A947-70E740481C1C}">
                <a14:useLocalDpi xmlns:a14="http://schemas.microsoft.com/office/drawing/2010/main" val="0"/>
              </a:ext>
            </a:extLst>
          </a:blip>
          <a:srcRect l="4465" t="18144" r="6291" b="19563"/>
          <a:stretch>
            <a:fillRect/>
          </a:stretch>
        </p:blipFill>
        <p:spPr>
          <a:xfrm>
            <a:off x="15075916" y="489917"/>
            <a:ext cx="2417171" cy="1687166"/>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1028700" y="1714500"/>
            <a:ext cx="5588932" cy="0"/>
          </a:xfrm>
          <a:prstGeom prst="line">
            <a:avLst/>
          </a:prstGeom>
          <a:ln w="47625" cap="rnd">
            <a:solidFill>
              <a:srgbClr val="4AA342"/>
            </a:solidFill>
            <a:prstDash val="solid"/>
            <a:headEnd type="none" w="sm" len="sm"/>
            <a:tailEnd type="arrow" w="med" len="sm"/>
          </a:ln>
        </p:spPr>
        <p:txBody>
          <a:bodyPr/>
          <a:lstStyle/>
          <a:p>
            <a:endParaRPr lang="en-GB"/>
          </a:p>
        </p:txBody>
      </p:sp>
      <p:sp>
        <p:nvSpPr>
          <p:cNvPr id="4" name="TextBox 4"/>
          <p:cNvSpPr txBox="1"/>
          <p:nvPr/>
        </p:nvSpPr>
        <p:spPr>
          <a:xfrm>
            <a:off x="1028700" y="952500"/>
            <a:ext cx="6225379" cy="762000"/>
          </a:xfrm>
          <a:prstGeom prst="rect">
            <a:avLst/>
          </a:prstGeom>
        </p:spPr>
        <p:txBody>
          <a:bodyPr lIns="0" tIns="0" rIns="0" bIns="0" rtlCol="0" anchor="t">
            <a:spAutoFit/>
          </a:bodyPr>
          <a:lstStyle/>
          <a:p>
            <a:pPr algn="l">
              <a:lnSpc>
                <a:spcPts val="6299"/>
              </a:lnSpc>
            </a:pPr>
            <a:r>
              <a:rPr lang="en-US" sz="4500" b="1" spc="-270">
                <a:solidFill>
                  <a:srgbClr val="000000"/>
                </a:solidFill>
                <a:latin typeface="Open Sans 2 Ultra-Bold"/>
                <a:ea typeface="Open Sans 2 Ultra-Bold"/>
                <a:cs typeface="Open Sans 2 Ultra-Bold"/>
                <a:sym typeface="Open Sans 2 Ultra-Bold"/>
              </a:rPr>
              <a:t>KEY+ INSPIRATION</a:t>
            </a:r>
          </a:p>
        </p:txBody>
      </p:sp>
      <p:sp>
        <p:nvSpPr>
          <p:cNvPr id="5" name="TextBox 5"/>
          <p:cNvSpPr txBox="1"/>
          <p:nvPr/>
        </p:nvSpPr>
        <p:spPr>
          <a:xfrm>
            <a:off x="1028700" y="1984729"/>
            <a:ext cx="13987133" cy="820255"/>
          </a:xfrm>
          <a:prstGeom prst="rect">
            <a:avLst/>
          </a:prstGeom>
        </p:spPr>
        <p:txBody>
          <a:bodyPr lIns="0" tIns="0" rIns="0" bIns="0" rtlCol="0" anchor="t">
            <a:spAutoFit/>
          </a:bodyPr>
          <a:lstStyle/>
          <a:p>
            <a:pPr algn="l">
              <a:lnSpc>
                <a:spcPts val="3271"/>
              </a:lnSpc>
            </a:pPr>
            <a:r>
              <a:rPr lang="en-US" sz="2921" spc="-58">
                <a:solidFill>
                  <a:srgbClr val="000000"/>
                </a:solidFill>
                <a:latin typeface="Open Sans 2"/>
                <a:ea typeface="Open Sans 2"/>
                <a:cs typeface="Open Sans 2"/>
                <a:sym typeface="Open Sans 2"/>
              </a:rPr>
              <a:t>The KEY+ Challenge doesn’t stop at one stage, there are 3 stages, with each stage providing a bigger budget. Here are some inspiring project ideas across the stages!</a:t>
            </a:r>
          </a:p>
        </p:txBody>
      </p:sp>
      <p:grpSp>
        <p:nvGrpSpPr>
          <p:cNvPr id="6" name="Group 6"/>
          <p:cNvGrpSpPr/>
          <p:nvPr/>
        </p:nvGrpSpPr>
        <p:grpSpPr>
          <a:xfrm>
            <a:off x="1666480" y="6702592"/>
            <a:ext cx="4602615" cy="2555708"/>
            <a:chOff x="0" y="0"/>
            <a:chExt cx="1081148" cy="600332"/>
          </a:xfrm>
        </p:grpSpPr>
        <p:sp>
          <p:nvSpPr>
            <p:cNvPr id="7" name="Freeform 7"/>
            <p:cNvSpPr/>
            <p:nvPr/>
          </p:nvSpPr>
          <p:spPr>
            <a:xfrm>
              <a:off x="0" y="0"/>
              <a:ext cx="1081148" cy="600332"/>
            </a:xfrm>
            <a:custGeom>
              <a:avLst/>
              <a:gdLst/>
              <a:ahLst/>
              <a:cxnLst/>
              <a:rect l="l" t="t" r="r" b="b"/>
              <a:pathLst>
                <a:path w="1081148" h="600332">
                  <a:moveTo>
                    <a:pt x="33641" y="0"/>
                  </a:moveTo>
                  <a:lnTo>
                    <a:pt x="1047507" y="0"/>
                  </a:lnTo>
                  <a:cubicBezTo>
                    <a:pt x="1066086" y="0"/>
                    <a:pt x="1081148" y="15062"/>
                    <a:pt x="1081148" y="33641"/>
                  </a:cubicBezTo>
                  <a:lnTo>
                    <a:pt x="1081148" y="566691"/>
                  </a:lnTo>
                  <a:cubicBezTo>
                    <a:pt x="1081148" y="575613"/>
                    <a:pt x="1077604" y="584170"/>
                    <a:pt x="1071295" y="590479"/>
                  </a:cubicBezTo>
                  <a:cubicBezTo>
                    <a:pt x="1064986" y="596788"/>
                    <a:pt x="1056429" y="600332"/>
                    <a:pt x="1047507" y="600332"/>
                  </a:cubicBezTo>
                  <a:lnTo>
                    <a:pt x="33641" y="600332"/>
                  </a:lnTo>
                  <a:cubicBezTo>
                    <a:pt x="15062" y="600332"/>
                    <a:pt x="0" y="585270"/>
                    <a:pt x="0" y="566691"/>
                  </a:cubicBezTo>
                  <a:lnTo>
                    <a:pt x="0" y="33641"/>
                  </a:lnTo>
                  <a:cubicBezTo>
                    <a:pt x="0" y="24719"/>
                    <a:pt x="3544" y="16162"/>
                    <a:pt x="9853" y="9853"/>
                  </a:cubicBezTo>
                  <a:cubicBezTo>
                    <a:pt x="16162" y="3544"/>
                    <a:pt x="24719" y="0"/>
                    <a:pt x="33641" y="0"/>
                  </a:cubicBezTo>
                  <a:close/>
                </a:path>
              </a:pathLst>
            </a:custGeom>
            <a:solidFill>
              <a:srgbClr val="A4D65E"/>
            </a:solidFill>
          </p:spPr>
          <p:txBody>
            <a:bodyPr/>
            <a:lstStyle/>
            <a:p>
              <a:endParaRPr lang="en-GB"/>
            </a:p>
          </p:txBody>
        </p:sp>
        <p:sp>
          <p:nvSpPr>
            <p:cNvPr id="8" name="TextBox 8"/>
            <p:cNvSpPr txBox="1"/>
            <p:nvPr/>
          </p:nvSpPr>
          <p:spPr>
            <a:xfrm>
              <a:off x="0" y="-9525"/>
              <a:ext cx="1081148" cy="609857"/>
            </a:xfrm>
            <a:prstGeom prst="rect">
              <a:avLst/>
            </a:prstGeom>
          </p:spPr>
          <p:txBody>
            <a:bodyPr lIns="77504" tIns="77504" rIns="77504" bIns="77504" rtlCol="0" anchor="ctr"/>
            <a:lstStyle/>
            <a:p>
              <a:pPr algn="ctr">
                <a:lnSpc>
                  <a:spcPts val="1975"/>
                </a:lnSpc>
              </a:pPr>
              <a:endParaRPr/>
            </a:p>
          </p:txBody>
        </p:sp>
      </p:grpSp>
      <p:grpSp>
        <p:nvGrpSpPr>
          <p:cNvPr id="9" name="Group 9"/>
          <p:cNvGrpSpPr/>
          <p:nvPr/>
        </p:nvGrpSpPr>
        <p:grpSpPr>
          <a:xfrm>
            <a:off x="2512334" y="4202524"/>
            <a:ext cx="2910906" cy="2910906"/>
            <a:chOff x="0" y="0"/>
            <a:chExt cx="812800" cy="812800"/>
          </a:xfrm>
        </p:grpSpPr>
        <p:sp>
          <p:nvSpPr>
            <p:cNvPr id="10" name="Freeform 10"/>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3"/>
              <a:stretch>
                <a:fillRect l="-9074" r="-24258"/>
              </a:stretch>
            </a:blipFill>
            <a:ln w="47625" cap="sq">
              <a:solidFill>
                <a:srgbClr val="FFFFFF"/>
              </a:solidFill>
              <a:prstDash val="solid"/>
              <a:miter/>
            </a:ln>
          </p:spPr>
          <p:txBody>
            <a:bodyPr/>
            <a:lstStyle/>
            <a:p>
              <a:endParaRPr lang="en-GB"/>
            </a:p>
          </p:txBody>
        </p:sp>
      </p:grpSp>
      <p:sp>
        <p:nvSpPr>
          <p:cNvPr id="11" name="TextBox 11"/>
          <p:cNvSpPr txBox="1"/>
          <p:nvPr/>
        </p:nvSpPr>
        <p:spPr>
          <a:xfrm>
            <a:off x="2043471" y="7859868"/>
            <a:ext cx="3788140" cy="1188840"/>
          </a:xfrm>
          <a:prstGeom prst="rect">
            <a:avLst/>
          </a:prstGeom>
        </p:spPr>
        <p:txBody>
          <a:bodyPr lIns="0" tIns="0" rIns="0" bIns="0" rtlCol="0" anchor="t">
            <a:spAutoFit/>
          </a:bodyPr>
          <a:lstStyle/>
          <a:p>
            <a:pPr algn="ctr">
              <a:lnSpc>
                <a:spcPts val="2376"/>
              </a:lnSpc>
            </a:pPr>
            <a:r>
              <a:rPr lang="en-US" sz="2031" spc="-81">
                <a:solidFill>
                  <a:srgbClr val="000000"/>
                </a:solidFill>
                <a:latin typeface="Open Sans 3"/>
                <a:ea typeface="Open Sans 3"/>
                <a:cs typeface="Open Sans 3"/>
                <a:sym typeface="Open Sans 3"/>
              </a:rPr>
              <a:t>This group built communication, teamwork, and problem-solving skills while helping each other on the Fox Lake inflatables.</a:t>
            </a:r>
          </a:p>
        </p:txBody>
      </p:sp>
      <p:sp>
        <p:nvSpPr>
          <p:cNvPr id="12" name="TextBox 12"/>
          <p:cNvSpPr txBox="1"/>
          <p:nvPr/>
        </p:nvSpPr>
        <p:spPr>
          <a:xfrm>
            <a:off x="1922076" y="7342030"/>
            <a:ext cx="4030929" cy="508274"/>
          </a:xfrm>
          <a:prstGeom prst="rect">
            <a:avLst/>
          </a:prstGeom>
        </p:spPr>
        <p:txBody>
          <a:bodyPr lIns="0" tIns="0" rIns="0" bIns="0" rtlCol="0" anchor="t">
            <a:spAutoFit/>
          </a:bodyPr>
          <a:lstStyle/>
          <a:p>
            <a:pPr algn="l">
              <a:lnSpc>
                <a:spcPts val="3984"/>
              </a:lnSpc>
            </a:pPr>
            <a:r>
              <a:rPr lang="en-US" sz="3405" b="1" spc="-136">
                <a:solidFill>
                  <a:srgbClr val="000000"/>
                </a:solidFill>
                <a:latin typeface="Open Sans 3 Bold"/>
                <a:ea typeface="Open Sans 3 Bold"/>
                <a:cs typeface="Open Sans 3 Bold"/>
                <a:sym typeface="Open Sans 3 Bold"/>
              </a:rPr>
              <a:t>TEAM: SIGMA ADELL</a:t>
            </a:r>
          </a:p>
        </p:txBody>
      </p:sp>
      <p:grpSp>
        <p:nvGrpSpPr>
          <p:cNvPr id="13" name="Group 13"/>
          <p:cNvGrpSpPr/>
          <p:nvPr/>
        </p:nvGrpSpPr>
        <p:grpSpPr>
          <a:xfrm>
            <a:off x="3070009" y="3334992"/>
            <a:ext cx="1735064" cy="1735064"/>
            <a:chOff x="0" y="0"/>
            <a:chExt cx="2313419" cy="2313419"/>
          </a:xfrm>
        </p:grpSpPr>
        <p:grpSp>
          <p:nvGrpSpPr>
            <p:cNvPr id="14" name="Group 14"/>
            <p:cNvGrpSpPr/>
            <p:nvPr/>
          </p:nvGrpSpPr>
          <p:grpSpPr>
            <a:xfrm>
              <a:off x="0" y="0"/>
              <a:ext cx="2313419" cy="2313419"/>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D03E"/>
              </a:solidFill>
            </p:spPr>
            <p:txBody>
              <a:bodyPr/>
              <a:lstStyle/>
              <a:p>
                <a:endParaRPr lang="en-GB"/>
              </a:p>
            </p:txBody>
          </p:sp>
          <p:sp>
            <p:nvSpPr>
              <p:cNvPr id="16" name="TextBox 16"/>
              <p:cNvSpPr txBox="1"/>
              <p:nvPr/>
            </p:nvSpPr>
            <p:spPr>
              <a:xfrm>
                <a:off x="76200" y="66675"/>
                <a:ext cx="660400" cy="669925"/>
              </a:xfrm>
              <a:prstGeom prst="rect">
                <a:avLst/>
              </a:prstGeom>
            </p:spPr>
            <p:txBody>
              <a:bodyPr lIns="50800" tIns="50800" rIns="50800" bIns="50800" rtlCol="0" anchor="ctr"/>
              <a:lstStyle/>
              <a:p>
                <a:pPr algn="ctr">
                  <a:lnSpc>
                    <a:spcPts val="1975"/>
                  </a:lnSpc>
                </a:pPr>
                <a:endParaRPr/>
              </a:p>
            </p:txBody>
          </p:sp>
        </p:grpSp>
        <p:sp>
          <p:nvSpPr>
            <p:cNvPr id="17" name="TextBox 17"/>
            <p:cNvSpPr txBox="1"/>
            <p:nvPr/>
          </p:nvSpPr>
          <p:spPr>
            <a:xfrm>
              <a:off x="594948" y="286227"/>
              <a:ext cx="1123522" cy="558341"/>
            </a:xfrm>
            <a:prstGeom prst="rect">
              <a:avLst/>
            </a:prstGeom>
          </p:spPr>
          <p:txBody>
            <a:bodyPr lIns="0" tIns="0" rIns="0" bIns="0" rtlCol="0" anchor="t">
              <a:spAutoFit/>
            </a:bodyPr>
            <a:lstStyle/>
            <a:p>
              <a:pPr algn="ctr">
                <a:lnSpc>
                  <a:spcPts val="3361"/>
                </a:lnSpc>
                <a:spcBef>
                  <a:spcPct val="0"/>
                </a:spcBef>
              </a:pPr>
              <a:r>
                <a:rPr lang="en-US" sz="2689" spc="-53">
                  <a:solidFill>
                    <a:srgbClr val="000000"/>
                  </a:solidFill>
                  <a:latin typeface="Open Sans 3"/>
                  <a:ea typeface="Open Sans 3"/>
                  <a:cs typeface="Open Sans 3"/>
                  <a:sym typeface="Open Sans 3"/>
                </a:rPr>
                <a:t>Stage</a:t>
              </a:r>
            </a:p>
          </p:txBody>
        </p:sp>
        <p:sp>
          <p:nvSpPr>
            <p:cNvPr id="18" name="TextBox 18"/>
            <p:cNvSpPr txBox="1"/>
            <p:nvPr/>
          </p:nvSpPr>
          <p:spPr>
            <a:xfrm>
              <a:off x="743306" y="595302"/>
              <a:ext cx="772510" cy="1653775"/>
            </a:xfrm>
            <a:prstGeom prst="rect">
              <a:avLst/>
            </a:prstGeom>
          </p:spPr>
          <p:txBody>
            <a:bodyPr lIns="0" tIns="0" rIns="0" bIns="0" rtlCol="0" anchor="t">
              <a:spAutoFit/>
            </a:bodyPr>
            <a:lstStyle/>
            <a:p>
              <a:pPr algn="ctr">
                <a:lnSpc>
                  <a:spcPts val="10077"/>
                </a:lnSpc>
                <a:spcBef>
                  <a:spcPct val="0"/>
                </a:spcBef>
              </a:pPr>
              <a:r>
                <a:rPr lang="en-US" sz="8061" b="1" spc="-161">
                  <a:solidFill>
                    <a:srgbClr val="000000"/>
                  </a:solidFill>
                  <a:latin typeface="Open Sans 3 Ultra-Bold"/>
                  <a:ea typeface="Open Sans 3 Ultra-Bold"/>
                  <a:cs typeface="Open Sans 3 Ultra-Bold"/>
                  <a:sym typeface="Open Sans 3 Ultra-Bold"/>
                </a:rPr>
                <a:t>1</a:t>
              </a:r>
            </a:p>
          </p:txBody>
        </p:sp>
      </p:grpSp>
      <p:grpSp>
        <p:nvGrpSpPr>
          <p:cNvPr id="19" name="Group 19"/>
          <p:cNvGrpSpPr/>
          <p:nvPr/>
        </p:nvGrpSpPr>
        <p:grpSpPr>
          <a:xfrm>
            <a:off x="6844790" y="6702592"/>
            <a:ext cx="4602615" cy="2555708"/>
            <a:chOff x="0" y="0"/>
            <a:chExt cx="1081148" cy="600332"/>
          </a:xfrm>
        </p:grpSpPr>
        <p:sp>
          <p:nvSpPr>
            <p:cNvPr id="20" name="Freeform 20"/>
            <p:cNvSpPr/>
            <p:nvPr/>
          </p:nvSpPr>
          <p:spPr>
            <a:xfrm>
              <a:off x="0" y="0"/>
              <a:ext cx="1081148" cy="600332"/>
            </a:xfrm>
            <a:custGeom>
              <a:avLst/>
              <a:gdLst/>
              <a:ahLst/>
              <a:cxnLst/>
              <a:rect l="l" t="t" r="r" b="b"/>
              <a:pathLst>
                <a:path w="1081148" h="600332">
                  <a:moveTo>
                    <a:pt x="33641" y="0"/>
                  </a:moveTo>
                  <a:lnTo>
                    <a:pt x="1047507" y="0"/>
                  </a:lnTo>
                  <a:cubicBezTo>
                    <a:pt x="1066086" y="0"/>
                    <a:pt x="1081148" y="15062"/>
                    <a:pt x="1081148" y="33641"/>
                  </a:cubicBezTo>
                  <a:lnTo>
                    <a:pt x="1081148" y="566691"/>
                  </a:lnTo>
                  <a:cubicBezTo>
                    <a:pt x="1081148" y="575613"/>
                    <a:pt x="1077604" y="584170"/>
                    <a:pt x="1071295" y="590479"/>
                  </a:cubicBezTo>
                  <a:cubicBezTo>
                    <a:pt x="1064986" y="596788"/>
                    <a:pt x="1056429" y="600332"/>
                    <a:pt x="1047507" y="600332"/>
                  </a:cubicBezTo>
                  <a:lnTo>
                    <a:pt x="33641" y="600332"/>
                  </a:lnTo>
                  <a:cubicBezTo>
                    <a:pt x="15062" y="600332"/>
                    <a:pt x="0" y="585270"/>
                    <a:pt x="0" y="566691"/>
                  </a:cubicBezTo>
                  <a:lnTo>
                    <a:pt x="0" y="33641"/>
                  </a:lnTo>
                  <a:cubicBezTo>
                    <a:pt x="0" y="24719"/>
                    <a:pt x="3544" y="16162"/>
                    <a:pt x="9853" y="9853"/>
                  </a:cubicBezTo>
                  <a:cubicBezTo>
                    <a:pt x="16162" y="3544"/>
                    <a:pt x="24719" y="0"/>
                    <a:pt x="33641" y="0"/>
                  </a:cubicBezTo>
                  <a:close/>
                </a:path>
              </a:pathLst>
            </a:custGeom>
            <a:solidFill>
              <a:srgbClr val="A4D65E"/>
            </a:solidFill>
          </p:spPr>
          <p:txBody>
            <a:bodyPr/>
            <a:lstStyle/>
            <a:p>
              <a:endParaRPr lang="en-GB"/>
            </a:p>
          </p:txBody>
        </p:sp>
        <p:sp>
          <p:nvSpPr>
            <p:cNvPr id="21" name="TextBox 21"/>
            <p:cNvSpPr txBox="1"/>
            <p:nvPr/>
          </p:nvSpPr>
          <p:spPr>
            <a:xfrm>
              <a:off x="0" y="-9525"/>
              <a:ext cx="1081148" cy="609857"/>
            </a:xfrm>
            <a:prstGeom prst="rect">
              <a:avLst/>
            </a:prstGeom>
          </p:spPr>
          <p:txBody>
            <a:bodyPr lIns="77504" tIns="77504" rIns="77504" bIns="77504" rtlCol="0" anchor="ctr"/>
            <a:lstStyle/>
            <a:p>
              <a:pPr algn="ctr">
                <a:lnSpc>
                  <a:spcPts val="1975"/>
                </a:lnSpc>
              </a:pPr>
              <a:endParaRPr/>
            </a:p>
          </p:txBody>
        </p:sp>
      </p:grpSp>
      <p:grpSp>
        <p:nvGrpSpPr>
          <p:cNvPr id="22" name="Group 22"/>
          <p:cNvGrpSpPr/>
          <p:nvPr/>
        </p:nvGrpSpPr>
        <p:grpSpPr>
          <a:xfrm>
            <a:off x="7690645" y="4202524"/>
            <a:ext cx="2910906" cy="2910906"/>
            <a:chOff x="0" y="0"/>
            <a:chExt cx="812800" cy="812800"/>
          </a:xfrm>
        </p:grpSpPr>
        <p:sp>
          <p:nvSpPr>
            <p:cNvPr id="23" name="Freeform 2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3"/>
              <a:stretch>
                <a:fillRect l="-9074" r="-24258"/>
              </a:stretch>
            </a:blipFill>
            <a:ln w="47625" cap="sq">
              <a:solidFill>
                <a:srgbClr val="FFFFFF"/>
              </a:solidFill>
              <a:prstDash val="solid"/>
              <a:miter/>
            </a:ln>
          </p:spPr>
          <p:txBody>
            <a:bodyPr/>
            <a:lstStyle/>
            <a:p>
              <a:endParaRPr lang="en-GB"/>
            </a:p>
          </p:txBody>
        </p:sp>
      </p:grpSp>
      <p:sp>
        <p:nvSpPr>
          <p:cNvPr id="24" name="TextBox 24"/>
          <p:cNvSpPr txBox="1"/>
          <p:nvPr/>
        </p:nvSpPr>
        <p:spPr>
          <a:xfrm>
            <a:off x="7221782" y="7859868"/>
            <a:ext cx="3788140" cy="1188840"/>
          </a:xfrm>
          <a:prstGeom prst="rect">
            <a:avLst/>
          </a:prstGeom>
        </p:spPr>
        <p:txBody>
          <a:bodyPr lIns="0" tIns="0" rIns="0" bIns="0" rtlCol="0" anchor="t">
            <a:spAutoFit/>
          </a:bodyPr>
          <a:lstStyle/>
          <a:p>
            <a:pPr algn="ctr">
              <a:lnSpc>
                <a:spcPts val="2376"/>
              </a:lnSpc>
            </a:pPr>
            <a:r>
              <a:rPr lang="en-US" sz="2031" spc="-81">
                <a:solidFill>
                  <a:srgbClr val="000000"/>
                </a:solidFill>
                <a:latin typeface="Open Sans 3"/>
                <a:ea typeface="Open Sans 3"/>
                <a:cs typeface="Open Sans 3"/>
                <a:sym typeface="Open Sans 3"/>
              </a:rPr>
              <a:t>This team made the Year 11 Christmas event a hit with a silent disco, taking charge of research, pricing, and event planning.</a:t>
            </a:r>
          </a:p>
        </p:txBody>
      </p:sp>
      <p:sp>
        <p:nvSpPr>
          <p:cNvPr id="25" name="TextBox 25"/>
          <p:cNvSpPr txBox="1"/>
          <p:nvPr/>
        </p:nvSpPr>
        <p:spPr>
          <a:xfrm>
            <a:off x="7674354" y="7342030"/>
            <a:ext cx="2882997" cy="508274"/>
          </a:xfrm>
          <a:prstGeom prst="rect">
            <a:avLst/>
          </a:prstGeom>
        </p:spPr>
        <p:txBody>
          <a:bodyPr lIns="0" tIns="0" rIns="0" bIns="0" rtlCol="0" anchor="t">
            <a:spAutoFit/>
          </a:bodyPr>
          <a:lstStyle/>
          <a:p>
            <a:pPr algn="l">
              <a:lnSpc>
                <a:spcPts val="3984"/>
              </a:lnSpc>
            </a:pPr>
            <a:r>
              <a:rPr lang="en-US" sz="3405" b="1" spc="-136">
                <a:solidFill>
                  <a:srgbClr val="000000"/>
                </a:solidFill>
                <a:latin typeface="Open Sans 3 Bold"/>
                <a:ea typeface="Open Sans 3 Bold"/>
                <a:cs typeface="Open Sans 3 Bold"/>
                <a:sym typeface="Open Sans 3 Bold"/>
              </a:rPr>
              <a:t>TEAM: ASPIRE</a:t>
            </a:r>
          </a:p>
        </p:txBody>
      </p:sp>
      <p:grpSp>
        <p:nvGrpSpPr>
          <p:cNvPr id="26" name="Group 26"/>
          <p:cNvGrpSpPr/>
          <p:nvPr/>
        </p:nvGrpSpPr>
        <p:grpSpPr>
          <a:xfrm>
            <a:off x="7690645" y="4202524"/>
            <a:ext cx="2910906" cy="2910906"/>
            <a:chOff x="0" y="0"/>
            <a:chExt cx="812800" cy="812800"/>
          </a:xfrm>
        </p:grpSpPr>
        <p:sp>
          <p:nvSpPr>
            <p:cNvPr id="27" name="Freeform 27"/>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4"/>
              <a:stretch>
                <a:fillRect l="-12299" t="-12758" b="-37053"/>
              </a:stretch>
            </a:blipFill>
            <a:ln w="47625" cap="sq">
              <a:solidFill>
                <a:srgbClr val="FFFFFF"/>
              </a:solidFill>
              <a:prstDash val="solid"/>
              <a:miter/>
            </a:ln>
          </p:spPr>
          <p:txBody>
            <a:bodyPr/>
            <a:lstStyle/>
            <a:p>
              <a:endParaRPr lang="en-GB"/>
            </a:p>
          </p:txBody>
        </p:sp>
      </p:grpSp>
      <p:grpSp>
        <p:nvGrpSpPr>
          <p:cNvPr id="28" name="Group 28"/>
          <p:cNvGrpSpPr/>
          <p:nvPr/>
        </p:nvGrpSpPr>
        <p:grpSpPr>
          <a:xfrm>
            <a:off x="8248320" y="3334992"/>
            <a:ext cx="1735064" cy="1735064"/>
            <a:chOff x="0" y="0"/>
            <a:chExt cx="2313419" cy="2313419"/>
          </a:xfrm>
        </p:grpSpPr>
        <p:grpSp>
          <p:nvGrpSpPr>
            <p:cNvPr id="29" name="Group 29"/>
            <p:cNvGrpSpPr/>
            <p:nvPr/>
          </p:nvGrpSpPr>
          <p:grpSpPr>
            <a:xfrm>
              <a:off x="0" y="0"/>
              <a:ext cx="2313419" cy="2313419"/>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D03E"/>
              </a:solidFill>
            </p:spPr>
            <p:txBody>
              <a:bodyPr/>
              <a:lstStyle/>
              <a:p>
                <a:endParaRPr lang="en-GB"/>
              </a:p>
            </p:txBody>
          </p:sp>
          <p:sp>
            <p:nvSpPr>
              <p:cNvPr id="31" name="TextBox 31"/>
              <p:cNvSpPr txBox="1"/>
              <p:nvPr/>
            </p:nvSpPr>
            <p:spPr>
              <a:xfrm>
                <a:off x="76200" y="66675"/>
                <a:ext cx="660400" cy="669925"/>
              </a:xfrm>
              <a:prstGeom prst="rect">
                <a:avLst/>
              </a:prstGeom>
            </p:spPr>
            <p:txBody>
              <a:bodyPr lIns="50800" tIns="50800" rIns="50800" bIns="50800" rtlCol="0" anchor="ctr"/>
              <a:lstStyle/>
              <a:p>
                <a:pPr algn="ctr">
                  <a:lnSpc>
                    <a:spcPts val="1975"/>
                  </a:lnSpc>
                </a:pPr>
                <a:endParaRPr/>
              </a:p>
            </p:txBody>
          </p:sp>
        </p:grpSp>
        <p:sp>
          <p:nvSpPr>
            <p:cNvPr id="32" name="TextBox 32"/>
            <p:cNvSpPr txBox="1"/>
            <p:nvPr/>
          </p:nvSpPr>
          <p:spPr>
            <a:xfrm>
              <a:off x="594948" y="286227"/>
              <a:ext cx="1123522" cy="558341"/>
            </a:xfrm>
            <a:prstGeom prst="rect">
              <a:avLst/>
            </a:prstGeom>
          </p:spPr>
          <p:txBody>
            <a:bodyPr lIns="0" tIns="0" rIns="0" bIns="0" rtlCol="0" anchor="t">
              <a:spAutoFit/>
            </a:bodyPr>
            <a:lstStyle/>
            <a:p>
              <a:pPr algn="ctr">
                <a:lnSpc>
                  <a:spcPts val="3361"/>
                </a:lnSpc>
                <a:spcBef>
                  <a:spcPct val="0"/>
                </a:spcBef>
              </a:pPr>
              <a:r>
                <a:rPr lang="en-US" sz="2689" spc="-53">
                  <a:solidFill>
                    <a:srgbClr val="000000"/>
                  </a:solidFill>
                  <a:latin typeface="Open Sans 3"/>
                  <a:ea typeface="Open Sans 3"/>
                  <a:cs typeface="Open Sans 3"/>
                  <a:sym typeface="Open Sans 3"/>
                </a:rPr>
                <a:t>Stage</a:t>
              </a:r>
            </a:p>
          </p:txBody>
        </p:sp>
        <p:sp>
          <p:nvSpPr>
            <p:cNvPr id="33" name="TextBox 33"/>
            <p:cNvSpPr txBox="1"/>
            <p:nvPr/>
          </p:nvSpPr>
          <p:spPr>
            <a:xfrm>
              <a:off x="743306" y="595302"/>
              <a:ext cx="772510" cy="1653775"/>
            </a:xfrm>
            <a:prstGeom prst="rect">
              <a:avLst/>
            </a:prstGeom>
          </p:spPr>
          <p:txBody>
            <a:bodyPr lIns="0" tIns="0" rIns="0" bIns="0" rtlCol="0" anchor="t">
              <a:spAutoFit/>
            </a:bodyPr>
            <a:lstStyle/>
            <a:p>
              <a:pPr algn="ctr">
                <a:lnSpc>
                  <a:spcPts val="10077"/>
                </a:lnSpc>
                <a:spcBef>
                  <a:spcPct val="0"/>
                </a:spcBef>
              </a:pPr>
              <a:r>
                <a:rPr lang="en-US" sz="8061" b="1" spc="-161">
                  <a:solidFill>
                    <a:srgbClr val="000000"/>
                  </a:solidFill>
                  <a:latin typeface="Open Sans 3 Ultra-Bold"/>
                  <a:ea typeface="Open Sans 3 Ultra-Bold"/>
                  <a:cs typeface="Open Sans 3 Ultra-Bold"/>
                  <a:sym typeface="Open Sans 3 Ultra-Bold"/>
                </a:rPr>
                <a:t>2</a:t>
              </a:r>
            </a:p>
          </p:txBody>
        </p:sp>
      </p:grpSp>
      <p:grpSp>
        <p:nvGrpSpPr>
          <p:cNvPr id="34" name="Group 34"/>
          <p:cNvGrpSpPr/>
          <p:nvPr/>
        </p:nvGrpSpPr>
        <p:grpSpPr>
          <a:xfrm>
            <a:off x="12018905" y="6702592"/>
            <a:ext cx="4602615" cy="2555708"/>
            <a:chOff x="0" y="0"/>
            <a:chExt cx="1081148" cy="600332"/>
          </a:xfrm>
        </p:grpSpPr>
        <p:sp>
          <p:nvSpPr>
            <p:cNvPr id="35" name="Freeform 35"/>
            <p:cNvSpPr/>
            <p:nvPr/>
          </p:nvSpPr>
          <p:spPr>
            <a:xfrm>
              <a:off x="0" y="0"/>
              <a:ext cx="1081148" cy="600332"/>
            </a:xfrm>
            <a:custGeom>
              <a:avLst/>
              <a:gdLst/>
              <a:ahLst/>
              <a:cxnLst/>
              <a:rect l="l" t="t" r="r" b="b"/>
              <a:pathLst>
                <a:path w="1081148" h="600332">
                  <a:moveTo>
                    <a:pt x="33641" y="0"/>
                  </a:moveTo>
                  <a:lnTo>
                    <a:pt x="1047507" y="0"/>
                  </a:lnTo>
                  <a:cubicBezTo>
                    <a:pt x="1066086" y="0"/>
                    <a:pt x="1081148" y="15062"/>
                    <a:pt x="1081148" y="33641"/>
                  </a:cubicBezTo>
                  <a:lnTo>
                    <a:pt x="1081148" y="566691"/>
                  </a:lnTo>
                  <a:cubicBezTo>
                    <a:pt x="1081148" y="575613"/>
                    <a:pt x="1077604" y="584170"/>
                    <a:pt x="1071295" y="590479"/>
                  </a:cubicBezTo>
                  <a:cubicBezTo>
                    <a:pt x="1064986" y="596788"/>
                    <a:pt x="1056429" y="600332"/>
                    <a:pt x="1047507" y="600332"/>
                  </a:cubicBezTo>
                  <a:lnTo>
                    <a:pt x="33641" y="600332"/>
                  </a:lnTo>
                  <a:cubicBezTo>
                    <a:pt x="15062" y="600332"/>
                    <a:pt x="0" y="585270"/>
                    <a:pt x="0" y="566691"/>
                  </a:cubicBezTo>
                  <a:lnTo>
                    <a:pt x="0" y="33641"/>
                  </a:lnTo>
                  <a:cubicBezTo>
                    <a:pt x="0" y="24719"/>
                    <a:pt x="3544" y="16162"/>
                    <a:pt x="9853" y="9853"/>
                  </a:cubicBezTo>
                  <a:cubicBezTo>
                    <a:pt x="16162" y="3544"/>
                    <a:pt x="24719" y="0"/>
                    <a:pt x="33641" y="0"/>
                  </a:cubicBezTo>
                  <a:close/>
                </a:path>
              </a:pathLst>
            </a:custGeom>
            <a:solidFill>
              <a:srgbClr val="A4D65E"/>
            </a:solidFill>
          </p:spPr>
          <p:txBody>
            <a:bodyPr/>
            <a:lstStyle/>
            <a:p>
              <a:endParaRPr lang="en-GB"/>
            </a:p>
          </p:txBody>
        </p:sp>
        <p:sp>
          <p:nvSpPr>
            <p:cNvPr id="36" name="TextBox 36"/>
            <p:cNvSpPr txBox="1"/>
            <p:nvPr/>
          </p:nvSpPr>
          <p:spPr>
            <a:xfrm>
              <a:off x="0" y="-9525"/>
              <a:ext cx="1081148" cy="609857"/>
            </a:xfrm>
            <a:prstGeom prst="rect">
              <a:avLst/>
            </a:prstGeom>
          </p:spPr>
          <p:txBody>
            <a:bodyPr lIns="77504" tIns="77504" rIns="77504" bIns="77504" rtlCol="0" anchor="ctr"/>
            <a:lstStyle/>
            <a:p>
              <a:pPr algn="ctr">
                <a:lnSpc>
                  <a:spcPts val="1975"/>
                </a:lnSpc>
              </a:pPr>
              <a:endParaRPr/>
            </a:p>
          </p:txBody>
        </p:sp>
      </p:grpSp>
      <p:grpSp>
        <p:nvGrpSpPr>
          <p:cNvPr id="37" name="Group 37"/>
          <p:cNvGrpSpPr/>
          <p:nvPr/>
        </p:nvGrpSpPr>
        <p:grpSpPr>
          <a:xfrm>
            <a:off x="12864760" y="4202524"/>
            <a:ext cx="2910906" cy="2910906"/>
            <a:chOff x="0" y="0"/>
            <a:chExt cx="812800" cy="812800"/>
          </a:xfrm>
        </p:grpSpPr>
        <p:sp>
          <p:nvSpPr>
            <p:cNvPr id="38" name="Freeform 38"/>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3"/>
              <a:stretch>
                <a:fillRect l="-9074" r="-24258"/>
              </a:stretch>
            </a:blipFill>
            <a:ln w="47625" cap="sq">
              <a:solidFill>
                <a:srgbClr val="FFFFFF"/>
              </a:solidFill>
              <a:prstDash val="solid"/>
              <a:miter/>
            </a:ln>
          </p:spPr>
          <p:txBody>
            <a:bodyPr/>
            <a:lstStyle/>
            <a:p>
              <a:endParaRPr lang="en-GB"/>
            </a:p>
          </p:txBody>
        </p:sp>
      </p:grpSp>
      <p:sp>
        <p:nvSpPr>
          <p:cNvPr id="39" name="TextBox 39"/>
          <p:cNvSpPr txBox="1"/>
          <p:nvPr/>
        </p:nvSpPr>
        <p:spPr>
          <a:xfrm>
            <a:off x="12395897" y="7859868"/>
            <a:ext cx="3788140" cy="1188840"/>
          </a:xfrm>
          <a:prstGeom prst="rect">
            <a:avLst/>
          </a:prstGeom>
        </p:spPr>
        <p:txBody>
          <a:bodyPr lIns="0" tIns="0" rIns="0" bIns="0" rtlCol="0" anchor="t">
            <a:spAutoFit/>
          </a:bodyPr>
          <a:lstStyle/>
          <a:p>
            <a:pPr algn="ctr">
              <a:lnSpc>
                <a:spcPts val="2376"/>
              </a:lnSpc>
            </a:pPr>
            <a:r>
              <a:rPr lang="en-US" sz="2031" spc="-81">
                <a:solidFill>
                  <a:srgbClr val="000000"/>
                </a:solidFill>
                <a:latin typeface="Open Sans 3"/>
                <a:ea typeface="Open Sans 3"/>
                <a:cs typeface="Open Sans 3"/>
                <a:sym typeface="Open Sans 3"/>
              </a:rPr>
              <a:t>This team created a song to spread awareness of Type 1 and Type 2 diabetes, working with The Bunker CIC to bring it to life.</a:t>
            </a:r>
          </a:p>
        </p:txBody>
      </p:sp>
      <p:sp>
        <p:nvSpPr>
          <p:cNvPr id="40" name="TextBox 40"/>
          <p:cNvSpPr txBox="1"/>
          <p:nvPr/>
        </p:nvSpPr>
        <p:spPr>
          <a:xfrm>
            <a:off x="12148574" y="7342030"/>
            <a:ext cx="4347018" cy="508274"/>
          </a:xfrm>
          <a:prstGeom prst="rect">
            <a:avLst/>
          </a:prstGeom>
        </p:spPr>
        <p:txBody>
          <a:bodyPr lIns="0" tIns="0" rIns="0" bIns="0" rtlCol="0" anchor="t">
            <a:spAutoFit/>
          </a:bodyPr>
          <a:lstStyle/>
          <a:p>
            <a:pPr algn="l">
              <a:lnSpc>
                <a:spcPts val="3984"/>
              </a:lnSpc>
            </a:pPr>
            <a:r>
              <a:rPr lang="en-US" sz="3405" b="1" spc="-136">
                <a:solidFill>
                  <a:srgbClr val="000000"/>
                </a:solidFill>
                <a:latin typeface="Open Sans 3 Bold"/>
                <a:ea typeface="Open Sans 3 Bold"/>
                <a:cs typeface="Open Sans 3 Bold"/>
                <a:sym typeface="Open Sans 3 Bold"/>
              </a:rPr>
              <a:t>TEAM: THE FIVE GEMS</a:t>
            </a:r>
          </a:p>
        </p:txBody>
      </p:sp>
      <p:grpSp>
        <p:nvGrpSpPr>
          <p:cNvPr id="41" name="Group 41"/>
          <p:cNvGrpSpPr/>
          <p:nvPr/>
        </p:nvGrpSpPr>
        <p:grpSpPr>
          <a:xfrm>
            <a:off x="12868501" y="4202524"/>
            <a:ext cx="2907165" cy="2907165"/>
            <a:chOff x="0" y="0"/>
            <a:chExt cx="812800" cy="812800"/>
          </a:xfrm>
        </p:grpSpPr>
        <p:sp>
          <p:nvSpPr>
            <p:cNvPr id="42" name="Freeform 42"/>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5"/>
              <a:stretch>
                <a:fillRect/>
              </a:stretch>
            </a:blipFill>
            <a:ln w="47625" cap="sq">
              <a:solidFill>
                <a:srgbClr val="FFFFFF"/>
              </a:solidFill>
              <a:prstDash val="solid"/>
              <a:miter/>
            </a:ln>
          </p:spPr>
          <p:txBody>
            <a:bodyPr/>
            <a:lstStyle/>
            <a:p>
              <a:endParaRPr lang="en-GB"/>
            </a:p>
          </p:txBody>
        </p:sp>
      </p:grpSp>
      <p:grpSp>
        <p:nvGrpSpPr>
          <p:cNvPr id="43" name="Group 43"/>
          <p:cNvGrpSpPr/>
          <p:nvPr/>
        </p:nvGrpSpPr>
        <p:grpSpPr>
          <a:xfrm>
            <a:off x="13422435" y="3334992"/>
            <a:ext cx="1735064" cy="1735064"/>
            <a:chOff x="0" y="0"/>
            <a:chExt cx="2313419" cy="2313419"/>
          </a:xfrm>
        </p:grpSpPr>
        <p:grpSp>
          <p:nvGrpSpPr>
            <p:cNvPr id="44" name="Group 44"/>
            <p:cNvGrpSpPr/>
            <p:nvPr/>
          </p:nvGrpSpPr>
          <p:grpSpPr>
            <a:xfrm>
              <a:off x="0" y="0"/>
              <a:ext cx="2313419" cy="2313419"/>
              <a:chOff x="0" y="0"/>
              <a:chExt cx="812800" cy="812800"/>
            </a:xfrm>
          </p:grpSpPr>
          <p:sp>
            <p:nvSpPr>
              <p:cNvPr id="45" name="Freeform 4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D03E"/>
              </a:solidFill>
            </p:spPr>
            <p:txBody>
              <a:bodyPr/>
              <a:lstStyle/>
              <a:p>
                <a:endParaRPr lang="en-GB"/>
              </a:p>
            </p:txBody>
          </p:sp>
          <p:sp>
            <p:nvSpPr>
              <p:cNvPr id="46" name="TextBox 46"/>
              <p:cNvSpPr txBox="1"/>
              <p:nvPr/>
            </p:nvSpPr>
            <p:spPr>
              <a:xfrm>
                <a:off x="76200" y="66675"/>
                <a:ext cx="660400" cy="669925"/>
              </a:xfrm>
              <a:prstGeom prst="rect">
                <a:avLst/>
              </a:prstGeom>
            </p:spPr>
            <p:txBody>
              <a:bodyPr lIns="50800" tIns="50800" rIns="50800" bIns="50800" rtlCol="0" anchor="ctr"/>
              <a:lstStyle/>
              <a:p>
                <a:pPr algn="ctr">
                  <a:lnSpc>
                    <a:spcPts val="1975"/>
                  </a:lnSpc>
                </a:pPr>
                <a:endParaRPr/>
              </a:p>
            </p:txBody>
          </p:sp>
        </p:grpSp>
        <p:sp>
          <p:nvSpPr>
            <p:cNvPr id="47" name="TextBox 47"/>
            <p:cNvSpPr txBox="1"/>
            <p:nvPr/>
          </p:nvSpPr>
          <p:spPr>
            <a:xfrm>
              <a:off x="594948" y="286227"/>
              <a:ext cx="1123522" cy="558341"/>
            </a:xfrm>
            <a:prstGeom prst="rect">
              <a:avLst/>
            </a:prstGeom>
          </p:spPr>
          <p:txBody>
            <a:bodyPr lIns="0" tIns="0" rIns="0" bIns="0" rtlCol="0" anchor="t">
              <a:spAutoFit/>
            </a:bodyPr>
            <a:lstStyle/>
            <a:p>
              <a:pPr algn="ctr">
                <a:lnSpc>
                  <a:spcPts val="3361"/>
                </a:lnSpc>
                <a:spcBef>
                  <a:spcPct val="0"/>
                </a:spcBef>
              </a:pPr>
              <a:r>
                <a:rPr lang="en-US" sz="2689" spc="-53">
                  <a:solidFill>
                    <a:srgbClr val="000000"/>
                  </a:solidFill>
                  <a:latin typeface="Open Sans 3"/>
                  <a:ea typeface="Open Sans 3"/>
                  <a:cs typeface="Open Sans 3"/>
                  <a:sym typeface="Open Sans 3"/>
                </a:rPr>
                <a:t>Stage</a:t>
              </a:r>
            </a:p>
          </p:txBody>
        </p:sp>
        <p:sp>
          <p:nvSpPr>
            <p:cNvPr id="48" name="TextBox 48"/>
            <p:cNvSpPr txBox="1"/>
            <p:nvPr/>
          </p:nvSpPr>
          <p:spPr>
            <a:xfrm>
              <a:off x="743306" y="595302"/>
              <a:ext cx="772510" cy="1653775"/>
            </a:xfrm>
            <a:prstGeom prst="rect">
              <a:avLst/>
            </a:prstGeom>
          </p:spPr>
          <p:txBody>
            <a:bodyPr lIns="0" tIns="0" rIns="0" bIns="0" rtlCol="0" anchor="t">
              <a:spAutoFit/>
            </a:bodyPr>
            <a:lstStyle/>
            <a:p>
              <a:pPr algn="ctr">
                <a:lnSpc>
                  <a:spcPts val="10077"/>
                </a:lnSpc>
                <a:spcBef>
                  <a:spcPct val="0"/>
                </a:spcBef>
              </a:pPr>
              <a:r>
                <a:rPr lang="en-US" sz="8061" b="1" spc="-161">
                  <a:solidFill>
                    <a:srgbClr val="000000"/>
                  </a:solidFill>
                  <a:latin typeface="Open Sans 3 Ultra-Bold"/>
                  <a:ea typeface="Open Sans 3 Ultra-Bold"/>
                  <a:cs typeface="Open Sans 3 Ultra-Bold"/>
                  <a:sym typeface="Open Sans 3 Ultra-Bold"/>
                </a:rPr>
                <a:t>3</a:t>
              </a:r>
            </a:p>
          </p:txBody>
        </p:sp>
      </p:grpSp>
      <p:grpSp>
        <p:nvGrpSpPr>
          <p:cNvPr id="49" name="Group 49"/>
          <p:cNvGrpSpPr>
            <a:grpSpLocks noChangeAspect="1"/>
          </p:cNvGrpSpPr>
          <p:nvPr/>
        </p:nvGrpSpPr>
        <p:grpSpPr>
          <a:xfrm rot="-3999992">
            <a:off x="588332" y="9799778"/>
            <a:ext cx="1422064" cy="1422064"/>
            <a:chOff x="0" y="0"/>
            <a:chExt cx="6350000" cy="6350000"/>
          </a:xfrm>
        </p:grpSpPr>
        <p:sp>
          <p:nvSpPr>
            <p:cNvPr id="50" name="Freeform 50"/>
            <p:cNvSpPr/>
            <p:nvPr/>
          </p:nvSpPr>
          <p:spPr>
            <a:xfrm>
              <a:off x="-14231" y="-32"/>
              <a:ext cx="6378462" cy="6350064"/>
            </a:xfrm>
            <a:custGeom>
              <a:avLst/>
              <a:gdLst/>
              <a:ahLst/>
              <a:cxnLst/>
              <a:rect l="l" t="t" r="r" b="b"/>
              <a:pathLst>
                <a:path w="6378462" h="6350064">
                  <a:moveTo>
                    <a:pt x="3189231" y="32"/>
                  </a:moveTo>
                  <a:lnTo>
                    <a:pt x="3189231" y="32"/>
                  </a:lnTo>
                  <a:cubicBezTo>
                    <a:pt x="2051530" y="-5056"/>
                    <a:pt x="998068" y="598980"/>
                    <a:pt x="427743" y="1583419"/>
                  </a:cubicBezTo>
                  <a:cubicBezTo>
                    <a:pt x="-142581" y="2567857"/>
                    <a:pt x="-142581" y="3782207"/>
                    <a:pt x="427743" y="4766645"/>
                  </a:cubicBezTo>
                  <a:cubicBezTo>
                    <a:pt x="998068" y="5751084"/>
                    <a:pt x="2051530" y="6355120"/>
                    <a:pt x="3189231" y="6350032"/>
                  </a:cubicBezTo>
                  <a:cubicBezTo>
                    <a:pt x="4326932" y="6355120"/>
                    <a:pt x="5380395" y="5751084"/>
                    <a:pt x="5950719" y="4766645"/>
                  </a:cubicBezTo>
                  <a:cubicBezTo>
                    <a:pt x="6521043" y="3782207"/>
                    <a:pt x="6521043" y="2567857"/>
                    <a:pt x="5950719" y="1583419"/>
                  </a:cubicBezTo>
                  <a:cubicBezTo>
                    <a:pt x="5380395" y="598980"/>
                    <a:pt x="4326932" y="-5056"/>
                    <a:pt x="3189231" y="32"/>
                  </a:cubicBezTo>
                  <a:close/>
                </a:path>
              </a:pathLst>
            </a:custGeom>
            <a:solidFill>
              <a:srgbClr val="4AA342"/>
            </a:solidFill>
          </p:spPr>
          <p:txBody>
            <a:bodyPr/>
            <a:lstStyle/>
            <a:p>
              <a:endParaRPr lang="en-GB"/>
            </a:p>
          </p:txBody>
        </p:sp>
      </p:grpSp>
      <p:sp>
        <p:nvSpPr>
          <p:cNvPr id="51" name="Freeform 51"/>
          <p:cNvSpPr/>
          <p:nvPr/>
        </p:nvSpPr>
        <p:spPr>
          <a:xfrm rot="-3999992">
            <a:off x="-1018785" y="9203931"/>
            <a:ext cx="2166137" cy="2166137"/>
          </a:xfrm>
          <a:custGeom>
            <a:avLst/>
            <a:gdLst/>
            <a:ahLst/>
            <a:cxnLst/>
            <a:rect l="l" t="t" r="r" b="b"/>
            <a:pathLst>
              <a:path w="2166137" h="2166137">
                <a:moveTo>
                  <a:pt x="0" y="0"/>
                </a:moveTo>
                <a:lnTo>
                  <a:pt x="2166137" y="0"/>
                </a:lnTo>
                <a:lnTo>
                  <a:pt x="2166137" y="2166138"/>
                </a:lnTo>
                <a:lnTo>
                  <a:pt x="0" y="2166138"/>
                </a:lnTo>
                <a:lnTo>
                  <a:pt x="0" y="0"/>
                </a:lnTo>
                <a:close/>
              </a:path>
            </a:pathLst>
          </a:custGeom>
          <a:blipFill>
            <a:blip r:embed="rId6">
              <a:extLst>
                <a:ext uri="{96DAC541-7B7A-43D3-8B79-37D633B846F1}">
                  <asvg:svgBlip xmlns:asvg="http://schemas.microsoft.com/office/drawing/2016/SVG/main" r:embed="rId7"/>
                </a:ext>
              </a:extLst>
            </a:blip>
            <a:stretch>
              <a:fillRect l="-271" r="-271"/>
            </a:stretch>
          </a:blipFill>
        </p:spPr>
        <p:txBody>
          <a:bodyPr/>
          <a:lstStyle/>
          <a:p>
            <a:endParaRPr lang="en-GB"/>
          </a:p>
        </p:txBody>
      </p:sp>
      <p:grpSp>
        <p:nvGrpSpPr>
          <p:cNvPr id="52" name="Group 52"/>
          <p:cNvGrpSpPr>
            <a:grpSpLocks noChangeAspect="1"/>
          </p:cNvGrpSpPr>
          <p:nvPr/>
        </p:nvGrpSpPr>
        <p:grpSpPr>
          <a:xfrm rot="-3999992">
            <a:off x="1565397" y="9618526"/>
            <a:ext cx="577691" cy="577691"/>
            <a:chOff x="0" y="0"/>
            <a:chExt cx="6350000" cy="6350000"/>
          </a:xfrm>
        </p:grpSpPr>
        <p:sp>
          <p:nvSpPr>
            <p:cNvPr id="53" name="Freeform 53"/>
            <p:cNvSpPr/>
            <p:nvPr/>
          </p:nvSpPr>
          <p:spPr>
            <a:xfrm>
              <a:off x="-14231" y="-32"/>
              <a:ext cx="6378462" cy="6350064"/>
            </a:xfrm>
            <a:custGeom>
              <a:avLst/>
              <a:gdLst/>
              <a:ahLst/>
              <a:cxnLst/>
              <a:rect l="l" t="t" r="r" b="b"/>
              <a:pathLst>
                <a:path w="6378462" h="6350064">
                  <a:moveTo>
                    <a:pt x="3189231" y="32"/>
                  </a:moveTo>
                  <a:lnTo>
                    <a:pt x="3189231" y="32"/>
                  </a:lnTo>
                  <a:cubicBezTo>
                    <a:pt x="2051530" y="-5056"/>
                    <a:pt x="998068" y="598980"/>
                    <a:pt x="427743" y="1583419"/>
                  </a:cubicBezTo>
                  <a:cubicBezTo>
                    <a:pt x="-142581" y="2567857"/>
                    <a:pt x="-142581" y="3782207"/>
                    <a:pt x="427743" y="4766645"/>
                  </a:cubicBezTo>
                  <a:cubicBezTo>
                    <a:pt x="998068" y="5751084"/>
                    <a:pt x="2051530" y="6355120"/>
                    <a:pt x="3189231" y="6350032"/>
                  </a:cubicBezTo>
                  <a:cubicBezTo>
                    <a:pt x="4326932" y="6355120"/>
                    <a:pt x="5380395" y="5751084"/>
                    <a:pt x="5950719" y="4766645"/>
                  </a:cubicBezTo>
                  <a:cubicBezTo>
                    <a:pt x="6521043" y="3782207"/>
                    <a:pt x="6521043" y="2567857"/>
                    <a:pt x="5950719" y="1583419"/>
                  </a:cubicBezTo>
                  <a:cubicBezTo>
                    <a:pt x="5380395" y="598980"/>
                    <a:pt x="4326932" y="-5056"/>
                    <a:pt x="3189231" y="32"/>
                  </a:cubicBezTo>
                  <a:close/>
                </a:path>
              </a:pathLst>
            </a:custGeom>
            <a:solidFill>
              <a:srgbClr val="E0582A"/>
            </a:solidFill>
          </p:spPr>
          <p:txBody>
            <a:bodyPr/>
            <a:lstStyle/>
            <a:p>
              <a:endParaRPr lang="en-GB"/>
            </a:p>
          </p:txBody>
        </p:sp>
      </p:grpSp>
      <p:pic>
        <p:nvPicPr>
          <p:cNvPr id="54" name="Picture 53">
            <a:extLst>
              <a:ext uri="{FF2B5EF4-FFF2-40B4-BE49-F238E27FC236}">
                <a16:creationId xmlns:a16="http://schemas.microsoft.com/office/drawing/2014/main" id="{04E2D7B5-80E4-D8BA-A39C-1C3EB8D4F273}"/>
              </a:ext>
            </a:extLst>
          </p:cNvPr>
          <p:cNvPicPr>
            <a:picLocks noChangeAspect="1"/>
          </p:cNvPicPr>
          <p:nvPr/>
        </p:nvPicPr>
        <p:blipFill>
          <a:blip r:embed="rId8">
            <a:extLst>
              <a:ext uri="{28A0092B-C50C-407E-A947-70E740481C1C}">
                <a14:useLocalDpi xmlns:a14="http://schemas.microsoft.com/office/drawing/2010/main" val="0"/>
              </a:ext>
            </a:extLst>
          </a:blip>
          <a:srcRect l="4465" t="18144" r="6291" b="19563"/>
          <a:stretch>
            <a:fillRect/>
          </a:stretch>
        </p:blipFill>
        <p:spPr>
          <a:xfrm>
            <a:off x="15075916" y="489917"/>
            <a:ext cx="2417171" cy="1687166"/>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1028700" y="1714500"/>
            <a:ext cx="7465080" cy="0"/>
          </a:xfrm>
          <a:prstGeom prst="line">
            <a:avLst/>
          </a:prstGeom>
          <a:ln w="47625" cap="rnd">
            <a:solidFill>
              <a:srgbClr val="4AA342"/>
            </a:solidFill>
            <a:prstDash val="solid"/>
            <a:headEnd type="none" w="sm" len="sm"/>
            <a:tailEnd type="arrow" w="med" len="sm"/>
          </a:ln>
        </p:spPr>
        <p:txBody>
          <a:bodyPr/>
          <a:lstStyle/>
          <a:p>
            <a:endParaRPr lang="en-GB"/>
          </a:p>
        </p:txBody>
      </p:sp>
      <p:grpSp>
        <p:nvGrpSpPr>
          <p:cNvPr id="4" name="Group 4"/>
          <p:cNvGrpSpPr/>
          <p:nvPr/>
        </p:nvGrpSpPr>
        <p:grpSpPr>
          <a:xfrm>
            <a:off x="1746359" y="3819307"/>
            <a:ext cx="3625995" cy="3625995"/>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8A23F"/>
            </a:solidFill>
          </p:spPr>
          <p:txBody>
            <a:bodyPr/>
            <a:lstStyle/>
            <a:p>
              <a:endParaRPr lang="en-GB"/>
            </a:p>
          </p:txBody>
        </p:sp>
        <p:sp>
          <p:nvSpPr>
            <p:cNvPr id="6" name="TextBox 6"/>
            <p:cNvSpPr txBox="1"/>
            <p:nvPr/>
          </p:nvSpPr>
          <p:spPr>
            <a:xfrm>
              <a:off x="76200" y="66675"/>
              <a:ext cx="660400" cy="669925"/>
            </a:xfrm>
            <a:prstGeom prst="rect">
              <a:avLst/>
            </a:prstGeom>
          </p:spPr>
          <p:txBody>
            <a:bodyPr lIns="50800" tIns="50800" rIns="50800" bIns="50800" rtlCol="0" anchor="ctr"/>
            <a:lstStyle/>
            <a:p>
              <a:pPr algn="ctr">
                <a:lnSpc>
                  <a:spcPts val="1975"/>
                </a:lnSpc>
              </a:pPr>
              <a:endParaRPr/>
            </a:p>
          </p:txBody>
        </p:sp>
      </p:grpSp>
      <p:grpSp>
        <p:nvGrpSpPr>
          <p:cNvPr id="7" name="Group 7"/>
          <p:cNvGrpSpPr/>
          <p:nvPr/>
        </p:nvGrpSpPr>
        <p:grpSpPr>
          <a:xfrm>
            <a:off x="5372354" y="5632305"/>
            <a:ext cx="3625995" cy="3625995"/>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7B5"/>
            </a:solidFill>
          </p:spPr>
          <p:txBody>
            <a:bodyPr/>
            <a:lstStyle/>
            <a:p>
              <a:endParaRPr lang="en-GB"/>
            </a:p>
          </p:txBody>
        </p:sp>
        <p:sp>
          <p:nvSpPr>
            <p:cNvPr id="9" name="TextBox 9"/>
            <p:cNvSpPr txBox="1"/>
            <p:nvPr/>
          </p:nvSpPr>
          <p:spPr>
            <a:xfrm>
              <a:off x="76200" y="66675"/>
              <a:ext cx="660400" cy="669925"/>
            </a:xfrm>
            <a:prstGeom prst="rect">
              <a:avLst/>
            </a:prstGeom>
          </p:spPr>
          <p:txBody>
            <a:bodyPr lIns="50800" tIns="50800" rIns="50800" bIns="50800" rtlCol="0" anchor="ctr"/>
            <a:lstStyle/>
            <a:p>
              <a:pPr algn="ctr">
                <a:lnSpc>
                  <a:spcPts val="1975"/>
                </a:lnSpc>
              </a:pPr>
              <a:endParaRPr/>
            </a:p>
          </p:txBody>
        </p:sp>
      </p:grpSp>
      <p:grpSp>
        <p:nvGrpSpPr>
          <p:cNvPr id="10" name="Group 10"/>
          <p:cNvGrpSpPr/>
          <p:nvPr/>
        </p:nvGrpSpPr>
        <p:grpSpPr>
          <a:xfrm>
            <a:off x="8998349" y="3819307"/>
            <a:ext cx="3625995" cy="3625995"/>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C592A"/>
            </a:solidFill>
          </p:spPr>
          <p:txBody>
            <a:bodyPr/>
            <a:lstStyle/>
            <a:p>
              <a:endParaRPr lang="en-GB"/>
            </a:p>
          </p:txBody>
        </p:sp>
        <p:sp>
          <p:nvSpPr>
            <p:cNvPr id="12" name="TextBox 12"/>
            <p:cNvSpPr txBox="1"/>
            <p:nvPr/>
          </p:nvSpPr>
          <p:spPr>
            <a:xfrm>
              <a:off x="76200" y="66675"/>
              <a:ext cx="660400" cy="669925"/>
            </a:xfrm>
            <a:prstGeom prst="rect">
              <a:avLst/>
            </a:prstGeom>
          </p:spPr>
          <p:txBody>
            <a:bodyPr lIns="50800" tIns="50800" rIns="50800" bIns="50800" rtlCol="0" anchor="ctr"/>
            <a:lstStyle/>
            <a:p>
              <a:pPr algn="ctr">
                <a:lnSpc>
                  <a:spcPts val="1975"/>
                </a:lnSpc>
              </a:pPr>
              <a:endParaRPr/>
            </a:p>
          </p:txBody>
        </p:sp>
      </p:grpSp>
      <p:grpSp>
        <p:nvGrpSpPr>
          <p:cNvPr id="13" name="Group 13"/>
          <p:cNvGrpSpPr/>
          <p:nvPr/>
        </p:nvGrpSpPr>
        <p:grpSpPr>
          <a:xfrm>
            <a:off x="12624345" y="5632305"/>
            <a:ext cx="3625995" cy="3625995"/>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51F6D"/>
            </a:solidFill>
          </p:spPr>
          <p:txBody>
            <a:bodyPr/>
            <a:lstStyle/>
            <a:p>
              <a:endParaRPr lang="en-GB"/>
            </a:p>
          </p:txBody>
        </p:sp>
        <p:sp>
          <p:nvSpPr>
            <p:cNvPr id="15" name="TextBox 15"/>
            <p:cNvSpPr txBox="1"/>
            <p:nvPr/>
          </p:nvSpPr>
          <p:spPr>
            <a:xfrm>
              <a:off x="76200" y="66675"/>
              <a:ext cx="660400" cy="669925"/>
            </a:xfrm>
            <a:prstGeom prst="rect">
              <a:avLst/>
            </a:prstGeom>
          </p:spPr>
          <p:txBody>
            <a:bodyPr lIns="50800" tIns="50800" rIns="50800" bIns="50800" rtlCol="0" anchor="ctr"/>
            <a:lstStyle/>
            <a:p>
              <a:pPr algn="ctr">
                <a:lnSpc>
                  <a:spcPts val="1975"/>
                </a:lnSpc>
              </a:pPr>
              <a:endParaRPr/>
            </a:p>
          </p:txBody>
        </p:sp>
      </p:grpSp>
      <p:sp>
        <p:nvSpPr>
          <p:cNvPr id="16" name="Freeform 16"/>
          <p:cNvSpPr/>
          <p:nvPr/>
        </p:nvSpPr>
        <p:spPr>
          <a:xfrm>
            <a:off x="2558338" y="5718304"/>
            <a:ext cx="2002036" cy="1321344"/>
          </a:xfrm>
          <a:custGeom>
            <a:avLst/>
            <a:gdLst/>
            <a:ahLst/>
            <a:cxnLst/>
            <a:rect l="l" t="t" r="r" b="b"/>
            <a:pathLst>
              <a:path w="2002036" h="1321344">
                <a:moveTo>
                  <a:pt x="0" y="0"/>
                </a:moveTo>
                <a:lnTo>
                  <a:pt x="2002036" y="0"/>
                </a:lnTo>
                <a:lnTo>
                  <a:pt x="2002036" y="1321344"/>
                </a:lnTo>
                <a:lnTo>
                  <a:pt x="0" y="13213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7" name="Freeform 17"/>
          <p:cNvSpPr/>
          <p:nvPr/>
        </p:nvSpPr>
        <p:spPr>
          <a:xfrm>
            <a:off x="6319958" y="5387902"/>
            <a:ext cx="1730788" cy="2057400"/>
          </a:xfrm>
          <a:custGeom>
            <a:avLst/>
            <a:gdLst/>
            <a:ahLst/>
            <a:cxnLst/>
            <a:rect l="l" t="t" r="r" b="b"/>
            <a:pathLst>
              <a:path w="1730788" h="2057400">
                <a:moveTo>
                  <a:pt x="0" y="0"/>
                </a:moveTo>
                <a:lnTo>
                  <a:pt x="1730788" y="0"/>
                </a:lnTo>
                <a:lnTo>
                  <a:pt x="1730788" y="2057400"/>
                </a:lnTo>
                <a:lnTo>
                  <a:pt x="0" y="20574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8" name="Freeform 18"/>
          <p:cNvSpPr/>
          <p:nvPr/>
        </p:nvSpPr>
        <p:spPr>
          <a:xfrm>
            <a:off x="10193835" y="5661605"/>
            <a:ext cx="1471894" cy="1471894"/>
          </a:xfrm>
          <a:custGeom>
            <a:avLst/>
            <a:gdLst/>
            <a:ahLst/>
            <a:cxnLst/>
            <a:rect l="l" t="t" r="r" b="b"/>
            <a:pathLst>
              <a:path w="1471894" h="1471894">
                <a:moveTo>
                  <a:pt x="0" y="0"/>
                </a:moveTo>
                <a:lnTo>
                  <a:pt x="1471894" y="0"/>
                </a:lnTo>
                <a:lnTo>
                  <a:pt x="1471894" y="1471895"/>
                </a:lnTo>
                <a:lnTo>
                  <a:pt x="0" y="147189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9" name="Freeform 19"/>
          <p:cNvSpPr/>
          <p:nvPr/>
        </p:nvSpPr>
        <p:spPr>
          <a:xfrm>
            <a:off x="14468245" y="6151410"/>
            <a:ext cx="1229895" cy="1322468"/>
          </a:xfrm>
          <a:custGeom>
            <a:avLst/>
            <a:gdLst/>
            <a:ahLst/>
            <a:cxnLst/>
            <a:rect l="l" t="t" r="r" b="b"/>
            <a:pathLst>
              <a:path w="1229895" h="1322468">
                <a:moveTo>
                  <a:pt x="0" y="0"/>
                </a:moveTo>
                <a:lnTo>
                  <a:pt x="1229895" y="0"/>
                </a:lnTo>
                <a:lnTo>
                  <a:pt x="1229895" y="1322467"/>
                </a:lnTo>
                <a:lnTo>
                  <a:pt x="0" y="132246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20" name="Freeform 20"/>
          <p:cNvSpPr/>
          <p:nvPr/>
        </p:nvSpPr>
        <p:spPr>
          <a:xfrm>
            <a:off x="13176545" y="6229940"/>
            <a:ext cx="1165406" cy="1165406"/>
          </a:xfrm>
          <a:custGeom>
            <a:avLst/>
            <a:gdLst/>
            <a:ahLst/>
            <a:cxnLst/>
            <a:rect l="l" t="t" r="r" b="b"/>
            <a:pathLst>
              <a:path w="1165406" h="1165406">
                <a:moveTo>
                  <a:pt x="0" y="0"/>
                </a:moveTo>
                <a:lnTo>
                  <a:pt x="1165406" y="0"/>
                </a:lnTo>
                <a:lnTo>
                  <a:pt x="1165406" y="1165407"/>
                </a:lnTo>
                <a:lnTo>
                  <a:pt x="0" y="116540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21" name="TextBox 21"/>
          <p:cNvSpPr txBox="1"/>
          <p:nvPr/>
        </p:nvSpPr>
        <p:spPr>
          <a:xfrm>
            <a:off x="1028700" y="952500"/>
            <a:ext cx="8315175" cy="762000"/>
          </a:xfrm>
          <a:prstGeom prst="rect">
            <a:avLst/>
          </a:prstGeom>
        </p:spPr>
        <p:txBody>
          <a:bodyPr lIns="0" tIns="0" rIns="0" bIns="0" rtlCol="0" anchor="t">
            <a:spAutoFit/>
          </a:bodyPr>
          <a:lstStyle/>
          <a:p>
            <a:pPr algn="l">
              <a:lnSpc>
                <a:spcPts val="6299"/>
              </a:lnSpc>
            </a:pPr>
            <a:r>
              <a:rPr lang="en-US" sz="4500" b="1" spc="-270">
                <a:solidFill>
                  <a:srgbClr val="000000"/>
                </a:solidFill>
                <a:latin typeface="Open Sans 2 Ultra-Bold"/>
                <a:ea typeface="Open Sans 2 Ultra-Bold"/>
                <a:cs typeface="Open Sans 2 Ultra-Bold"/>
                <a:sym typeface="Open Sans 2 Ultra-Bold"/>
              </a:rPr>
              <a:t>AGREE RESPONSIBILITIES</a:t>
            </a:r>
          </a:p>
        </p:txBody>
      </p:sp>
      <p:sp>
        <p:nvSpPr>
          <p:cNvPr id="22" name="TextBox 22"/>
          <p:cNvSpPr txBox="1"/>
          <p:nvPr/>
        </p:nvSpPr>
        <p:spPr>
          <a:xfrm>
            <a:off x="1028700" y="1984729"/>
            <a:ext cx="11950461" cy="820255"/>
          </a:xfrm>
          <a:prstGeom prst="rect">
            <a:avLst/>
          </a:prstGeom>
        </p:spPr>
        <p:txBody>
          <a:bodyPr lIns="0" tIns="0" rIns="0" bIns="0" rtlCol="0" anchor="t">
            <a:spAutoFit/>
          </a:bodyPr>
          <a:lstStyle/>
          <a:p>
            <a:pPr algn="l">
              <a:lnSpc>
                <a:spcPts val="3271"/>
              </a:lnSpc>
            </a:pPr>
            <a:r>
              <a:rPr lang="en-US" sz="2921" spc="-58">
                <a:solidFill>
                  <a:srgbClr val="000000"/>
                </a:solidFill>
                <a:latin typeface="Open Sans 2"/>
                <a:ea typeface="Open Sans 2"/>
                <a:cs typeface="Open Sans 2"/>
                <a:sym typeface="Open Sans 2"/>
              </a:rPr>
              <a:t>Once you’ve agreed your project - make sure everybody has a job to do... examples of jobs include:</a:t>
            </a:r>
          </a:p>
        </p:txBody>
      </p:sp>
      <p:sp>
        <p:nvSpPr>
          <p:cNvPr id="23" name="TextBox 23"/>
          <p:cNvSpPr txBox="1"/>
          <p:nvPr/>
        </p:nvSpPr>
        <p:spPr>
          <a:xfrm>
            <a:off x="1976152" y="4525040"/>
            <a:ext cx="3166409" cy="974189"/>
          </a:xfrm>
          <a:prstGeom prst="rect">
            <a:avLst/>
          </a:prstGeom>
        </p:spPr>
        <p:txBody>
          <a:bodyPr lIns="0" tIns="0" rIns="0" bIns="0" rtlCol="0" anchor="t">
            <a:spAutoFit/>
          </a:bodyPr>
          <a:lstStyle/>
          <a:p>
            <a:pPr algn="ctr">
              <a:lnSpc>
                <a:spcPts val="3808"/>
              </a:lnSpc>
            </a:pPr>
            <a:r>
              <a:rPr lang="en-US" sz="3846" b="1" spc="-230">
                <a:solidFill>
                  <a:srgbClr val="FFFFFF"/>
                </a:solidFill>
                <a:latin typeface="Open Sans 2 Ultra-Bold"/>
                <a:ea typeface="Open Sans 2 Ultra-Bold"/>
                <a:cs typeface="Open Sans 2 Ultra-Bold"/>
                <a:sym typeface="Open Sans 2 Ultra-Bold"/>
              </a:rPr>
              <a:t>THE NEGOTIATOR</a:t>
            </a:r>
          </a:p>
        </p:txBody>
      </p:sp>
      <p:sp>
        <p:nvSpPr>
          <p:cNvPr id="24" name="TextBox 24"/>
          <p:cNvSpPr txBox="1"/>
          <p:nvPr/>
        </p:nvSpPr>
        <p:spPr>
          <a:xfrm>
            <a:off x="5602147" y="7521502"/>
            <a:ext cx="3166409" cy="974189"/>
          </a:xfrm>
          <a:prstGeom prst="rect">
            <a:avLst/>
          </a:prstGeom>
        </p:spPr>
        <p:txBody>
          <a:bodyPr lIns="0" tIns="0" rIns="0" bIns="0" rtlCol="0" anchor="t">
            <a:spAutoFit/>
          </a:bodyPr>
          <a:lstStyle/>
          <a:p>
            <a:pPr algn="ctr">
              <a:lnSpc>
                <a:spcPts val="3808"/>
              </a:lnSpc>
            </a:pPr>
            <a:r>
              <a:rPr lang="en-US" sz="3846" b="1" spc="-230">
                <a:solidFill>
                  <a:srgbClr val="FFFFFF"/>
                </a:solidFill>
                <a:latin typeface="Open Sans 2 Ultra-Bold"/>
                <a:ea typeface="Open Sans 2 Ultra-Bold"/>
                <a:cs typeface="Open Sans 2 Ultra-Bold"/>
                <a:sym typeface="Open Sans 2 Ultra-Bold"/>
              </a:rPr>
              <a:t>THE RESEARCHER</a:t>
            </a:r>
          </a:p>
        </p:txBody>
      </p:sp>
      <p:sp>
        <p:nvSpPr>
          <p:cNvPr id="25" name="TextBox 25"/>
          <p:cNvSpPr txBox="1"/>
          <p:nvPr/>
        </p:nvSpPr>
        <p:spPr>
          <a:xfrm>
            <a:off x="12949029" y="7766911"/>
            <a:ext cx="2976627" cy="974189"/>
          </a:xfrm>
          <a:prstGeom prst="rect">
            <a:avLst/>
          </a:prstGeom>
        </p:spPr>
        <p:txBody>
          <a:bodyPr lIns="0" tIns="0" rIns="0" bIns="0" rtlCol="0" anchor="t">
            <a:spAutoFit/>
          </a:bodyPr>
          <a:lstStyle/>
          <a:p>
            <a:pPr algn="ctr">
              <a:lnSpc>
                <a:spcPts val="3808"/>
              </a:lnSpc>
            </a:pPr>
            <a:r>
              <a:rPr lang="en-US" sz="3846" b="1" spc="-230">
                <a:solidFill>
                  <a:srgbClr val="FFFFFF"/>
                </a:solidFill>
                <a:latin typeface="Open Sans 2 Ultra-Bold"/>
                <a:ea typeface="Open Sans 2 Ultra-Bold"/>
                <a:cs typeface="Open Sans 2 Ultra-Bold"/>
                <a:sym typeface="Open Sans 2 Ultra-Bold"/>
              </a:rPr>
              <a:t>THE PLANNER</a:t>
            </a:r>
          </a:p>
        </p:txBody>
      </p:sp>
      <p:sp>
        <p:nvSpPr>
          <p:cNvPr id="26" name="TextBox 26"/>
          <p:cNvSpPr txBox="1"/>
          <p:nvPr/>
        </p:nvSpPr>
        <p:spPr>
          <a:xfrm>
            <a:off x="9475434" y="4336615"/>
            <a:ext cx="2976627" cy="1448090"/>
          </a:xfrm>
          <a:prstGeom prst="rect">
            <a:avLst/>
          </a:prstGeom>
        </p:spPr>
        <p:txBody>
          <a:bodyPr lIns="0" tIns="0" rIns="0" bIns="0" rtlCol="0" anchor="t">
            <a:spAutoFit/>
          </a:bodyPr>
          <a:lstStyle/>
          <a:p>
            <a:pPr algn="ctr">
              <a:lnSpc>
                <a:spcPts val="3808"/>
              </a:lnSpc>
            </a:pPr>
            <a:r>
              <a:rPr lang="en-US" sz="3846" b="1" spc="-230">
                <a:solidFill>
                  <a:srgbClr val="FFFFFF"/>
                </a:solidFill>
                <a:latin typeface="Open Sans 2 Ultra-Bold"/>
                <a:ea typeface="Open Sans 2 Ultra-Bold"/>
                <a:cs typeface="Open Sans 2 Ultra-Bold"/>
                <a:sym typeface="Open Sans 2 Ultra-Bold"/>
              </a:rPr>
              <a:t>THE PROBLEM SOLVER</a:t>
            </a:r>
          </a:p>
        </p:txBody>
      </p:sp>
      <p:pic>
        <p:nvPicPr>
          <p:cNvPr id="28" name="Picture 27">
            <a:extLst>
              <a:ext uri="{FF2B5EF4-FFF2-40B4-BE49-F238E27FC236}">
                <a16:creationId xmlns:a16="http://schemas.microsoft.com/office/drawing/2014/main" id="{8DFBF416-03FE-B893-9E74-C73F93352577}"/>
              </a:ext>
            </a:extLst>
          </p:cNvPr>
          <p:cNvPicPr>
            <a:picLocks noChangeAspect="1"/>
          </p:cNvPicPr>
          <p:nvPr/>
        </p:nvPicPr>
        <p:blipFill>
          <a:blip r:embed="rId13">
            <a:extLst>
              <a:ext uri="{28A0092B-C50C-407E-A947-70E740481C1C}">
                <a14:useLocalDpi xmlns:a14="http://schemas.microsoft.com/office/drawing/2010/main" val="0"/>
              </a:ext>
            </a:extLst>
          </a:blip>
          <a:srcRect l="4465" t="18144" r="6291" b="19563"/>
          <a:stretch>
            <a:fillRect/>
          </a:stretch>
        </p:blipFill>
        <p:spPr>
          <a:xfrm>
            <a:off x="15075916" y="489917"/>
            <a:ext cx="2417171" cy="1687166"/>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rot="2597323">
            <a:off x="4010477" y="5854688"/>
            <a:ext cx="1696519" cy="1696519"/>
            <a:chOff x="0" y="0"/>
            <a:chExt cx="6350000" cy="6350000"/>
          </a:xfrm>
        </p:grpSpPr>
        <p:sp>
          <p:nvSpPr>
            <p:cNvPr id="3" name="Freeform 3"/>
            <p:cNvSpPr/>
            <p:nvPr/>
          </p:nvSpPr>
          <p:spPr>
            <a:xfrm>
              <a:off x="-14231" y="-32"/>
              <a:ext cx="6378462" cy="6350064"/>
            </a:xfrm>
            <a:custGeom>
              <a:avLst/>
              <a:gdLst/>
              <a:ahLst/>
              <a:cxnLst/>
              <a:rect l="l" t="t" r="r" b="b"/>
              <a:pathLst>
                <a:path w="6378462" h="6350064">
                  <a:moveTo>
                    <a:pt x="3189231" y="32"/>
                  </a:moveTo>
                  <a:lnTo>
                    <a:pt x="3189231" y="32"/>
                  </a:lnTo>
                  <a:cubicBezTo>
                    <a:pt x="2051530" y="-5056"/>
                    <a:pt x="998068" y="598980"/>
                    <a:pt x="427743" y="1583419"/>
                  </a:cubicBezTo>
                  <a:cubicBezTo>
                    <a:pt x="-142581" y="2567857"/>
                    <a:pt x="-142581" y="3782207"/>
                    <a:pt x="427743" y="4766645"/>
                  </a:cubicBezTo>
                  <a:cubicBezTo>
                    <a:pt x="998068" y="5751084"/>
                    <a:pt x="2051530" y="6355120"/>
                    <a:pt x="3189231" y="6350032"/>
                  </a:cubicBezTo>
                  <a:cubicBezTo>
                    <a:pt x="4326932" y="6355120"/>
                    <a:pt x="5380395" y="5751084"/>
                    <a:pt x="5950719" y="4766645"/>
                  </a:cubicBezTo>
                  <a:cubicBezTo>
                    <a:pt x="6521043" y="3782207"/>
                    <a:pt x="6521043" y="2567857"/>
                    <a:pt x="5950719" y="1583419"/>
                  </a:cubicBezTo>
                  <a:cubicBezTo>
                    <a:pt x="5380395" y="598980"/>
                    <a:pt x="4326932" y="-5056"/>
                    <a:pt x="3189231" y="32"/>
                  </a:cubicBezTo>
                  <a:close/>
                </a:path>
              </a:pathLst>
            </a:custGeom>
            <a:solidFill>
              <a:srgbClr val="DC582A"/>
            </a:solidFill>
          </p:spPr>
          <p:txBody>
            <a:bodyPr/>
            <a:lstStyle/>
            <a:p>
              <a:endParaRPr lang="en-GB"/>
            </a:p>
          </p:txBody>
        </p:sp>
      </p:grpSp>
      <p:grpSp>
        <p:nvGrpSpPr>
          <p:cNvPr id="4" name="Group 4"/>
          <p:cNvGrpSpPr>
            <a:grpSpLocks noChangeAspect="1"/>
          </p:cNvGrpSpPr>
          <p:nvPr/>
        </p:nvGrpSpPr>
        <p:grpSpPr>
          <a:xfrm rot="1032521">
            <a:off x="12079507" y="2752190"/>
            <a:ext cx="1696519" cy="1696519"/>
            <a:chOff x="0" y="0"/>
            <a:chExt cx="6350000" cy="6350000"/>
          </a:xfrm>
        </p:grpSpPr>
        <p:sp>
          <p:nvSpPr>
            <p:cNvPr id="5" name="Freeform 5"/>
            <p:cNvSpPr/>
            <p:nvPr/>
          </p:nvSpPr>
          <p:spPr>
            <a:xfrm>
              <a:off x="-14231" y="-32"/>
              <a:ext cx="6378462" cy="6350064"/>
            </a:xfrm>
            <a:custGeom>
              <a:avLst/>
              <a:gdLst/>
              <a:ahLst/>
              <a:cxnLst/>
              <a:rect l="l" t="t" r="r" b="b"/>
              <a:pathLst>
                <a:path w="6378462" h="6350064">
                  <a:moveTo>
                    <a:pt x="3189231" y="32"/>
                  </a:moveTo>
                  <a:lnTo>
                    <a:pt x="3189231" y="32"/>
                  </a:lnTo>
                  <a:cubicBezTo>
                    <a:pt x="2051530" y="-5056"/>
                    <a:pt x="998068" y="598980"/>
                    <a:pt x="427743" y="1583419"/>
                  </a:cubicBezTo>
                  <a:cubicBezTo>
                    <a:pt x="-142581" y="2567857"/>
                    <a:pt x="-142581" y="3782207"/>
                    <a:pt x="427743" y="4766645"/>
                  </a:cubicBezTo>
                  <a:cubicBezTo>
                    <a:pt x="998068" y="5751084"/>
                    <a:pt x="2051530" y="6355120"/>
                    <a:pt x="3189231" y="6350032"/>
                  </a:cubicBezTo>
                  <a:cubicBezTo>
                    <a:pt x="4326932" y="6355120"/>
                    <a:pt x="5380395" y="5751084"/>
                    <a:pt x="5950719" y="4766645"/>
                  </a:cubicBezTo>
                  <a:cubicBezTo>
                    <a:pt x="6521043" y="3782207"/>
                    <a:pt x="6521043" y="2567857"/>
                    <a:pt x="5950719" y="1583419"/>
                  </a:cubicBezTo>
                  <a:cubicBezTo>
                    <a:pt x="5380395" y="598980"/>
                    <a:pt x="4326932" y="-5056"/>
                    <a:pt x="3189231" y="32"/>
                  </a:cubicBezTo>
                  <a:close/>
                </a:path>
              </a:pathLst>
            </a:custGeom>
            <a:solidFill>
              <a:srgbClr val="DC582A"/>
            </a:solidFill>
          </p:spPr>
          <p:txBody>
            <a:bodyPr/>
            <a:lstStyle/>
            <a:p>
              <a:endParaRPr lang="en-GB"/>
            </a:p>
          </p:txBody>
        </p:sp>
      </p:grpSp>
      <p:sp>
        <p:nvSpPr>
          <p:cNvPr id="6" name="Freeform 6"/>
          <p:cNvSpPr/>
          <p:nvPr/>
        </p:nvSpPr>
        <p:spPr>
          <a:xfrm rot="2334797">
            <a:off x="11440725" y="3302308"/>
            <a:ext cx="1112782" cy="1112782"/>
          </a:xfrm>
          <a:custGeom>
            <a:avLst/>
            <a:gdLst/>
            <a:ahLst/>
            <a:cxnLst/>
            <a:rect l="l" t="t" r="r" b="b"/>
            <a:pathLst>
              <a:path w="1112782" h="1112782">
                <a:moveTo>
                  <a:pt x="0" y="0"/>
                </a:moveTo>
                <a:lnTo>
                  <a:pt x="1112782" y="0"/>
                </a:lnTo>
                <a:lnTo>
                  <a:pt x="1112782" y="1112783"/>
                </a:lnTo>
                <a:lnTo>
                  <a:pt x="0" y="1112783"/>
                </a:lnTo>
                <a:lnTo>
                  <a:pt x="0" y="0"/>
                </a:lnTo>
                <a:close/>
              </a:path>
            </a:pathLst>
          </a:custGeom>
          <a:blipFill>
            <a:blip r:embed="rId3">
              <a:extLst>
                <a:ext uri="{96DAC541-7B7A-43D3-8B79-37D633B846F1}">
                  <asvg:svgBlip xmlns:asvg="http://schemas.microsoft.com/office/drawing/2016/SVG/main" r:embed="rId4"/>
                </a:ext>
              </a:extLst>
            </a:blip>
            <a:stretch>
              <a:fillRect l="-271" r="-271"/>
            </a:stretch>
          </a:blipFill>
        </p:spPr>
        <p:txBody>
          <a:bodyPr/>
          <a:lstStyle/>
          <a:p>
            <a:endParaRPr lang="en-GB"/>
          </a:p>
        </p:txBody>
      </p:sp>
      <p:grpSp>
        <p:nvGrpSpPr>
          <p:cNvPr id="7" name="Group 7"/>
          <p:cNvGrpSpPr/>
          <p:nvPr/>
        </p:nvGrpSpPr>
        <p:grpSpPr>
          <a:xfrm>
            <a:off x="3455289" y="3600450"/>
            <a:ext cx="11377422" cy="3086100"/>
            <a:chOff x="0" y="0"/>
            <a:chExt cx="2996523" cy="812800"/>
          </a:xfrm>
        </p:grpSpPr>
        <p:sp>
          <p:nvSpPr>
            <p:cNvPr id="8" name="Freeform 8"/>
            <p:cNvSpPr/>
            <p:nvPr/>
          </p:nvSpPr>
          <p:spPr>
            <a:xfrm>
              <a:off x="0" y="0"/>
              <a:ext cx="2996523" cy="812800"/>
            </a:xfrm>
            <a:custGeom>
              <a:avLst/>
              <a:gdLst/>
              <a:ahLst/>
              <a:cxnLst/>
              <a:rect l="l" t="t" r="r" b="b"/>
              <a:pathLst>
                <a:path w="2996523" h="812800">
                  <a:moveTo>
                    <a:pt x="0" y="0"/>
                  </a:moveTo>
                  <a:lnTo>
                    <a:pt x="2996523" y="0"/>
                  </a:lnTo>
                  <a:lnTo>
                    <a:pt x="2996523" y="812800"/>
                  </a:lnTo>
                  <a:lnTo>
                    <a:pt x="0" y="812800"/>
                  </a:lnTo>
                  <a:close/>
                </a:path>
              </a:pathLst>
            </a:custGeom>
            <a:solidFill>
              <a:srgbClr val="00A7B5"/>
            </a:solidFill>
          </p:spPr>
          <p:txBody>
            <a:bodyPr/>
            <a:lstStyle/>
            <a:p>
              <a:endParaRPr lang="en-GB"/>
            </a:p>
          </p:txBody>
        </p:sp>
        <p:sp>
          <p:nvSpPr>
            <p:cNvPr id="9" name="TextBox 9"/>
            <p:cNvSpPr txBox="1"/>
            <p:nvPr/>
          </p:nvSpPr>
          <p:spPr>
            <a:xfrm>
              <a:off x="0" y="57150"/>
              <a:ext cx="2996523" cy="755650"/>
            </a:xfrm>
            <a:prstGeom prst="rect">
              <a:avLst/>
            </a:prstGeom>
          </p:spPr>
          <p:txBody>
            <a:bodyPr lIns="50800" tIns="50800" rIns="50800" bIns="50800" rtlCol="0" anchor="ctr"/>
            <a:lstStyle/>
            <a:p>
              <a:pPr algn="ctr">
                <a:lnSpc>
                  <a:spcPts val="2482"/>
                </a:lnSpc>
              </a:pPr>
              <a:endParaRPr/>
            </a:p>
          </p:txBody>
        </p:sp>
      </p:grpSp>
      <p:sp>
        <p:nvSpPr>
          <p:cNvPr id="10" name="Freeform 10"/>
          <p:cNvSpPr/>
          <p:nvPr/>
        </p:nvSpPr>
        <p:spPr>
          <a:xfrm rot="3899599">
            <a:off x="3352920" y="5969373"/>
            <a:ext cx="1112782" cy="1112782"/>
          </a:xfrm>
          <a:custGeom>
            <a:avLst/>
            <a:gdLst/>
            <a:ahLst/>
            <a:cxnLst/>
            <a:rect l="l" t="t" r="r" b="b"/>
            <a:pathLst>
              <a:path w="1112782" h="1112782">
                <a:moveTo>
                  <a:pt x="0" y="0"/>
                </a:moveTo>
                <a:lnTo>
                  <a:pt x="1112782" y="0"/>
                </a:lnTo>
                <a:lnTo>
                  <a:pt x="1112782" y="1112783"/>
                </a:lnTo>
                <a:lnTo>
                  <a:pt x="0" y="1112783"/>
                </a:lnTo>
                <a:lnTo>
                  <a:pt x="0" y="0"/>
                </a:lnTo>
                <a:close/>
              </a:path>
            </a:pathLst>
          </a:custGeom>
          <a:blipFill>
            <a:blip r:embed="rId3">
              <a:extLst>
                <a:ext uri="{96DAC541-7B7A-43D3-8B79-37D633B846F1}">
                  <asvg:svgBlip xmlns:asvg="http://schemas.microsoft.com/office/drawing/2016/SVG/main" r:embed="rId4"/>
                </a:ext>
              </a:extLst>
            </a:blip>
            <a:stretch>
              <a:fillRect l="-271" r="-271"/>
            </a:stretch>
          </a:blipFill>
        </p:spPr>
        <p:txBody>
          <a:bodyPr/>
          <a:lstStyle/>
          <a:p>
            <a:endParaRPr lang="en-GB"/>
          </a:p>
        </p:txBody>
      </p:sp>
      <p:sp>
        <p:nvSpPr>
          <p:cNvPr id="11" name="TextBox 11"/>
          <p:cNvSpPr txBox="1"/>
          <p:nvPr/>
        </p:nvSpPr>
        <p:spPr>
          <a:xfrm>
            <a:off x="6094606" y="4362493"/>
            <a:ext cx="6098789" cy="1781090"/>
          </a:xfrm>
          <a:prstGeom prst="rect">
            <a:avLst/>
          </a:prstGeom>
        </p:spPr>
        <p:txBody>
          <a:bodyPr lIns="0" tIns="0" rIns="0" bIns="0" rtlCol="0" anchor="t">
            <a:spAutoFit/>
          </a:bodyPr>
          <a:lstStyle/>
          <a:p>
            <a:pPr algn="ctr">
              <a:lnSpc>
                <a:spcPts val="13420"/>
              </a:lnSpc>
              <a:spcBef>
                <a:spcPct val="0"/>
              </a:spcBef>
            </a:pPr>
            <a:r>
              <a:rPr lang="en-US" sz="13157" spc="-578">
                <a:solidFill>
                  <a:srgbClr val="FFFFFF"/>
                </a:solidFill>
                <a:latin typeface="Open Sans 1"/>
                <a:ea typeface="Open Sans 1"/>
                <a:cs typeface="Open Sans 1"/>
                <a:sym typeface="Open Sans 1"/>
              </a:rPr>
              <a:t>PITCH IT</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244367" y="1890501"/>
            <a:ext cx="2204831" cy="0"/>
          </a:xfrm>
          <a:prstGeom prst="line">
            <a:avLst/>
          </a:prstGeom>
          <a:ln w="47625" cap="rnd">
            <a:solidFill>
              <a:srgbClr val="DC592A"/>
            </a:solidFill>
            <a:prstDash val="solid"/>
            <a:headEnd type="none" w="sm" len="sm"/>
            <a:tailEnd type="arrow" w="med" len="sm"/>
          </a:ln>
        </p:spPr>
        <p:txBody>
          <a:bodyPr/>
          <a:lstStyle/>
          <a:p>
            <a:endParaRPr lang="en-GB"/>
          </a:p>
        </p:txBody>
      </p:sp>
      <p:grpSp>
        <p:nvGrpSpPr>
          <p:cNvPr id="3" name="Group 3"/>
          <p:cNvGrpSpPr/>
          <p:nvPr/>
        </p:nvGrpSpPr>
        <p:grpSpPr>
          <a:xfrm>
            <a:off x="0" y="0"/>
            <a:ext cx="3749083" cy="10287000"/>
            <a:chOff x="0" y="0"/>
            <a:chExt cx="1913890" cy="2360988"/>
          </a:xfrm>
        </p:grpSpPr>
        <p:sp>
          <p:nvSpPr>
            <p:cNvPr id="4" name="Freeform 4"/>
            <p:cNvSpPr/>
            <p:nvPr/>
          </p:nvSpPr>
          <p:spPr>
            <a:xfrm>
              <a:off x="0" y="0"/>
              <a:ext cx="1913890" cy="2360988"/>
            </a:xfrm>
            <a:custGeom>
              <a:avLst/>
              <a:gdLst/>
              <a:ahLst/>
              <a:cxnLst/>
              <a:rect l="l" t="t" r="r" b="b"/>
              <a:pathLst>
                <a:path w="1913890" h="2360988">
                  <a:moveTo>
                    <a:pt x="0" y="0"/>
                  </a:moveTo>
                  <a:lnTo>
                    <a:pt x="1913890" y="0"/>
                  </a:lnTo>
                  <a:lnTo>
                    <a:pt x="1913890" y="2360988"/>
                  </a:lnTo>
                  <a:lnTo>
                    <a:pt x="0" y="2360988"/>
                  </a:lnTo>
                  <a:close/>
                </a:path>
              </a:pathLst>
            </a:custGeom>
            <a:solidFill>
              <a:srgbClr val="00A7B5"/>
            </a:solidFill>
          </p:spPr>
          <p:txBody>
            <a:bodyPr/>
            <a:lstStyle/>
            <a:p>
              <a:endParaRPr lang="en-GB"/>
            </a:p>
          </p:txBody>
        </p:sp>
      </p:grpSp>
      <p:grpSp>
        <p:nvGrpSpPr>
          <p:cNvPr id="5" name="Group 5"/>
          <p:cNvGrpSpPr>
            <a:grpSpLocks noChangeAspect="1"/>
          </p:cNvGrpSpPr>
          <p:nvPr/>
        </p:nvGrpSpPr>
        <p:grpSpPr>
          <a:xfrm rot="5400000">
            <a:off x="1656253" y="6062222"/>
            <a:ext cx="2974620" cy="2974620"/>
            <a:chOff x="0" y="0"/>
            <a:chExt cx="6350000" cy="6350000"/>
          </a:xfrm>
        </p:grpSpPr>
        <p:sp>
          <p:nvSpPr>
            <p:cNvPr id="6" name="Freeform 6"/>
            <p:cNvSpPr/>
            <p:nvPr/>
          </p:nvSpPr>
          <p:spPr>
            <a:xfrm>
              <a:off x="-14231" y="-32"/>
              <a:ext cx="6378462" cy="6350064"/>
            </a:xfrm>
            <a:custGeom>
              <a:avLst/>
              <a:gdLst/>
              <a:ahLst/>
              <a:cxnLst/>
              <a:rect l="l" t="t" r="r" b="b"/>
              <a:pathLst>
                <a:path w="6378462" h="6350064">
                  <a:moveTo>
                    <a:pt x="3189231" y="32"/>
                  </a:moveTo>
                  <a:lnTo>
                    <a:pt x="3189231" y="32"/>
                  </a:lnTo>
                  <a:cubicBezTo>
                    <a:pt x="2051530" y="-5056"/>
                    <a:pt x="998068" y="598980"/>
                    <a:pt x="427743" y="1583419"/>
                  </a:cubicBezTo>
                  <a:cubicBezTo>
                    <a:pt x="-142581" y="2567857"/>
                    <a:pt x="-142581" y="3782207"/>
                    <a:pt x="427743" y="4766645"/>
                  </a:cubicBezTo>
                  <a:cubicBezTo>
                    <a:pt x="998068" y="5751084"/>
                    <a:pt x="2051530" y="6355120"/>
                    <a:pt x="3189231" y="6350032"/>
                  </a:cubicBezTo>
                  <a:cubicBezTo>
                    <a:pt x="4326932" y="6355120"/>
                    <a:pt x="5380395" y="5751084"/>
                    <a:pt x="5950719" y="4766645"/>
                  </a:cubicBezTo>
                  <a:cubicBezTo>
                    <a:pt x="6521043" y="3782207"/>
                    <a:pt x="6521043" y="2567857"/>
                    <a:pt x="5950719" y="1583419"/>
                  </a:cubicBezTo>
                  <a:cubicBezTo>
                    <a:pt x="5380395" y="598980"/>
                    <a:pt x="4326932" y="-5056"/>
                    <a:pt x="3189231" y="32"/>
                  </a:cubicBezTo>
                  <a:close/>
                </a:path>
              </a:pathLst>
            </a:custGeom>
            <a:solidFill>
              <a:srgbClr val="F69D2E"/>
            </a:solidFill>
          </p:spPr>
          <p:txBody>
            <a:bodyPr/>
            <a:lstStyle/>
            <a:p>
              <a:endParaRPr lang="en-GB"/>
            </a:p>
          </p:txBody>
        </p:sp>
      </p:grpSp>
      <p:sp>
        <p:nvSpPr>
          <p:cNvPr id="7" name="Freeform 7"/>
          <p:cNvSpPr/>
          <p:nvPr/>
        </p:nvSpPr>
        <p:spPr>
          <a:xfrm rot="6702275">
            <a:off x="1118008" y="4532727"/>
            <a:ext cx="1951115" cy="1951115"/>
          </a:xfrm>
          <a:custGeom>
            <a:avLst/>
            <a:gdLst/>
            <a:ahLst/>
            <a:cxnLst/>
            <a:rect l="l" t="t" r="r" b="b"/>
            <a:pathLst>
              <a:path w="1951115" h="1951115">
                <a:moveTo>
                  <a:pt x="0" y="0"/>
                </a:moveTo>
                <a:lnTo>
                  <a:pt x="1951115" y="0"/>
                </a:lnTo>
                <a:lnTo>
                  <a:pt x="1951115" y="1951116"/>
                </a:lnTo>
                <a:lnTo>
                  <a:pt x="0" y="1951116"/>
                </a:lnTo>
                <a:lnTo>
                  <a:pt x="0" y="0"/>
                </a:lnTo>
                <a:close/>
              </a:path>
            </a:pathLst>
          </a:custGeom>
          <a:blipFill>
            <a:blip r:embed="rId3">
              <a:extLst>
                <a:ext uri="{96DAC541-7B7A-43D3-8B79-37D633B846F1}">
                  <asvg:svgBlip xmlns:asvg="http://schemas.microsoft.com/office/drawing/2016/SVG/main" r:embed="rId4"/>
                </a:ext>
              </a:extLst>
            </a:blip>
            <a:stretch>
              <a:fillRect l="-271" r="-271"/>
            </a:stretch>
          </a:blipFill>
        </p:spPr>
        <p:txBody>
          <a:bodyPr/>
          <a:lstStyle/>
          <a:p>
            <a:endParaRPr lang="en-GB"/>
          </a:p>
        </p:txBody>
      </p:sp>
      <p:grpSp>
        <p:nvGrpSpPr>
          <p:cNvPr id="8" name="Group 8"/>
          <p:cNvGrpSpPr>
            <a:grpSpLocks noChangeAspect="1"/>
          </p:cNvGrpSpPr>
          <p:nvPr/>
        </p:nvGrpSpPr>
        <p:grpSpPr>
          <a:xfrm>
            <a:off x="1567159" y="1400009"/>
            <a:ext cx="3587164" cy="3587164"/>
            <a:chOff x="0" y="0"/>
            <a:chExt cx="6350000" cy="6349975"/>
          </a:xfrm>
        </p:grpSpPr>
        <p:sp>
          <p:nvSpPr>
            <p:cNvPr id="9" name="Freeform 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9671" r="-9671"/>
              </a:stretch>
            </a:blipFill>
          </p:spPr>
          <p:txBody>
            <a:bodyPr/>
            <a:lstStyle/>
            <a:p>
              <a:endParaRPr lang="en-GB"/>
            </a:p>
          </p:txBody>
        </p:sp>
      </p:grpSp>
      <p:sp>
        <p:nvSpPr>
          <p:cNvPr id="10" name="TextBox 10"/>
          <p:cNvSpPr txBox="1"/>
          <p:nvPr/>
        </p:nvSpPr>
        <p:spPr>
          <a:xfrm>
            <a:off x="6244367" y="1128501"/>
            <a:ext cx="2519912" cy="762000"/>
          </a:xfrm>
          <a:prstGeom prst="rect">
            <a:avLst/>
          </a:prstGeom>
        </p:spPr>
        <p:txBody>
          <a:bodyPr lIns="0" tIns="0" rIns="0" bIns="0" rtlCol="0" anchor="t">
            <a:spAutoFit/>
          </a:bodyPr>
          <a:lstStyle/>
          <a:p>
            <a:pPr algn="l">
              <a:lnSpc>
                <a:spcPts val="6299"/>
              </a:lnSpc>
            </a:pPr>
            <a:r>
              <a:rPr lang="en-US" sz="4500" b="1" spc="-270">
                <a:solidFill>
                  <a:srgbClr val="000000"/>
                </a:solidFill>
                <a:latin typeface="Open Sans 2 Bold"/>
                <a:ea typeface="Open Sans 2 Bold"/>
                <a:cs typeface="Open Sans 2 Bold"/>
                <a:sym typeface="Open Sans 2 Bold"/>
              </a:rPr>
              <a:t>PITCH</a:t>
            </a:r>
          </a:p>
        </p:txBody>
      </p:sp>
      <p:sp>
        <p:nvSpPr>
          <p:cNvPr id="11" name="TextBox 11"/>
          <p:cNvSpPr txBox="1"/>
          <p:nvPr/>
        </p:nvSpPr>
        <p:spPr>
          <a:xfrm>
            <a:off x="6244367" y="2266962"/>
            <a:ext cx="11181585" cy="318770"/>
          </a:xfrm>
          <a:prstGeom prst="rect">
            <a:avLst/>
          </a:prstGeom>
        </p:spPr>
        <p:txBody>
          <a:bodyPr lIns="0" tIns="0" rIns="0" bIns="0" rtlCol="0" anchor="t">
            <a:spAutoFit/>
          </a:bodyPr>
          <a:lstStyle/>
          <a:p>
            <a:pPr algn="l">
              <a:lnSpc>
                <a:spcPts val="2529"/>
              </a:lnSpc>
            </a:pPr>
            <a:r>
              <a:rPr lang="en-US" sz="2199" b="1" spc="-87">
                <a:solidFill>
                  <a:srgbClr val="000000"/>
                </a:solidFill>
                <a:latin typeface="Open Sans 2 Bold"/>
                <a:ea typeface="Open Sans 2 Bold"/>
                <a:cs typeface="Open Sans 2 Bold"/>
                <a:sym typeface="Open Sans 2 Bold"/>
              </a:rPr>
              <a:t>You’ll pitch your idea and plans to a panel of volunteers to get the go ahead.</a:t>
            </a:r>
          </a:p>
        </p:txBody>
      </p:sp>
      <p:grpSp>
        <p:nvGrpSpPr>
          <p:cNvPr id="12" name="Group 12"/>
          <p:cNvGrpSpPr/>
          <p:nvPr/>
        </p:nvGrpSpPr>
        <p:grpSpPr>
          <a:xfrm>
            <a:off x="6244367" y="3130818"/>
            <a:ext cx="11568111" cy="1433044"/>
            <a:chOff x="0" y="0"/>
            <a:chExt cx="15424148" cy="1910725"/>
          </a:xfrm>
        </p:grpSpPr>
        <p:sp>
          <p:nvSpPr>
            <p:cNvPr id="13" name="TextBox 13"/>
            <p:cNvSpPr txBox="1"/>
            <p:nvPr/>
          </p:nvSpPr>
          <p:spPr>
            <a:xfrm>
              <a:off x="0" y="511778"/>
              <a:ext cx="15424148" cy="1398947"/>
            </a:xfrm>
            <a:prstGeom prst="rect">
              <a:avLst/>
            </a:prstGeom>
          </p:spPr>
          <p:txBody>
            <a:bodyPr lIns="0" tIns="0" rIns="0" bIns="0" rtlCol="0" anchor="t">
              <a:spAutoFit/>
            </a:bodyPr>
            <a:lstStyle/>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Each young person should take responsibility for part of the pitch and plan how they’ll present it.</a:t>
              </a:r>
            </a:p>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Have a backup plan in case someone doesn’t want to speak on the day.</a:t>
              </a:r>
            </a:p>
          </p:txBody>
        </p:sp>
        <p:sp>
          <p:nvSpPr>
            <p:cNvPr id="14" name="TextBox 14"/>
            <p:cNvSpPr txBox="1"/>
            <p:nvPr/>
          </p:nvSpPr>
          <p:spPr>
            <a:xfrm>
              <a:off x="2382" y="9525"/>
              <a:ext cx="5011933" cy="521303"/>
            </a:xfrm>
            <a:prstGeom prst="rect">
              <a:avLst/>
            </a:prstGeom>
          </p:spPr>
          <p:txBody>
            <a:bodyPr lIns="0" tIns="0" rIns="0" bIns="0" rtlCol="0" anchor="t">
              <a:spAutoFit/>
            </a:bodyPr>
            <a:lstStyle/>
            <a:p>
              <a:pPr algn="l">
                <a:lnSpc>
                  <a:spcPts val="3029"/>
                </a:lnSpc>
              </a:pPr>
              <a:r>
                <a:rPr lang="en-US" sz="2634" b="1" spc="-173">
                  <a:solidFill>
                    <a:srgbClr val="DC592A"/>
                  </a:solidFill>
                  <a:latin typeface="Open Sans 2 Ultra-Bold"/>
                  <a:ea typeface="Open Sans 2 Ultra-Bold"/>
                  <a:cs typeface="Open Sans 2 Ultra-Bold"/>
                  <a:sym typeface="Open Sans 2 Ultra-Bold"/>
                </a:rPr>
                <a:t>Roles &amp; Responsibilities</a:t>
              </a:r>
            </a:p>
          </p:txBody>
        </p:sp>
      </p:grpSp>
      <p:grpSp>
        <p:nvGrpSpPr>
          <p:cNvPr id="15" name="Group 15"/>
          <p:cNvGrpSpPr/>
          <p:nvPr/>
        </p:nvGrpSpPr>
        <p:grpSpPr>
          <a:xfrm>
            <a:off x="6242581" y="5106793"/>
            <a:ext cx="11569897" cy="1080619"/>
            <a:chOff x="0" y="0"/>
            <a:chExt cx="15426529" cy="1440825"/>
          </a:xfrm>
        </p:grpSpPr>
        <p:sp>
          <p:nvSpPr>
            <p:cNvPr id="16" name="TextBox 16"/>
            <p:cNvSpPr txBox="1"/>
            <p:nvPr/>
          </p:nvSpPr>
          <p:spPr>
            <a:xfrm>
              <a:off x="0" y="9525"/>
              <a:ext cx="5382631" cy="521303"/>
            </a:xfrm>
            <a:prstGeom prst="rect">
              <a:avLst/>
            </a:prstGeom>
          </p:spPr>
          <p:txBody>
            <a:bodyPr lIns="0" tIns="0" rIns="0" bIns="0" rtlCol="0" anchor="t">
              <a:spAutoFit/>
            </a:bodyPr>
            <a:lstStyle/>
            <a:p>
              <a:pPr algn="l">
                <a:lnSpc>
                  <a:spcPts val="3029"/>
                </a:lnSpc>
              </a:pPr>
              <a:r>
                <a:rPr lang="en-US" sz="2634" b="1" spc="-173">
                  <a:solidFill>
                    <a:srgbClr val="DC592A"/>
                  </a:solidFill>
                  <a:latin typeface="Open Sans 2 Ultra-Bold"/>
                  <a:ea typeface="Open Sans 2 Ultra-Bold"/>
                  <a:cs typeface="Open Sans 2 Ultra-Bold"/>
                  <a:sym typeface="Open Sans 2 Ultra-Bold"/>
                </a:rPr>
                <a:t>Practice and Preparation</a:t>
              </a:r>
            </a:p>
          </p:txBody>
        </p:sp>
        <p:sp>
          <p:nvSpPr>
            <p:cNvPr id="17" name="TextBox 17"/>
            <p:cNvSpPr txBox="1"/>
            <p:nvPr/>
          </p:nvSpPr>
          <p:spPr>
            <a:xfrm>
              <a:off x="2382" y="511778"/>
              <a:ext cx="15424148" cy="929047"/>
            </a:xfrm>
            <a:prstGeom prst="rect">
              <a:avLst/>
            </a:prstGeom>
          </p:spPr>
          <p:txBody>
            <a:bodyPr lIns="0" tIns="0" rIns="0" bIns="0" rtlCol="0" anchor="t">
              <a:spAutoFit/>
            </a:bodyPr>
            <a:lstStyle/>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Practice delivering your part with the group before the pitch.</a:t>
              </a:r>
            </a:p>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Plan how you will pitch - creatively, presentation, props, visuals, etc.</a:t>
              </a:r>
            </a:p>
          </p:txBody>
        </p:sp>
      </p:grpSp>
      <p:grpSp>
        <p:nvGrpSpPr>
          <p:cNvPr id="18" name="Group 18"/>
          <p:cNvGrpSpPr/>
          <p:nvPr/>
        </p:nvGrpSpPr>
        <p:grpSpPr>
          <a:xfrm>
            <a:off x="6244367" y="6730344"/>
            <a:ext cx="11569897" cy="1080619"/>
            <a:chOff x="0" y="0"/>
            <a:chExt cx="15426529" cy="1440825"/>
          </a:xfrm>
        </p:grpSpPr>
        <p:sp>
          <p:nvSpPr>
            <p:cNvPr id="19" name="TextBox 19"/>
            <p:cNvSpPr txBox="1"/>
            <p:nvPr/>
          </p:nvSpPr>
          <p:spPr>
            <a:xfrm>
              <a:off x="0" y="9525"/>
              <a:ext cx="4008307" cy="521303"/>
            </a:xfrm>
            <a:prstGeom prst="rect">
              <a:avLst/>
            </a:prstGeom>
          </p:spPr>
          <p:txBody>
            <a:bodyPr lIns="0" tIns="0" rIns="0" bIns="0" rtlCol="0" anchor="t">
              <a:spAutoFit/>
            </a:bodyPr>
            <a:lstStyle/>
            <a:p>
              <a:pPr algn="l">
                <a:lnSpc>
                  <a:spcPts val="3029"/>
                </a:lnSpc>
              </a:pPr>
              <a:r>
                <a:rPr lang="en-US" sz="2634" b="1" spc="-173">
                  <a:solidFill>
                    <a:srgbClr val="DC592A"/>
                  </a:solidFill>
                  <a:latin typeface="Open Sans 2 Bold"/>
                  <a:ea typeface="Open Sans 2 Bold"/>
                  <a:cs typeface="Open Sans 2 Bold"/>
                  <a:sym typeface="Open Sans 2 Bold"/>
                </a:rPr>
                <a:t>Team Support</a:t>
              </a:r>
            </a:p>
          </p:txBody>
        </p:sp>
        <p:sp>
          <p:nvSpPr>
            <p:cNvPr id="20" name="TextBox 20"/>
            <p:cNvSpPr txBox="1"/>
            <p:nvPr/>
          </p:nvSpPr>
          <p:spPr>
            <a:xfrm>
              <a:off x="2382" y="511778"/>
              <a:ext cx="15424148" cy="929047"/>
            </a:xfrm>
            <a:prstGeom prst="rect">
              <a:avLst/>
            </a:prstGeom>
          </p:spPr>
          <p:txBody>
            <a:bodyPr lIns="0" tIns="0" rIns="0" bIns="0" rtlCol="0" anchor="t">
              <a:spAutoFit/>
            </a:bodyPr>
            <a:lstStyle/>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Be supportive and encourage anyone who is nervous or anxious.</a:t>
              </a:r>
            </a:p>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Create top tips to help each other cope with nerves on the day.</a:t>
              </a:r>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244367" y="1890501"/>
            <a:ext cx="2204831" cy="0"/>
          </a:xfrm>
          <a:prstGeom prst="line">
            <a:avLst/>
          </a:prstGeom>
          <a:ln w="47625" cap="rnd">
            <a:solidFill>
              <a:srgbClr val="DC592A"/>
            </a:solidFill>
            <a:prstDash val="solid"/>
            <a:headEnd type="none" w="sm" len="sm"/>
            <a:tailEnd type="arrow" w="med" len="sm"/>
          </a:ln>
        </p:spPr>
        <p:txBody>
          <a:bodyPr/>
          <a:lstStyle/>
          <a:p>
            <a:endParaRPr lang="en-GB"/>
          </a:p>
        </p:txBody>
      </p:sp>
      <p:grpSp>
        <p:nvGrpSpPr>
          <p:cNvPr id="3" name="Group 3"/>
          <p:cNvGrpSpPr/>
          <p:nvPr/>
        </p:nvGrpSpPr>
        <p:grpSpPr>
          <a:xfrm>
            <a:off x="0" y="0"/>
            <a:ext cx="3749083" cy="10287000"/>
            <a:chOff x="0" y="0"/>
            <a:chExt cx="1913890" cy="2360988"/>
          </a:xfrm>
        </p:grpSpPr>
        <p:sp>
          <p:nvSpPr>
            <p:cNvPr id="4" name="Freeform 4"/>
            <p:cNvSpPr/>
            <p:nvPr/>
          </p:nvSpPr>
          <p:spPr>
            <a:xfrm>
              <a:off x="0" y="0"/>
              <a:ext cx="1913890" cy="2360988"/>
            </a:xfrm>
            <a:custGeom>
              <a:avLst/>
              <a:gdLst/>
              <a:ahLst/>
              <a:cxnLst/>
              <a:rect l="l" t="t" r="r" b="b"/>
              <a:pathLst>
                <a:path w="1913890" h="2360988">
                  <a:moveTo>
                    <a:pt x="0" y="0"/>
                  </a:moveTo>
                  <a:lnTo>
                    <a:pt x="1913890" y="0"/>
                  </a:lnTo>
                  <a:lnTo>
                    <a:pt x="1913890" y="2360988"/>
                  </a:lnTo>
                  <a:lnTo>
                    <a:pt x="0" y="2360988"/>
                  </a:lnTo>
                  <a:close/>
                </a:path>
              </a:pathLst>
            </a:custGeom>
            <a:solidFill>
              <a:srgbClr val="00A7B5"/>
            </a:solidFill>
          </p:spPr>
          <p:txBody>
            <a:bodyPr/>
            <a:lstStyle/>
            <a:p>
              <a:endParaRPr lang="en-GB"/>
            </a:p>
          </p:txBody>
        </p:sp>
      </p:grpSp>
      <p:grpSp>
        <p:nvGrpSpPr>
          <p:cNvPr id="5" name="Group 5"/>
          <p:cNvGrpSpPr>
            <a:grpSpLocks noChangeAspect="1"/>
          </p:cNvGrpSpPr>
          <p:nvPr/>
        </p:nvGrpSpPr>
        <p:grpSpPr>
          <a:xfrm rot="5400000">
            <a:off x="1656253" y="6062222"/>
            <a:ext cx="2974620" cy="2974620"/>
            <a:chOff x="0" y="0"/>
            <a:chExt cx="6350000" cy="6350000"/>
          </a:xfrm>
        </p:grpSpPr>
        <p:sp>
          <p:nvSpPr>
            <p:cNvPr id="6" name="Freeform 6"/>
            <p:cNvSpPr/>
            <p:nvPr/>
          </p:nvSpPr>
          <p:spPr>
            <a:xfrm>
              <a:off x="-14231" y="-32"/>
              <a:ext cx="6378462" cy="6350064"/>
            </a:xfrm>
            <a:custGeom>
              <a:avLst/>
              <a:gdLst/>
              <a:ahLst/>
              <a:cxnLst/>
              <a:rect l="l" t="t" r="r" b="b"/>
              <a:pathLst>
                <a:path w="6378462" h="6350064">
                  <a:moveTo>
                    <a:pt x="3189231" y="32"/>
                  </a:moveTo>
                  <a:lnTo>
                    <a:pt x="3189231" y="32"/>
                  </a:lnTo>
                  <a:cubicBezTo>
                    <a:pt x="2051530" y="-5056"/>
                    <a:pt x="998068" y="598980"/>
                    <a:pt x="427743" y="1583419"/>
                  </a:cubicBezTo>
                  <a:cubicBezTo>
                    <a:pt x="-142581" y="2567857"/>
                    <a:pt x="-142581" y="3782207"/>
                    <a:pt x="427743" y="4766645"/>
                  </a:cubicBezTo>
                  <a:cubicBezTo>
                    <a:pt x="998068" y="5751084"/>
                    <a:pt x="2051530" y="6355120"/>
                    <a:pt x="3189231" y="6350032"/>
                  </a:cubicBezTo>
                  <a:cubicBezTo>
                    <a:pt x="4326932" y="6355120"/>
                    <a:pt x="5380395" y="5751084"/>
                    <a:pt x="5950719" y="4766645"/>
                  </a:cubicBezTo>
                  <a:cubicBezTo>
                    <a:pt x="6521043" y="3782207"/>
                    <a:pt x="6521043" y="2567857"/>
                    <a:pt x="5950719" y="1583419"/>
                  </a:cubicBezTo>
                  <a:cubicBezTo>
                    <a:pt x="5380395" y="598980"/>
                    <a:pt x="4326932" y="-5056"/>
                    <a:pt x="3189231" y="32"/>
                  </a:cubicBezTo>
                  <a:close/>
                </a:path>
              </a:pathLst>
            </a:custGeom>
            <a:solidFill>
              <a:srgbClr val="F69D2E"/>
            </a:solidFill>
          </p:spPr>
          <p:txBody>
            <a:bodyPr/>
            <a:lstStyle/>
            <a:p>
              <a:endParaRPr lang="en-GB"/>
            </a:p>
          </p:txBody>
        </p:sp>
      </p:grpSp>
      <p:sp>
        <p:nvSpPr>
          <p:cNvPr id="7" name="Freeform 7"/>
          <p:cNvSpPr/>
          <p:nvPr/>
        </p:nvSpPr>
        <p:spPr>
          <a:xfrm rot="6702275">
            <a:off x="1118008" y="4532727"/>
            <a:ext cx="1951115" cy="1951115"/>
          </a:xfrm>
          <a:custGeom>
            <a:avLst/>
            <a:gdLst/>
            <a:ahLst/>
            <a:cxnLst/>
            <a:rect l="l" t="t" r="r" b="b"/>
            <a:pathLst>
              <a:path w="1951115" h="1951115">
                <a:moveTo>
                  <a:pt x="0" y="0"/>
                </a:moveTo>
                <a:lnTo>
                  <a:pt x="1951115" y="0"/>
                </a:lnTo>
                <a:lnTo>
                  <a:pt x="1951115" y="1951116"/>
                </a:lnTo>
                <a:lnTo>
                  <a:pt x="0" y="1951116"/>
                </a:lnTo>
                <a:lnTo>
                  <a:pt x="0" y="0"/>
                </a:lnTo>
                <a:close/>
              </a:path>
            </a:pathLst>
          </a:custGeom>
          <a:blipFill>
            <a:blip r:embed="rId3">
              <a:extLst>
                <a:ext uri="{96DAC541-7B7A-43D3-8B79-37D633B846F1}">
                  <asvg:svgBlip xmlns:asvg="http://schemas.microsoft.com/office/drawing/2016/SVG/main" r:embed="rId4"/>
                </a:ext>
              </a:extLst>
            </a:blip>
            <a:stretch>
              <a:fillRect l="-271" r="-271"/>
            </a:stretch>
          </a:blipFill>
        </p:spPr>
        <p:txBody>
          <a:bodyPr/>
          <a:lstStyle/>
          <a:p>
            <a:endParaRPr lang="en-GB"/>
          </a:p>
        </p:txBody>
      </p:sp>
      <p:grpSp>
        <p:nvGrpSpPr>
          <p:cNvPr id="8" name="Group 8"/>
          <p:cNvGrpSpPr>
            <a:grpSpLocks noChangeAspect="1"/>
          </p:cNvGrpSpPr>
          <p:nvPr/>
        </p:nvGrpSpPr>
        <p:grpSpPr>
          <a:xfrm>
            <a:off x="1567159" y="1400009"/>
            <a:ext cx="3587164" cy="3587164"/>
            <a:chOff x="0" y="0"/>
            <a:chExt cx="6350000" cy="6349975"/>
          </a:xfrm>
        </p:grpSpPr>
        <p:sp>
          <p:nvSpPr>
            <p:cNvPr id="9" name="Freeform 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9671" r="-9671"/>
              </a:stretch>
            </a:blipFill>
          </p:spPr>
          <p:txBody>
            <a:bodyPr/>
            <a:lstStyle/>
            <a:p>
              <a:endParaRPr lang="en-GB"/>
            </a:p>
          </p:txBody>
        </p:sp>
      </p:grpSp>
      <p:sp>
        <p:nvSpPr>
          <p:cNvPr id="10" name="TextBox 10"/>
          <p:cNvSpPr txBox="1"/>
          <p:nvPr/>
        </p:nvSpPr>
        <p:spPr>
          <a:xfrm>
            <a:off x="6244367" y="1128501"/>
            <a:ext cx="2519912" cy="762000"/>
          </a:xfrm>
          <a:prstGeom prst="rect">
            <a:avLst/>
          </a:prstGeom>
        </p:spPr>
        <p:txBody>
          <a:bodyPr lIns="0" tIns="0" rIns="0" bIns="0" rtlCol="0" anchor="t">
            <a:spAutoFit/>
          </a:bodyPr>
          <a:lstStyle/>
          <a:p>
            <a:pPr algn="l">
              <a:lnSpc>
                <a:spcPts val="6299"/>
              </a:lnSpc>
            </a:pPr>
            <a:r>
              <a:rPr lang="en-US" sz="4500" b="1" spc="-270">
                <a:solidFill>
                  <a:srgbClr val="000000"/>
                </a:solidFill>
                <a:latin typeface="Open Sans 2 Bold"/>
                <a:ea typeface="Open Sans 2 Bold"/>
                <a:cs typeface="Open Sans 2 Bold"/>
                <a:sym typeface="Open Sans 2 Bold"/>
              </a:rPr>
              <a:t>PITCH</a:t>
            </a:r>
          </a:p>
        </p:txBody>
      </p:sp>
      <p:sp>
        <p:nvSpPr>
          <p:cNvPr id="11" name="TextBox 11"/>
          <p:cNvSpPr txBox="1"/>
          <p:nvPr/>
        </p:nvSpPr>
        <p:spPr>
          <a:xfrm>
            <a:off x="6244367" y="2266962"/>
            <a:ext cx="11181585" cy="318770"/>
          </a:xfrm>
          <a:prstGeom prst="rect">
            <a:avLst/>
          </a:prstGeom>
        </p:spPr>
        <p:txBody>
          <a:bodyPr lIns="0" tIns="0" rIns="0" bIns="0" rtlCol="0" anchor="t">
            <a:spAutoFit/>
          </a:bodyPr>
          <a:lstStyle/>
          <a:p>
            <a:pPr algn="l">
              <a:lnSpc>
                <a:spcPts val="2529"/>
              </a:lnSpc>
            </a:pPr>
            <a:r>
              <a:rPr lang="en-US" sz="2199" b="1" spc="-87">
                <a:solidFill>
                  <a:srgbClr val="000000"/>
                </a:solidFill>
                <a:latin typeface="Open Sans 2 Bold"/>
                <a:ea typeface="Open Sans 2 Bold"/>
                <a:cs typeface="Open Sans 2 Bold"/>
                <a:sym typeface="Open Sans 2 Bold"/>
              </a:rPr>
              <a:t>You’ll pitch your idea and plans to a panel of volunteers to get the go ahead.</a:t>
            </a:r>
          </a:p>
        </p:txBody>
      </p:sp>
      <p:grpSp>
        <p:nvGrpSpPr>
          <p:cNvPr id="12" name="Group 12"/>
          <p:cNvGrpSpPr/>
          <p:nvPr/>
        </p:nvGrpSpPr>
        <p:grpSpPr>
          <a:xfrm>
            <a:off x="6244367" y="3144756"/>
            <a:ext cx="11568111" cy="2842744"/>
            <a:chOff x="0" y="0"/>
            <a:chExt cx="15424148" cy="3790325"/>
          </a:xfrm>
        </p:grpSpPr>
        <p:sp>
          <p:nvSpPr>
            <p:cNvPr id="13" name="TextBox 13"/>
            <p:cNvSpPr txBox="1"/>
            <p:nvPr/>
          </p:nvSpPr>
          <p:spPr>
            <a:xfrm>
              <a:off x="0" y="511778"/>
              <a:ext cx="15424148" cy="3278547"/>
            </a:xfrm>
            <a:prstGeom prst="rect">
              <a:avLst/>
            </a:prstGeom>
          </p:spPr>
          <p:txBody>
            <a:bodyPr lIns="0" tIns="0" rIns="0" bIns="0" rtlCol="0" anchor="t">
              <a:spAutoFit/>
            </a:bodyPr>
            <a:lstStyle/>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Introduce the group - team name and members.</a:t>
              </a:r>
            </a:p>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What is your project?</a:t>
              </a:r>
            </a:p>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Why did you choose it?</a:t>
              </a:r>
            </a:p>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What key skills have you gained?</a:t>
              </a:r>
            </a:p>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What key skills will you use during the rest of the project?</a:t>
              </a:r>
            </a:p>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Show the budget - broken down with clear costs.</a:t>
              </a:r>
            </a:p>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How is the project safe and legal.</a:t>
              </a:r>
            </a:p>
          </p:txBody>
        </p:sp>
        <p:sp>
          <p:nvSpPr>
            <p:cNvPr id="14" name="TextBox 14"/>
            <p:cNvSpPr txBox="1"/>
            <p:nvPr/>
          </p:nvSpPr>
          <p:spPr>
            <a:xfrm>
              <a:off x="2382" y="9525"/>
              <a:ext cx="5011933" cy="521303"/>
            </a:xfrm>
            <a:prstGeom prst="rect">
              <a:avLst/>
            </a:prstGeom>
          </p:spPr>
          <p:txBody>
            <a:bodyPr lIns="0" tIns="0" rIns="0" bIns="0" rtlCol="0" anchor="t">
              <a:spAutoFit/>
            </a:bodyPr>
            <a:lstStyle/>
            <a:p>
              <a:pPr algn="l">
                <a:lnSpc>
                  <a:spcPts val="3029"/>
                </a:lnSpc>
              </a:pPr>
              <a:r>
                <a:rPr lang="en-US" sz="2634" b="1" spc="-173">
                  <a:solidFill>
                    <a:srgbClr val="DC592A"/>
                  </a:solidFill>
                  <a:latin typeface="Open Sans 2 Ultra-Bold"/>
                  <a:ea typeface="Open Sans 2 Ultra-Bold"/>
                  <a:cs typeface="Open Sans 2 Ultra-Bold"/>
                  <a:sym typeface="Open Sans 2 Ultra-Bold"/>
                </a:rPr>
                <a:t>Guidance</a:t>
              </a:r>
            </a:p>
          </p:txBody>
        </p:sp>
      </p:grpSp>
      <p:grpSp>
        <p:nvGrpSpPr>
          <p:cNvPr id="15" name="Group 15"/>
          <p:cNvGrpSpPr/>
          <p:nvPr/>
        </p:nvGrpSpPr>
        <p:grpSpPr>
          <a:xfrm>
            <a:off x="6244367" y="6546524"/>
            <a:ext cx="16240418" cy="2490319"/>
            <a:chOff x="0" y="0"/>
            <a:chExt cx="21653890" cy="3320425"/>
          </a:xfrm>
        </p:grpSpPr>
        <p:sp>
          <p:nvSpPr>
            <p:cNvPr id="16" name="TextBox 16"/>
            <p:cNvSpPr txBox="1"/>
            <p:nvPr/>
          </p:nvSpPr>
          <p:spPr>
            <a:xfrm>
              <a:off x="0" y="511778"/>
              <a:ext cx="15424148" cy="2808647"/>
            </a:xfrm>
            <a:prstGeom prst="rect">
              <a:avLst/>
            </a:prstGeom>
          </p:spPr>
          <p:txBody>
            <a:bodyPr lIns="0" tIns="0" rIns="0" bIns="0" rtlCol="0" anchor="t">
              <a:spAutoFit/>
            </a:bodyPr>
            <a:lstStyle/>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PowerPoint</a:t>
              </a:r>
            </a:p>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Flipchart paper</a:t>
              </a:r>
            </a:p>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Posters</a:t>
              </a:r>
            </a:p>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Write a song</a:t>
              </a:r>
            </a:p>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Write a poem</a:t>
              </a:r>
            </a:p>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Act out a play/use puppets</a:t>
              </a:r>
            </a:p>
          </p:txBody>
        </p:sp>
        <p:sp>
          <p:nvSpPr>
            <p:cNvPr id="17" name="TextBox 17"/>
            <p:cNvSpPr txBox="1"/>
            <p:nvPr/>
          </p:nvSpPr>
          <p:spPr>
            <a:xfrm>
              <a:off x="2382" y="9525"/>
              <a:ext cx="5011933" cy="521303"/>
            </a:xfrm>
            <a:prstGeom prst="rect">
              <a:avLst/>
            </a:prstGeom>
          </p:spPr>
          <p:txBody>
            <a:bodyPr lIns="0" tIns="0" rIns="0" bIns="0" rtlCol="0" anchor="t">
              <a:spAutoFit/>
            </a:bodyPr>
            <a:lstStyle/>
            <a:p>
              <a:pPr algn="l">
                <a:lnSpc>
                  <a:spcPts val="3029"/>
                </a:lnSpc>
              </a:pPr>
              <a:r>
                <a:rPr lang="en-US" sz="2634" b="1" spc="-173">
                  <a:solidFill>
                    <a:srgbClr val="DC592A"/>
                  </a:solidFill>
                  <a:latin typeface="Open Sans 2 Ultra-Bold"/>
                  <a:ea typeface="Open Sans 2 Ultra-Bold"/>
                  <a:cs typeface="Open Sans 2 Ultra-Bold"/>
                  <a:sym typeface="Open Sans 2 Ultra-Bold"/>
                </a:rPr>
                <a:t>Ways to Pitch Your Idea</a:t>
              </a:r>
            </a:p>
          </p:txBody>
        </p:sp>
        <p:sp>
          <p:nvSpPr>
            <p:cNvPr id="18" name="TextBox 18"/>
            <p:cNvSpPr txBox="1"/>
            <p:nvPr/>
          </p:nvSpPr>
          <p:spPr>
            <a:xfrm>
              <a:off x="6229743" y="551827"/>
              <a:ext cx="15424148" cy="1398947"/>
            </a:xfrm>
            <a:prstGeom prst="rect">
              <a:avLst/>
            </a:prstGeom>
          </p:spPr>
          <p:txBody>
            <a:bodyPr lIns="0" tIns="0" rIns="0" bIns="0" rtlCol="0" anchor="t">
              <a:spAutoFit/>
            </a:bodyPr>
            <a:lstStyle/>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Create a video</a:t>
              </a:r>
            </a:p>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Use flashcards</a:t>
              </a:r>
            </a:p>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Be creative</a:t>
              </a:r>
            </a:p>
          </p:txBody>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287127" y="4305300"/>
            <a:ext cx="4563388" cy="0"/>
          </a:xfrm>
          <a:prstGeom prst="line">
            <a:avLst/>
          </a:prstGeom>
          <a:ln w="47625" cap="rnd">
            <a:solidFill>
              <a:srgbClr val="DC592A"/>
            </a:solidFill>
            <a:prstDash val="solid"/>
            <a:headEnd type="none" w="sm" len="sm"/>
            <a:tailEnd type="arrow" w="med" len="sm"/>
          </a:ln>
        </p:spPr>
        <p:txBody>
          <a:bodyPr/>
          <a:lstStyle/>
          <a:p>
            <a:endParaRPr lang="en-GB"/>
          </a:p>
        </p:txBody>
      </p:sp>
      <p:grpSp>
        <p:nvGrpSpPr>
          <p:cNvPr id="3" name="Group 3"/>
          <p:cNvGrpSpPr/>
          <p:nvPr/>
        </p:nvGrpSpPr>
        <p:grpSpPr>
          <a:xfrm>
            <a:off x="0" y="0"/>
            <a:ext cx="3749083" cy="10287000"/>
            <a:chOff x="0" y="0"/>
            <a:chExt cx="1913890" cy="2360988"/>
          </a:xfrm>
        </p:grpSpPr>
        <p:sp>
          <p:nvSpPr>
            <p:cNvPr id="4" name="Freeform 4"/>
            <p:cNvSpPr/>
            <p:nvPr/>
          </p:nvSpPr>
          <p:spPr>
            <a:xfrm>
              <a:off x="0" y="0"/>
              <a:ext cx="1913890" cy="2360988"/>
            </a:xfrm>
            <a:custGeom>
              <a:avLst/>
              <a:gdLst/>
              <a:ahLst/>
              <a:cxnLst/>
              <a:rect l="l" t="t" r="r" b="b"/>
              <a:pathLst>
                <a:path w="1913890" h="2360988">
                  <a:moveTo>
                    <a:pt x="0" y="0"/>
                  </a:moveTo>
                  <a:lnTo>
                    <a:pt x="1913890" y="0"/>
                  </a:lnTo>
                  <a:lnTo>
                    <a:pt x="1913890" y="2360988"/>
                  </a:lnTo>
                  <a:lnTo>
                    <a:pt x="0" y="2360988"/>
                  </a:lnTo>
                  <a:close/>
                </a:path>
              </a:pathLst>
            </a:custGeom>
            <a:solidFill>
              <a:srgbClr val="00A7B5"/>
            </a:solidFill>
          </p:spPr>
          <p:txBody>
            <a:bodyPr/>
            <a:lstStyle/>
            <a:p>
              <a:endParaRPr lang="en-GB"/>
            </a:p>
          </p:txBody>
        </p:sp>
      </p:grpSp>
      <p:grpSp>
        <p:nvGrpSpPr>
          <p:cNvPr id="5" name="Group 5"/>
          <p:cNvGrpSpPr>
            <a:grpSpLocks noChangeAspect="1"/>
          </p:cNvGrpSpPr>
          <p:nvPr/>
        </p:nvGrpSpPr>
        <p:grpSpPr>
          <a:xfrm rot="5400000">
            <a:off x="1656253" y="6062222"/>
            <a:ext cx="2974620" cy="2974620"/>
            <a:chOff x="0" y="0"/>
            <a:chExt cx="6350000" cy="6350000"/>
          </a:xfrm>
        </p:grpSpPr>
        <p:sp>
          <p:nvSpPr>
            <p:cNvPr id="6" name="Freeform 6"/>
            <p:cNvSpPr/>
            <p:nvPr/>
          </p:nvSpPr>
          <p:spPr>
            <a:xfrm>
              <a:off x="-14231" y="-32"/>
              <a:ext cx="6378462" cy="6350064"/>
            </a:xfrm>
            <a:custGeom>
              <a:avLst/>
              <a:gdLst/>
              <a:ahLst/>
              <a:cxnLst/>
              <a:rect l="l" t="t" r="r" b="b"/>
              <a:pathLst>
                <a:path w="6378462" h="6350064">
                  <a:moveTo>
                    <a:pt x="3189231" y="32"/>
                  </a:moveTo>
                  <a:lnTo>
                    <a:pt x="3189231" y="32"/>
                  </a:lnTo>
                  <a:cubicBezTo>
                    <a:pt x="2051530" y="-5056"/>
                    <a:pt x="998068" y="598980"/>
                    <a:pt x="427743" y="1583419"/>
                  </a:cubicBezTo>
                  <a:cubicBezTo>
                    <a:pt x="-142581" y="2567857"/>
                    <a:pt x="-142581" y="3782207"/>
                    <a:pt x="427743" y="4766645"/>
                  </a:cubicBezTo>
                  <a:cubicBezTo>
                    <a:pt x="998068" y="5751084"/>
                    <a:pt x="2051530" y="6355120"/>
                    <a:pt x="3189231" y="6350032"/>
                  </a:cubicBezTo>
                  <a:cubicBezTo>
                    <a:pt x="4326932" y="6355120"/>
                    <a:pt x="5380395" y="5751084"/>
                    <a:pt x="5950719" y="4766645"/>
                  </a:cubicBezTo>
                  <a:cubicBezTo>
                    <a:pt x="6521043" y="3782207"/>
                    <a:pt x="6521043" y="2567857"/>
                    <a:pt x="5950719" y="1583419"/>
                  </a:cubicBezTo>
                  <a:cubicBezTo>
                    <a:pt x="5380395" y="598980"/>
                    <a:pt x="4326932" y="-5056"/>
                    <a:pt x="3189231" y="32"/>
                  </a:cubicBezTo>
                  <a:close/>
                </a:path>
              </a:pathLst>
            </a:custGeom>
            <a:solidFill>
              <a:srgbClr val="F69D2E"/>
            </a:solidFill>
          </p:spPr>
          <p:txBody>
            <a:bodyPr/>
            <a:lstStyle/>
            <a:p>
              <a:endParaRPr lang="en-GB"/>
            </a:p>
          </p:txBody>
        </p:sp>
      </p:grpSp>
      <p:sp>
        <p:nvSpPr>
          <p:cNvPr id="7" name="Freeform 7"/>
          <p:cNvSpPr/>
          <p:nvPr/>
        </p:nvSpPr>
        <p:spPr>
          <a:xfrm rot="6702275">
            <a:off x="1118008" y="4532727"/>
            <a:ext cx="1951115" cy="1951115"/>
          </a:xfrm>
          <a:custGeom>
            <a:avLst/>
            <a:gdLst/>
            <a:ahLst/>
            <a:cxnLst/>
            <a:rect l="l" t="t" r="r" b="b"/>
            <a:pathLst>
              <a:path w="1951115" h="1951115">
                <a:moveTo>
                  <a:pt x="0" y="0"/>
                </a:moveTo>
                <a:lnTo>
                  <a:pt x="1951115" y="0"/>
                </a:lnTo>
                <a:lnTo>
                  <a:pt x="1951115" y="1951116"/>
                </a:lnTo>
                <a:lnTo>
                  <a:pt x="0" y="1951116"/>
                </a:lnTo>
                <a:lnTo>
                  <a:pt x="0" y="0"/>
                </a:lnTo>
                <a:close/>
              </a:path>
            </a:pathLst>
          </a:custGeom>
          <a:blipFill>
            <a:blip r:embed="rId3">
              <a:extLst>
                <a:ext uri="{96DAC541-7B7A-43D3-8B79-37D633B846F1}">
                  <asvg:svgBlip xmlns:asvg="http://schemas.microsoft.com/office/drawing/2016/SVG/main" r:embed="rId4"/>
                </a:ext>
              </a:extLst>
            </a:blip>
            <a:stretch>
              <a:fillRect l="-271" r="-271"/>
            </a:stretch>
          </a:blipFill>
        </p:spPr>
        <p:txBody>
          <a:bodyPr/>
          <a:lstStyle/>
          <a:p>
            <a:endParaRPr lang="en-GB"/>
          </a:p>
        </p:txBody>
      </p:sp>
      <p:grpSp>
        <p:nvGrpSpPr>
          <p:cNvPr id="8" name="Group 8"/>
          <p:cNvGrpSpPr>
            <a:grpSpLocks noChangeAspect="1"/>
          </p:cNvGrpSpPr>
          <p:nvPr/>
        </p:nvGrpSpPr>
        <p:grpSpPr>
          <a:xfrm>
            <a:off x="1567159" y="1400009"/>
            <a:ext cx="3587164" cy="3587164"/>
            <a:chOff x="0" y="0"/>
            <a:chExt cx="6350000" cy="6349975"/>
          </a:xfrm>
        </p:grpSpPr>
        <p:sp>
          <p:nvSpPr>
            <p:cNvPr id="9" name="Freeform 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9671" r="-9671"/>
              </a:stretch>
            </a:blipFill>
          </p:spPr>
          <p:txBody>
            <a:bodyPr/>
            <a:lstStyle/>
            <a:p>
              <a:endParaRPr lang="en-GB"/>
            </a:p>
          </p:txBody>
        </p:sp>
      </p:grpSp>
      <p:sp>
        <p:nvSpPr>
          <p:cNvPr id="11" name="TextBox 11"/>
          <p:cNvSpPr txBox="1"/>
          <p:nvPr/>
        </p:nvSpPr>
        <p:spPr>
          <a:xfrm>
            <a:off x="6287127" y="3543300"/>
            <a:ext cx="5215519" cy="762000"/>
          </a:xfrm>
          <a:prstGeom prst="rect">
            <a:avLst/>
          </a:prstGeom>
        </p:spPr>
        <p:txBody>
          <a:bodyPr lIns="0" tIns="0" rIns="0" bIns="0" rtlCol="0" anchor="t">
            <a:spAutoFit/>
          </a:bodyPr>
          <a:lstStyle/>
          <a:p>
            <a:pPr algn="l">
              <a:lnSpc>
                <a:spcPts val="6299"/>
              </a:lnSpc>
            </a:pPr>
            <a:r>
              <a:rPr lang="en-US" sz="4500" b="1" spc="-270" dirty="0">
                <a:solidFill>
                  <a:srgbClr val="000000"/>
                </a:solidFill>
                <a:latin typeface="Open Sans 2 Bold"/>
                <a:ea typeface="Open Sans 2 Bold"/>
                <a:cs typeface="Open Sans 2 Bold"/>
                <a:sym typeface="Open Sans 2 Bold"/>
              </a:rPr>
              <a:t>PITCH: TOP TIPS </a:t>
            </a:r>
          </a:p>
        </p:txBody>
      </p:sp>
      <p:sp>
        <p:nvSpPr>
          <p:cNvPr id="12" name="TextBox 12"/>
          <p:cNvSpPr txBox="1"/>
          <p:nvPr/>
        </p:nvSpPr>
        <p:spPr>
          <a:xfrm>
            <a:off x="6287127" y="4686122"/>
            <a:ext cx="11568111" cy="2111248"/>
          </a:xfrm>
          <a:prstGeom prst="rect">
            <a:avLst/>
          </a:prstGeom>
        </p:spPr>
        <p:txBody>
          <a:bodyPr lIns="0" tIns="0" rIns="0" bIns="0" rtlCol="0" anchor="t">
            <a:spAutoFit/>
          </a:bodyPr>
          <a:lstStyle/>
          <a:p>
            <a:pPr marL="474979" lvl="1" indent="-237490" algn="l">
              <a:lnSpc>
                <a:spcPts val="2815"/>
              </a:lnSpc>
              <a:buFont typeface="Arial"/>
              <a:buChar char="•"/>
            </a:pPr>
            <a:r>
              <a:rPr lang="en-US" sz="2199" spc="-43" dirty="0">
                <a:solidFill>
                  <a:srgbClr val="000000"/>
                </a:solidFill>
                <a:latin typeface="Open Sans 3"/>
                <a:ea typeface="Open Sans 3"/>
                <a:cs typeface="Open Sans 3"/>
                <a:sym typeface="Open Sans 3"/>
              </a:rPr>
              <a:t>It’s okay to be nervous! It means you care.</a:t>
            </a:r>
          </a:p>
          <a:p>
            <a:pPr marL="474979" lvl="1" indent="-237490" algn="l">
              <a:lnSpc>
                <a:spcPts val="2815"/>
              </a:lnSpc>
              <a:buFont typeface="Arial"/>
              <a:buChar char="•"/>
            </a:pPr>
            <a:r>
              <a:rPr lang="en-US" sz="2199" spc="-43" dirty="0">
                <a:solidFill>
                  <a:srgbClr val="000000"/>
                </a:solidFill>
                <a:latin typeface="Open Sans 3"/>
                <a:ea typeface="Open Sans 3"/>
                <a:cs typeface="Open Sans 3"/>
                <a:sym typeface="Open Sans 3"/>
              </a:rPr>
              <a:t>Make sure you practice what you want to say.</a:t>
            </a:r>
          </a:p>
          <a:p>
            <a:pPr marL="474979" lvl="1" indent="-237490" algn="l">
              <a:lnSpc>
                <a:spcPts val="2815"/>
              </a:lnSpc>
              <a:buFont typeface="Arial"/>
              <a:buChar char="•"/>
            </a:pPr>
            <a:r>
              <a:rPr lang="en-US" sz="2199" spc="-43" dirty="0">
                <a:solidFill>
                  <a:srgbClr val="000000"/>
                </a:solidFill>
                <a:latin typeface="Open Sans 3"/>
                <a:ea typeface="Open Sans 3"/>
                <a:cs typeface="Open Sans 3"/>
                <a:sym typeface="Open Sans 3"/>
              </a:rPr>
              <a:t>Try to look at the panel members when you’re talking but don’t worry if you can’t.</a:t>
            </a:r>
          </a:p>
          <a:p>
            <a:pPr marL="474979" lvl="1" indent="-237490" algn="l">
              <a:lnSpc>
                <a:spcPts val="2815"/>
              </a:lnSpc>
              <a:buFont typeface="Arial"/>
              <a:buChar char="•"/>
            </a:pPr>
            <a:r>
              <a:rPr lang="en-US" sz="2199" spc="-43" dirty="0">
                <a:solidFill>
                  <a:srgbClr val="000000"/>
                </a:solidFill>
                <a:latin typeface="Open Sans 3"/>
                <a:ea typeface="Open Sans 3"/>
                <a:cs typeface="Open Sans 3"/>
                <a:sym typeface="Open Sans 3"/>
              </a:rPr>
              <a:t>The people on the panel are really nice - they just want to find out about your project!</a:t>
            </a:r>
          </a:p>
          <a:p>
            <a:pPr marL="474979" lvl="1" indent="-237490" algn="l">
              <a:lnSpc>
                <a:spcPts val="2815"/>
              </a:lnSpc>
              <a:buFont typeface="Arial"/>
              <a:buChar char="•"/>
            </a:pPr>
            <a:r>
              <a:rPr lang="en-US" sz="2199" spc="-43" dirty="0">
                <a:solidFill>
                  <a:srgbClr val="000000"/>
                </a:solidFill>
                <a:latin typeface="Open Sans 3"/>
                <a:ea typeface="Open Sans 3"/>
                <a:cs typeface="Open Sans 3"/>
                <a:sym typeface="Open Sans 3"/>
              </a:rPr>
              <a:t>The panel WILL ask you questions - they just want to make sure it’s your own work and they want to know why you have chosen to do it.</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271596" y="2999072"/>
            <a:ext cx="4563388" cy="0"/>
          </a:xfrm>
          <a:prstGeom prst="line">
            <a:avLst/>
          </a:prstGeom>
          <a:ln w="47625" cap="rnd">
            <a:solidFill>
              <a:srgbClr val="DC592A"/>
            </a:solidFill>
            <a:prstDash val="solid"/>
            <a:headEnd type="none" w="sm" len="sm"/>
            <a:tailEnd type="arrow" w="med" len="sm"/>
          </a:ln>
        </p:spPr>
        <p:txBody>
          <a:bodyPr/>
          <a:lstStyle/>
          <a:p>
            <a:endParaRPr lang="en-GB"/>
          </a:p>
        </p:txBody>
      </p:sp>
      <p:grpSp>
        <p:nvGrpSpPr>
          <p:cNvPr id="3" name="Group 3"/>
          <p:cNvGrpSpPr/>
          <p:nvPr/>
        </p:nvGrpSpPr>
        <p:grpSpPr>
          <a:xfrm>
            <a:off x="0" y="0"/>
            <a:ext cx="3749083" cy="10287000"/>
            <a:chOff x="0" y="0"/>
            <a:chExt cx="1913890" cy="2360988"/>
          </a:xfrm>
        </p:grpSpPr>
        <p:sp>
          <p:nvSpPr>
            <p:cNvPr id="4" name="Freeform 4"/>
            <p:cNvSpPr/>
            <p:nvPr/>
          </p:nvSpPr>
          <p:spPr>
            <a:xfrm>
              <a:off x="0" y="0"/>
              <a:ext cx="1913890" cy="2360988"/>
            </a:xfrm>
            <a:custGeom>
              <a:avLst/>
              <a:gdLst/>
              <a:ahLst/>
              <a:cxnLst/>
              <a:rect l="l" t="t" r="r" b="b"/>
              <a:pathLst>
                <a:path w="1913890" h="2360988">
                  <a:moveTo>
                    <a:pt x="0" y="0"/>
                  </a:moveTo>
                  <a:lnTo>
                    <a:pt x="1913890" y="0"/>
                  </a:lnTo>
                  <a:lnTo>
                    <a:pt x="1913890" y="2360988"/>
                  </a:lnTo>
                  <a:lnTo>
                    <a:pt x="0" y="2360988"/>
                  </a:lnTo>
                  <a:close/>
                </a:path>
              </a:pathLst>
            </a:custGeom>
            <a:solidFill>
              <a:srgbClr val="00A7B5"/>
            </a:solidFill>
          </p:spPr>
          <p:txBody>
            <a:bodyPr/>
            <a:lstStyle/>
            <a:p>
              <a:endParaRPr lang="en-GB"/>
            </a:p>
          </p:txBody>
        </p:sp>
      </p:grpSp>
      <p:grpSp>
        <p:nvGrpSpPr>
          <p:cNvPr id="5" name="Group 5"/>
          <p:cNvGrpSpPr>
            <a:grpSpLocks noChangeAspect="1"/>
          </p:cNvGrpSpPr>
          <p:nvPr/>
        </p:nvGrpSpPr>
        <p:grpSpPr>
          <a:xfrm rot="5400000">
            <a:off x="1656253" y="6062222"/>
            <a:ext cx="2974620" cy="2974620"/>
            <a:chOff x="0" y="0"/>
            <a:chExt cx="6350000" cy="6350000"/>
          </a:xfrm>
        </p:grpSpPr>
        <p:sp>
          <p:nvSpPr>
            <p:cNvPr id="6" name="Freeform 6"/>
            <p:cNvSpPr/>
            <p:nvPr/>
          </p:nvSpPr>
          <p:spPr>
            <a:xfrm>
              <a:off x="-14231" y="-32"/>
              <a:ext cx="6378462" cy="6350064"/>
            </a:xfrm>
            <a:custGeom>
              <a:avLst/>
              <a:gdLst/>
              <a:ahLst/>
              <a:cxnLst/>
              <a:rect l="l" t="t" r="r" b="b"/>
              <a:pathLst>
                <a:path w="6378462" h="6350064">
                  <a:moveTo>
                    <a:pt x="3189231" y="32"/>
                  </a:moveTo>
                  <a:lnTo>
                    <a:pt x="3189231" y="32"/>
                  </a:lnTo>
                  <a:cubicBezTo>
                    <a:pt x="2051530" y="-5056"/>
                    <a:pt x="998068" y="598980"/>
                    <a:pt x="427743" y="1583419"/>
                  </a:cubicBezTo>
                  <a:cubicBezTo>
                    <a:pt x="-142581" y="2567857"/>
                    <a:pt x="-142581" y="3782207"/>
                    <a:pt x="427743" y="4766645"/>
                  </a:cubicBezTo>
                  <a:cubicBezTo>
                    <a:pt x="998068" y="5751084"/>
                    <a:pt x="2051530" y="6355120"/>
                    <a:pt x="3189231" y="6350032"/>
                  </a:cubicBezTo>
                  <a:cubicBezTo>
                    <a:pt x="4326932" y="6355120"/>
                    <a:pt x="5380395" y="5751084"/>
                    <a:pt x="5950719" y="4766645"/>
                  </a:cubicBezTo>
                  <a:cubicBezTo>
                    <a:pt x="6521043" y="3782207"/>
                    <a:pt x="6521043" y="2567857"/>
                    <a:pt x="5950719" y="1583419"/>
                  </a:cubicBezTo>
                  <a:cubicBezTo>
                    <a:pt x="5380395" y="598980"/>
                    <a:pt x="4326932" y="-5056"/>
                    <a:pt x="3189231" y="32"/>
                  </a:cubicBezTo>
                  <a:close/>
                </a:path>
              </a:pathLst>
            </a:custGeom>
            <a:solidFill>
              <a:srgbClr val="F69D2E"/>
            </a:solidFill>
          </p:spPr>
          <p:txBody>
            <a:bodyPr/>
            <a:lstStyle/>
            <a:p>
              <a:endParaRPr lang="en-GB"/>
            </a:p>
          </p:txBody>
        </p:sp>
      </p:grpSp>
      <p:sp>
        <p:nvSpPr>
          <p:cNvPr id="7" name="Freeform 7"/>
          <p:cNvSpPr/>
          <p:nvPr/>
        </p:nvSpPr>
        <p:spPr>
          <a:xfrm rot="6702275">
            <a:off x="1118008" y="4532727"/>
            <a:ext cx="1951115" cy="1951115"/>
          </a:xfrm>
          <a:custGeom>
            <a:avLst/>
            <a:gdLst/>
            <a:ahLst/>
            <a:cxnLst/>
            <a:rect l="l" t="t" r="r" b="b"/>
            <a:pathLst>
              <a:path w="1951115" h="1951115">
                <a:moveTo>
                  <a:pt x="0" y="0"/>
                </a:moveTo>
                <a:lnTo>
                  <a:pt x="1951115" y="0"/>
                </a:lnTo>
                <a:lnTo>
                  <a:pt x="1951115" y="1951116"/>
                </a:lnTo>
                <a:lnTo>
                  <a:pt x="0" y="1951116"/>
                </a:lnTo>
                <a:lnTo>
                  <a:pt x="0" y="0"/>
                </a:lnTo>
                <a:close/>
              </a:path>
            </a:pathLst>
          </a:custGeom>
          <a:blipFill>
            <a:blip r:embed="rId3">
              <a:extLst>
                <a:ext uri="{96DAC541-7B7A-43D3-8B79-37D633B846F1}">
                  <asvg:svgBlip xmlns:asvg="http://schemas.microsoft.com/office/drawing/2016/SVG/main" r:embed="rId4"/>
                </a:ext>
              </a:extLst>
            </a:blip>
            <a:stretch>
              <a:fillRect l="-271" r="-271"/>
            </a:stretch>
          </a:blipFill>
        </p:spPr>
        <p:txBody>
          <a:bodyPr/>
          <a:lstStyle/>
          <a:p>
            <a:endParaRPr lang="en-GB"/>
          </a:p>
        </p:txBody>
      </p:sp>
      <p:grpSp>
        <p:nvGrpSpPr>
          <p:cNvPr id="8" name="Group 8"/>
          <p:cNvGrpSpPr>
            <a:grpSpLocks noChangeAspect="1"/>
          </p:cNvGrpSpPr>
          <p:nvPr/>
        </p:nvGrpSpPr>
        <p:grpSpPr>
          <a:xfrm>
            <a:off x="1567159" y="1400009"/>
            <a:ext cx="3587164" cy="3587164"/>
            <a:chOff x="0" y="0"/>
            <a:chExt cx="6350000" cy="6349975"/>
          </a:xfrm>
        </p:grpSpPr>
        <p:sp>
          <p:nvSpPr>
            <p:cNvPr id="9" name="Freeform 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9671" r="-9671"/>
              </a:stretch>
            </a:blipFill>
          </p:spPr>
          <p:txBody>
            <a:bodyPr/>
            <a:lstStyle/>
            <a:p>
              <a:endParaRPr lang="en-GB"/>
            </a:p>
          </p:txBody>
        </p:sp>
      </p:grpSp>
      <p:sp>
        <p:nvSpPr>
          <p:cNvPr id="10" name="Freeform 10"/>
          <p:cNvSpPr/>
          <p:nvPr/>
        </p:nvSpPr>
        <p:spPr>
          <a:xfrm>
            <a:off x="6271596" y="4334416"/>
            <a:ext cx="7315200" cy="3639312"/>
          </a:xfrm>
          <a:custGeom>
            <a:avLst/>
            <a:gdLst/>
            <a:ahLst/>
            <a:cxnLst/>
            <a:rect l="l" t="t" r="r" b="b"/>
            <a:pathLst>
              <a:path w="7315200" h="3639312">
                <a:moveTo>
                  <a:pt x="0" y="0"/>
                </a:moveTo>
                <a:lnTo>
                  <a:pt x="7315200" y="0"/>
                </a:lnTo>
                <a:lnTo>
                  <a:pt x="7315200" y="3639312"/>
                </a:lnTo>
                <a:lnTo>
                  <a:pt x="0" y="36393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1" name="TextBox 11"/>
          <p:cNvSpPr txBox="1"/>
          <p:nvPr/>
        </p:nvSpPr>
        <p:spPr>
          <a:xfrm>
            <a:off x="6271596" y="2237072"/>
            <a:ext cx="5215519" cy="762000"/>
          </a:xfrm>
          <a:prstGeom prst="rect">
            <a:avLst/>
          </a:prstGeom>
        </p:spPr>
        <p:txBody>
          <a:bodyPr lIns="0" tIns="0" rIns="0" bIns="0" rtlCol="0" anchor="t">
            <a:spAutoFit/>
          </a:bodyPr>
          <a:lstStyle/>
          <a:p>
            <a:pPr algn="l">
              <a:lnSpc>
                <a:spcPts val="6299"/>
              </a:lnSpc>
            </a:pPr>
            <a:r>
              <a:rPr lang="en-US" sz="4500" b="1" spc="-270" dirty="0">
                <a:solidFill>
                  <a:srgbClr val="000000"/>
                </a:solidFill>
                <a:latin typeface="Open Sans 2 Ultra-Bold"/>
                <a:ea typeface="Open Sans 2 Ultra-Bold"/>
                <a:cs typeface="Open Sans 2 Ultra-Bold"/>
                <a:sym typeface="Open Sans 2 Ultra-Bold"/>
              </a:rPr>
              <a:t>PITCH SUCCESS!</a:t>
            </a:r>
          </a:p>
        </p:txBody>
      </p:sp>
      <p:sp>
        <p:nvSpPr>
          <p:cNvPr id="12" name="TextBox 12"/>
          <p:cNvSpPr txBox="1"/>
          <p:nvPr/>
        </p:nvSpPr>
        <p:spPr>
          <a:xfrm>
            <a:off x="6271596" y="3468694"/>
            <a:ext cx="11181585" cy="633095"/>
          </a:xfrm>
          <a:prstGeom prst="rect">
            <a:avLst/>
          </a:prstGeom>
        </p:spPr>
        <p:txBody>
          <a:bodyPr lIns="0" tIns="0" rIns="0" bIns="0" rtlCol="0" anchor="t">
            <a:spAutoFit/>
          </a:bodyPr>
          <a:lstStyle/>
          <a:p>
            <a:pPr algn="l">
              <a:lnSpc>
                <a:spcPts val="2529"/>
              </a:lnSpc>
            </a:pPr>
            <a:r>
              <a:rPr lang="en-US" sz="2199" b="1" spc="-87">
                <a:solidFill>
                  <a:srgbClr val="000000"/>
                </a:solidFill>
                <a:latin typeface="Open Sans 2 Bold"/>
                <a:ea typeface="Open Sans 2 Bold"/>
                <a:cs typeface="Open Sans 2 Bold"/>
                <a:sym typeface="Open Sans 2 Bold"/>
              </a:rPr>
              <a:t>YOU GOT THE YES?!!! YOU SMASHED IT!! NOW GET BOOKING AND PLANNING THE DAY.</a:t>
            </a:r>
          </a:p>
          <a:p>
            <a:pPr algn="l">
              <a:lnSpc>
                <a:spcPts val="2529"/>
              </a:lnSpc>
            </a:pPr>
            <a:r>
              <a:rPr lang="en-US" sz="2199" b="1" spc="-87">
                <a:solidFill>
                  <a:srgbClr val="000000"/>
                </a:solidFill>
                <a:latin typeface="Open Sans 2 Bold"/>
                <a:ea typeface="Open Sans 2 Bold"/>
                <a:cs typeface="Open Sans 2 Bold"/>
                <a:sym typeface="Open Sans 2 Bold"/>
              </a:rPr>
              <a:t>REMEMBER: HAVE FUN!</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4625" y="0"/>
            <a:ext cx="3773708" cy="10287000"/>
            <a:chOff x="0" y="0"/>
            <a:chExt cx="1913890" cy="2360988"/>
          </a:xfrm>
        </p:grpSpPr>
        <p:sp>
          <p:nvSpPr>
            <p:cNvPr id="3" name="Freeform 3"/>
            <p:cNvSpPr/>
            <p:nvPr/>
          </p:nvSpPr>
          <p:spPr>
            <a:xfrm>
              <a:off x="0" y="0"/>
              <a:ext cx="1913890" cy="2360988"/>
            </a:xfrm>
            <a:custGeom>
              <a:avLst/>
              <a:gdLst/>
              <a:ahLst/>
              <a:cxnLst/>
              <a:rect l="l" t="t" r="r" b="b"/>
              <a:pathLst>
                <a:path w="1913890" h="2360988">
                  <a:moveTo>
                    <a:pt x="0" y="0"/>
                  </a:moveTo>
                  <a:lnTo>
                    <a:pt x="1913890" y="0"/>
                  </a:lnTo>
                  <a:lnTo>
                    <a:pt x="1913890" y="2360988"/>
                  </a:lnTo>
                  <a:lnTo>
                    <a:pt x="0" y="2360988"/>
                  </a:lnTo>
                  <a:close/>
                </a:path>
              </a:pathLst>
            </a:custGeom>
            <a:solidFill>
              <a:srgbClr val="00A7B5"/>
            </a:solidFill>
          </p:spPr>
          <p:txBody>
            <a:bodyPr/>
            <a:lstStyle/>
            <a:p>
              <a:endParaRPr lang="en-GB"/>
            </a:p>
          </p:txBody>
        </p:sp>
      </p:grpSp>
      <p:grpSp>
        <p:nvGrpSpPr>
          <p:cNvPr id="4" name="Group 4"/>
          <p:cNvGrpSpPr>
            <a:grpSpLocks noChangeAspect="1"/>
          </p:cNvGrpSpPr>
          <p:nvPr/>
        </p:nvGrpSpPr>
        <p:grpSpPr>
          <a:xfrm rot="5400000">
            <a:off x="1656253" y="6062222"/>
            <a:ext cx="2974620" cy="2974620"/>
            <a:chOff x="0" y="0"/>
            <a:chExt cx="6350000" cy="6350000"/>
          </a:xfrm>
        </p:grpSpPr>
        <p:sp>
          <p:nvSpPr>
            <p:cNvPr id="5" name="Freeform 5"/>
            <p:cNvSpPr/>
            <p:nvPr/>
          </p:nvSpPr>
          <p:spPr>
            <a:xfrm>
              <a:off x="-14231" y="-32"/>
              <a:ext cx="6378462" cy="6350064"/>
            </a:xfrm>
            <a:custGeom>
              <a:avLst/>
              <a:gdLst/>
              <a:ahLst/>
              <a:cxnLst/>
              <a:rect l="l" t="t" r="r" b="b"/>
              <a:pathLst>
                <a:path w="6378462" h="6350064">
                  <a:moveTo>
                    <a:pt x="3189231" y="32"/>
                  </a:moveTo>
                  <a:lnTo>
                    <a:pt x="3189231" y="32"/>
                  </a:lnTo>
                  <a:cubicBezTo>
                    <a:pt x="2051530" y="-5056"/>
                    <a:pt x="998068" y="598980"/>
                    <a:pt x="427743" y="1583419"/>
                  </a:cubicBezTo>
                  <a:cubicBezTo>
                    <a:pt x="-142581" y="2567857"/>
                    <a:pt x="-142581" y="3782207"/>
                    <a:pt x="427743" y="4766645"/>
                  </a:cubicBezTo>
                  <a:cubicBezTo>
                    <a:pt x="998068" y="5751084"/>
                    <a:pt x="2051530" y="6355120"/>
                    <a:pt x="3189231" y="6350032"/>
                  </a:cubicBezTo>
                  <a:cubicBezTo>
                    <a:pt x="4326932" y="6355120"/>
                    <a:pt x="5380395" y="5751084"/>
                    <a:pt x="5950719" y="4766645"/>
                  </a:cubicBezTo>
                  <a:cubicBezTo>
                    <a:pt x="6521043" y="3782207"/>
                    <a:pt x="6521043" y="2567857"/>
                    <a:pt x="5950719" y="1583419"/>
                  </a:cubicBezTo>
                  <a:cubicBezTo>
                    <a:pt x="5380395" y="598980"/>
                    <a:pt x="4326932" y="-5056"/>
                    <a:pt x="3189231" y="32"/>
                  </a:cubicBezTo>
                  <a:close/>
                </a:path>
              </a:pathLst>
            </a:custGeom>
            <a:solidFill>
              <a:srgbClr val="F69D2E"/>
            </a:solidFill>
          </p:spPr>
          <p:txBody>
            <a:bodyPr/>
            <a:lstStyle/>
            <a:p>
              <a:endParaRPr lang="en-GB"/>
            </a:p>
          </p:txBody>
        </p:sp>
      </p:grpSp>
      <p:sp>
        <p:nvSpPr>
          <p:cNvPr id="6" name="Freeform 6"/>
          <p:cNvSpPr/>
          <p:nvPr/>
        </p:nvSpPr>
        <p:spPr>
          <a:xfrm rot="6702275">
            <a:off x="1118008" y="4532727"/>
            <a:ext cx="1951115" cy="1951115"/>
          </a:xfrm>
          <a:custGeom>
            <a:avLst/>
            <a:gdLst/>
            <a:ahLst/>
            <a:cxnLst/>
            <a:rect l="l" t="t" r="r" b="b"/>
            <a:pathLst>
              <a:path w="1951115" h="1951115">
                <a:moveTo>
                  <a:pt x="0" y="0"/>
                </a:moveTo>
                <a:lnTo>
                  <a:pt x="1951115" y="0"/>
                </a:lnTo>
                <a:lnTo>
                  <a:pt x="1951115" y="1951116"/>
                </a:lnTo>
                <a:lnTo>
                  <a:pt x="0" y="1951116"/>
                </a:lnTo>
                <a:lnTo>
                  <a:pt x="0" y="0"/>
                </a:lnTo>
                <a:close/>
              </a:path>
            </a:pathLst>
          </a:custGeom>
          <a:blipFill>
            <a:blip r:embed="rId3">
              <a:extLst>
                <a:ext uri="{96DAC541-7B7A-43D3-8B79-37D633B846F1}">
                  <asvg:svgBlip xmlns:asvg="http://schemas.microsoft.com/office/drawing/2016/SVG/main" r:embed="rId4"/>
                </a:ext>
              </a:extLst>
            </a:blip>
            <a:stretch>
              <a:fillRect l="-271" r="-271"/>
            </a:stretch>
          </a:blipFill>
        </p:spPr>
        <p:txBody>
          <a:bodyPr/>
          <a:lstStyle/>
          <a:p>
            <a:endParaRPr lang="en-GB"/>
          </a:p>
        </p:txBody>
      </p:sp>
      <p:grpSp>
        <p:nvGrpSpPr>
          <p:cNvPr id="7" name="Group 7"/>
          <p:cNvGrpSpPr>
            <a:grpSpLocks noChangeAspect="1"/>
          </p:cNvGrpSpPr>
          <p:nvPr/>
        </p:nvGrpSpPr>
        <p:grpSpPr>
          <a:xfrm>
            <a:off x="1567159" y="1400009"/>
            <a:ext cx="3587164" cy="3587164"/>
            <a:chOff x="0" y="0"/>
            <a:chExt cx="6350000" cy="6349975"/>
          </a:xfrm>
        </p:grpSpPr>
        <p:sp>
          <p:nvSpPr>
            <p:cNvPr id="8" name="Freeform 8"/>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9671" r="-9671"/>
              </a:stretch>
            </a:blipFill>
          </p:spPr>
          <p:txBody>
            <a:bodyPr/>
            <a:lstStyle/>
            <a:p>
              <a:endParaRPr lang="en-GB"/>
            </a:p>
          </p:txBody>
        </p:sp>
      </p:grpSp>
      <p:sp>
        <p:nvSpPr>
          <p:cNvPr id="9" name="AutoShape 9"/>
          <p:cNvSpPr/>
          <p:nvPr/>
        </p:nvSpPr>
        <p:spPr>
          <a:xfrm>
            <a:off x="6244367" y="3023587"/>
            <a:ext cx="11138761" cy="0"/>
          </a:xfrm>
          <a:prstGeom prst="line">
            <a:avLst/>
          </a:prstGeom>
          <a:ln w="47625" cap="rnd">
            <a:solidFill>
              <a:srgbClr val="DC592A"/>
            </a:solidFill>
            <a:prstDash val="solid"/>
            <a:headEnd type="none" w="sm" len="sm"/>
            <a:tailEnd type="arrow" w="med" len="sm"/>
          </a:ln>
        </p:spPr>
        <p:txBody>
          <a:bodyPr/>
          <a:lstStyle/>
          <a:p>
            <a:endParaRPr lang="en-GB"/>
          </a:p>
        </p:txBody>
      </p:sp>
      <p:sp>
        <p:nvSpPr>
          <p:cNvPr id="10" name="TextBox 10"/>
          <p:cNvSpPr txBox="1"/>
          <p:nvPr/>
        </p:nvSpPr>
        <p:spPr>
          <a:xfrm>
            <a:off x="6244367" y="2261587"/>
            <a:ext cx="12730545" cy="762000"/>
          </a:xfrm>
          <a:prstGeom prst="rect">
            <a:avLst/>
          </a:prstGeom>
        </p:spPr>
        <p:txBody>
          <a:bodyPr lIns="0" tIns="0" rIns="0" bIns="0" rtlCol="0" anchor="t">
            <a:spAutoFit/>
          </a:bodyPr>
          <a:lstStyle/>
          <a:p>
            <a:pPr algn="l">
              <a:lnSpc>
                <a:spcPts val="6299"/>
              </a:lnSpc>
            </a:pPr>
            <a:r>
              <a:rPr lang="en-US" sz="4500" b="1" spc="-270">
                <a:solidFill>
                  <a:srgbClr val="000000"/>
                </a:solidFill>
                <a:latin typeface="Open Sans 2 Bold"/>
                <a:ea typeface="Open Sans 2 Bold"/>
                <a:cs typeface="Open Sans 2 Bold"/>
                <a:sym typeface="Open Sans 2 Bold"/>
              </a:rPr>
              <a:t>POST-PANEL BOOKING &amp; PLANNING TIPS</a:t>
            </a:r>
          </a:p>
        </p:txBody>
      </p:sp>
      <p:grpSp>
        <p:nvGrpSpPr>
          <p:cNvPr id="11" name="Group 11"/>
          <p:cNvGrpSpPr/>
          <p:nvPr/>
        </p:nvGrpSpPr>
        <p:grpSpPr>
          <a:xfrm>
            <a:off x="6244367" y="3644868"/>
            <a:ext cx="11568111" cy="1785469"/>
            <a:chOff x="0" y="0"/>
            <a:chExt cx="15424148" cy="2380625"/>
          </a:xfrm>
        </p:grpSpPr>
        <p:sp>
          <p:nvSpPr>
            <p:cNvPr id="12" name="TextBox 12"/>
            <p:cNvSpPr txBox="1"/>
            <p:nvPr/>
          </p:nvSpPr>
          <p:spPr>
            <a:xfrm>
              <a:off x="0" y="511778"/>
              <a:ext cx="15424148" cy="1868847"/>
            </a:xfrm>
            <a:prstGeom prst="rect">
              <a:avLst/>
            </a:prstGeom>
          </p:spPr>
          <p:txBody>
            <a:bodyPr lIns="0" tIns="0" rIns="0" bIns="0" rtlCol="0" anchor="t">
              <a:spAutoFit/>
            </a:bodyPr>
            <a:lstStyle/>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Book the activity you’ve planned either online or by phoning to confirm a previous enquiry.</a:t>
              </a:r>
            </a:p>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Make a payment over the phone or online using your facilitator’s card details.</a:t>
              </a:r>
            </a:p>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Some establishments may as you to pay on the day.</a:t>
              </a:r>
            </a:p>
          </p:txBody>
        </p:sp>
        <p:sp>
          <p:nvSpPr>
            <p:cNvPr id="13" name="TextBox 13"/>
            <p:cNvSpPr txBox="1"/>
            <p:nvPr/>
          </p:nvSpPr>
          <p:spPr>
            <a:xfrm>
              <a:off x="2382" y="9525"/>
              <a:ext cx="5011933" cy="521303"/>
            </a:xfrm>
            <a:prstGeom prst="rect">
              <a:avLst/>
            </a:prstGeom>
          </p:spPr>
          <p:txBody>
            <a:bodyPr lIns="0" tIns="0" rIns="0" bIns="0" rtlCol="0" anchor="t">
              <a:spAutoFit/>
            </a:bodyPr>
            <a:lstStyle/>
            <a:p>
              <a:pPr algn="l">
                <a:lnSpc>
                  <a:spcPts val="3029"/>
                </a:lnSpc>
              </a:pPr>
              <a:r>
                <a:rPr lang="en-US" sz="2634" b="1" spc="-173">
                  <a:solidFill>
                    <a:srgbClr val="DC592A"/>
                  </a:solidFill>
                  <a:latin typeface="Open Sans 2 Ultra-Bold"/>
                  <a:ea typeface="Open Sans 2 Ultra-Bold"/>
                  <a:cs typeface="Open Sans 2 Ultra-Bold"/>
                  <a:sym typeface="Open Sans 2 Ultra-Bold"/>
                </a:rPr>
                <a:t>Booking</a:t>
              </a:r>
            </a:p>
          </p:txBody>
        </p:sp>
      </p:grpSp>
      <p:sp>
        <p:nvSpPr>
          <p:cNvPr id="14" name="TextBox 14"/>
          <p:cNvSpPr txBox="1"/>
          <p:nvPr/>
        </p:nvSpPr>
        <p:spPr>
          <a:xfrm>
            <a:off x="6244367" y="6190390"/>
            <a:ext cx="11568111" cy="1758823"/>
          </a:xfrm>
          <a:prstGeom prst="rect">
            <a:avLst/>
          </a:prstGeom>
        </p:spPr>
        <p:txBody>
          <a:bodyPr lIns="0" tIns="0" rIns="0" bIns="0" rtlCol="0" anchor="t">
            <a:spAutoFit/>
          </a:bodyPr>
          <a:lstStyle/>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Plan a route and work out exact travel times, including driving and public transport.</a:t>
            </a:r>
          </a:p>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Work out how long you need to order food (if you are going out for food) and other preparations.</a:t>
            </a:r>
          </a:p>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Decide what time you need to get back to school.</a:t>
            </a:r>
          </a:p>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Confirm which staff members will accompany you on the trip.</a:t>
            </a:r>
          </a:p>
        </p:txBody>
      </p:sp>
      <p:sp>
        <p:nvSpPr>
          <p:cNvPr id="15" name="TextBox 15"/>
          <p:cNvSpPr txBox="1"/>
          <p:nvPr/>
        </p:nvSpPr>
        <p:spPr>
          <a:xfrm>
            <a:off x="6246154" y="5820844"/>
            <a:ext cx="3758950" cy="388596"/>
          </a:xfrm>
          <a:prstGeom prst="rect">
            <a:avLst/>
          </a:prstGeom>
        </p:spPr>
        <p:txBody>
          <a:bodyPr lIns="0" tIns="0" rIns="0" bIns="0" rtlCol="0" anchor="t">
            <a:spAutoFit/>
          </a:bodyPr>
          <a:lstStyle/>
          <a:p>
            <a:pPr algn="l">
              <a:lnSpc>
                <a:spcPts val="3029"/>
              </a:lnSpc>
            </a:pPr>
            <a:r>
              <a:rPr lang="en-US" sz="2634" b="1" spc="-173">
                <a:solidFill>
                  <a:srgbClr val="DC592A"/>
                </a:solidFill>
                <a:latin typeface="Open Sans 2 Ultra-Bold"/>
                <a:ea typeface="Open Sans 2 Ultra-Bold"/>
                <a:cs typeface="Open Sans 2 Ultra-Bold"/>
                <a:sym typeface="Open Sans 2 Ultra-Bold"/>
              </a:rPr>
              <a:t>Planning</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a:grpSpLocks noChangeAspect="1"/>
          </p:cNvGrpSpPr>
          <p:nvPr/>
        </p:nvGrpSpPr>
        <p:grpSpPr>
          <a:xfrm rot="-3999992">
            <a:off x="915073" y="9239422"/>
            <a:ext cx="1422064" cy="1422064"/>
            <a:chOff x="0" y="0"/>
            <a:chExt cx="6350000" cy="6350000"/>
          </a:xfrm>
        </p:grpSpPr>
        <p:sp>
          <p:nvSpPr>
            <p:cNvPr id="4" name="Freeform 4"/>
            <p:cNvSpPr/>
            <p:nvPr/>
          </p:nvSpPr>
          <p:spPr>
            <a:xfrm>
              <a:off x="-14231" y="-32"/>
              <a:ext cx="6378462" cy="6350064"/>
            </a:xfrm>
            <a:custGeom>
              <a:avLst/>
              <a:gdLst/>
              <a:ahLst/>
              <a:cxnLst/>
              <a:rect l="l" t="t" r="r" b="b"/>
              <a:pathLst>
                <a:path w="6378462" h="6350064">
                  <a:moveTo>
                    <a:pt x="3189231" y="32"/>
                  </a:moveTo>
                  <a:lnTo>
                    <a:pt x="3189231" y="32"/>
                  </a:lnTo>
                  <a:cubicBezTo>
                    <a:pt x="2051530" y="-5056"/>
                    <a:pt x="998068" y="598980"/>
                    <a:pt x="427743" y="1583419"/>
                  </a:cubicBezTo>
                  <a:cubicBezTo>
                    <a:pt x="-142581" y="2567857"/>
                    <a:pt x="-142581" y="3782207"/>
                    <a:pt x="427743" y="4766645"/>
                  </a:cubicBezTo>
                  <a:cubicBezTo>
                    <a:pt x="998068" y="5751084"/>
                    <a:pt x="2051530" y="6355120"/>
                    <a:pt x="3189231" y="6350032"/>
                  </a:cubicBezTo>
                  <a:cubicBezTo>
                    <a:pt x="4326932" y="6355120"/>
                    <a:pt x="5380395" y="5751084"/>
                    <a:pt x="5950719" y="4766645"/>
                  </a:cubicBezTo>
                  <a:cubicBezTo>
                    <a:pt x="6521043" y="3782207"/>
                    <a:pt x="6521043" y="2567857"/>
                    <a:pt x="5950719" y="1583419"/>
                  </a:cubicBezTo>
                  <a:cubicBezTo>
                    <a:pt x="5380395" y="598980"/>
                    <a:pt x="4326932" y="-5056"/>
                    <a:pt x="3189231" y="32"/>
                  </a:cubicBezTo>
                  <a:close/>
                </a:path>
              </a:pathLst>
            </a:custGeom>
            <a:solidFill>
              <a:srgbClr val="A4D65E"/>
            </a:solidFill>
          </p:spPr>
          <p:txBody>
            <a:bodyPr/>
            <a:lstStyle/>
            <a:p>
              <a:endParaRPr lang="en-GB"/>
            </a:p>
          </p:txBody>
        </p:sp>
      </p:grpSp>
      <p:sp>
        <p:nvSpPr>
          <p:cNvPr id="5" name="Freeform 5"/>
          <p:cNvSpPr/>
          <p:nvPr/>
        </p:nvSpPr>
        <p:spPr>
          <a:xfrm rot="-3999992">
            <a:off x="-692045" y="8643575"/>
            <a:ext cx="2166137" cy="2166137"/>
          </a:xfrm>
          <a:custGeom>
            <a:avLst/>
            <a:gdLst/>
            <a:ahLst/>
            <a:cxnLst/>
            <a:rect l="l" t="t" r="r" b="b"/>
            <a:pathLst>
              <a:path w="2166137" h="2166137">
                <a:moveTo>
                  <a:pt x="0" y="0"/>
                </a:moveTo>
                <a:lnTo>
                  <a:pt x="2166137" y="0"/>
                </a:lnTo>
                <a:lnTo>
                  <a:pt x="2166137" y="2166137"/>
                </a:lnTo>
                <a:lnTo>
                  <a:pt x="0" y="2166137"/>
                </a:lnTo>
                <a:lnTo>
                  <a:pt x="0" y="0"/>
                </a:lnTo>
                <a:close/>
              </a:path>
            </a:pathLst>
          </a:custGeom>
          <a:blipFill>
            <a:blip r:embed="rId3">
              <a:extLst>
                <a:ext uri="{96DAC541-7B7A-43D3-8B79-37D633B846F1}">
                  <asvg:svgBlip xmlns:asvg="http://schemas.microsoft.com/office/drawing/2016/SVG/main" r:embed="rId4"/>
                </a:ext>
              </a:extLst>
            </a:blip>
            <a:stretch>
              <a:fillRect l="-271" r="-271"/>
            </a:stretch>
          </a:blipFill>
        </p:spPr>
        <p:txBody>
          <a:bodyPr/>
          <a:lstStyle/>
          <a:p>
            <a:endParaRPr lang="en-GB"/>
          </a:p>
        </p:txBody>
      </p:sp>
      <p:grpSp>
        <p:nvGrpSpPr>
          <p:cNvPr id="6" name="Group 6"/>
          <p:cNvGrpSpPr>
            <a:grpSpLocks noChangeAspect="1"/>
          </p:cNvGrpSpPr>
          <p:nvPr/>
        </p:nvGrpSpPr>
        <p:grpSpPr>
          <a:xfrm rot="-3999992">
            <a:off x="1892138" y="9058169"/>
            <a:ext cx="577691" cy="577691"/>
            <a:chOff x="0" y="0"/>
            <a:chExt cx="6350000" cy="6350000"/>
          </a:xfrm>
        </p:grpSpPr>
        <p:sp>
          <p:nvSpPr>
            <p:cNvPr id="7" name="Freeform 7"/>
            <p:cNvSpPr/>
            <p:nvPr/>
          </p:nvSpPr>
          <p:spPr>
            <a:xfrm>
              <a:off x="-14231" y="-32"/>
              <a:ext cx="6378462" cy="6350064"/>
            </a:xfrm>
            <a:custGeom>
              <a:avLst/>
              <a:gdLst/>
              <a:ahLst/>
              <a:cxnLst/>
              <a:rect l="l" t="t" r="r" b="b"/>
              <a:pathLst>
                <a:path w="6378462" h="6350064">
                  <a:moveTo>
                    <a:pt x="3189231" y="32"/>
                  </a:moveTo>
                  <a:lnTo>
                    <a:pt x="3189231" y="32"/>
                  </a:lnTo>
                  <a:cubicBezTo>
                    <a:pt x="2051530" y="-5056"/>
                    <a:pt x="998068" y="598980"/>
                    <a:pt x="427743" y="1583419"/>
                  </a:cubicBezTo>
                  <a:cubicBezTo>
                    <a:pt x="-142581" y="2567857"/>
                    <a:pt x="-142581" y="3782207"/>
                    <a:pt x="427743" y="4766645"/>
                  </a:cubicBezTo>
                  <a:cubicBezTo>
                    <a:pt x="998068" y="5751084"/>
                    <a:pt x="2051530" y="6355120"/>
                    <a:pt x="3189231" y="6350032"/>
                  </a:cubicBezTo>
                  <a:cubicBezTo>
                    <a:pt x="4326932" y="6355120"/>
                    <a:pt x="5380395" y="5751084"/>
                    <a:pt x="5950719" y="4766645"/>
                  </a:cubicBezTo>
                  <a:cubicBezTo>
                    <a:pt x="6521043" y="3782207"/>
                    <a:pt x="6521043" y="2567857"/>
                    <a:pt x="5950719" y="1583419"/>
                  </a:cubicBezTo>
                  <a:cubicBezTo>
                    <a:pt x="5380395" y="598980"/>
                    <a:pt x="4326932" y="-5056"/>
                    <a:pt x="3189231" y="32"/>
                  </a:cubicBezTo>
                  <a:close/>
                </a:path>
              </a:pathLst>
            </a:custGeom>
            <a:solidFill>
              <a:srgbClr val="F68D2E"/>
            </a:solidFill>
          </p:spPr>
          <p:txBody>
            <a:bodyPr/>
            <a:lstStyle/>
            <a:p>
              <a:endParaRPr lang="en-GB"/>
            </a:p>
          </p:txBody>
        </p:sp>
      </p:grpSp>
      <p:grpSp>
        <p:nvGrpSpPr>
          <p:cNvPr id="8" name="Group 8"/>
          <p:cNvGrpSpPr/>
          <p:nvPr/>
        </p:nvGrpSpPr>
        <p:grpSpPr>
          <a:xfrm>
            <a:off x="13115664" y="3562277"/>
            <a:ext cx="3496648" cy="4016223"/>
            <a:chOff x="0" y="0"/>
            <a:chExt cx="4662197" cy="5354964"/>
          </a:xfrm>
        </p:grpSpPr>
        <p:grpSp>
          <p:nvGrpSpPr>
            <p:cNvPr id="9" name="Group 9"/>
            <p:cNvGrpSpPr/>
            <p:nvPr/>
          </p:nvGrpSpPr>
          <p:grpSpPr>
            <a:xfrm>
              <a:off x="0" y="0"/>
              <a:ext cx="4662197" cy="4662197"/>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C582A"/>
              </a:solidFill>
            </p:spPr>
            <p:txBody>
              <a:bodyPr/>
              <a:lstStyle/>
              <a:p>
                <a:endParaRPr lang="en-GB"/>
              </a:p>
            </p:txBody>
          </p:sp>
          <p:sp>
            <p:nvSpPr>
              <p:cNvPr id="11" name="TextBox 11"/>
              <p:cNvSpPr txBox="1"/>
              <p:nvPr/>
            </p:nvSpPr>
            <p:spPr>
              <a:xfrm>
                <a:off x="76200" y="57150"/>
                <a:ext cx="660400" cy="679450"/>
              </a:xfrm>
              <a:prstGeom prst="rect">
                <a:avLst/>
              </a:prstGeom>
            </p:spPr>
            <p:txBody>
              <a:bodyPr lIns="6458" tIns="6458" rIns="6458" bIns="6458" rtlCol="0" anchor="ctr"/>
              <a:lstStyle/>
              <a:p>
                <a:pPr algn="ctr">
                  <a:lnSpc>
                    <a:spcPts val="1690"/>
                  </a:lnSpc>
                </a:pPr>
                <a:endParaRPr/>
              </a:p>
            </p:txBody>
          </p:sp>
        </p:grpSp>
        <p:sp>
          <p:nvSpPr>
            <p:cNvPr id="12" name="TextBox 12"/>
            <p:cNvSpPr txBox="1"/>
            <p:nvPr/>
          </p:nvSpPr>
          <p:spPr>
            <a:xfrm>
              <a:off x="515353" y="584170"/>
              <a:ext cx="3631491" cy="3031447"/>
            </a:xfrm>
            <a:prstGeom prst="rect">
              <a:avLst/>
            </a:prstGeom>
          </p:spPr>
          <p:txBody>
            <a:bodyPr lIns="0" tIns="0" rIns="0" bIns="0" rtlCol="0" anchor="t">
              <a:spAutoFit/>
            </a:bodyPr>
            <a:lstStyle/>
            <a:p>
              <a:pPr algn="ctr">
                <a:lnSpc>
                  <a:spcPts val="2944"/>
                </a:lnSpc>
              </a:pPr>
              <a:r>
                <a:rPr lang="en-US" sz="3235" b="1" spc="-213">
                  <a:solidFill>
                    <a:srgbClr val="FFFFFF"/>
                  </a:solidFill>
                  <a:latin typeface="Open Sans 2 Ultra-Bold"/>
                  <a:ea typeface="Open Sans 2 Ultra-Bold"/>
                  <a:cs typeface="Open Sans 2 Ultra-Bold"/>
                  <a:sym typeface="Open Sans 2 Ultra-Bold"/>
                </a:rPr>
                <a:t>BE ACTIVE CITIZENS BY EXPLORING ENTERPRISE OR TACKLING</a:t>
              </a:r>
            </a:p>
            <a:p>
              <a:pPr algn="ctr">
                <a:lnSpc>
                  <a:spcPts val="2944"/>
                </a:lnSpc>
              </a:pPr>
              <a:r>
                <a:rPr lang="en-US" sz="3235" b="1" spc="-213">
                  <a:solidFill>
                    <a:srgbClr val="FFFFFF"/>
                  </a:solidFill>
                  <a:latin typeface="Open Sans 2 Ultra-Bold"/>
                  <a:ea typeface="Open Sans 2 Ultra-Bold"/>
                  <a:cs typeface="Open Sans 2 Ultra-Bold"/>
                  <a:sym typeface="Open Sans 2 Ultra-Bold"/>
                </a:rPr>
                <a:t>SOCIAL ISSUES</a:t>
              </a:r>
            </a:p>
          </p:txBody>
        </p:sp>
        <p:grpSp>
          <p:nvGrpSpPr>
            <p:cNvPr id="13" name="Group 13"/>
            <p:cNvGrpSpPr/>
            <p:nvPr/>
          </p:nvGrpSpPr>
          <p:grpSpPr>
            <a:xfrm>
              <a:off x="860036" y="3915618"/>
              <a:ext cx="1439345" cy="1439345"/>
              <a:chOff x="0" y="0"/>
              <a:chExt cx="6350000" cy="6350000"/>
            </a:xfrm>
          </p:grpSpPr>
          <p:sp>
            <p:nvSpPr>
              <p:cNvPr id="14" name="Freeform 1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3D03E"/>
              </a:solidFill>
            </p:spPr>
            <p:txBody>
              <a:bodyPr/>
              <a:lstStyle/>
              <a:p>
                <a:endParaRPr lang="en-GB"/>
              </a:p>
            </p:txBody>
          </p:sp>
        </p:grpSp>
        <p:grpSp>
          <p:nvGrpSpPr>
            <p:cNvPr id="15" name="Group 15"/>
            <p:cNvGrpSpPr>
              <a:grpSpLocks noChangeAspect="1"/>
            </p:cNvGrpSpPr>
            <p:nvPr/>
          </p:nvGrpSpPr>
          <p:grpSpPr>
            <a:xfrm>
              <a:off x="860036" y="3915618"/>
              <a:ext cx="1439345" cy="1439345"/>
              <a:chOff x="0" y="0"/>
              <a:chExt cx="6355080" cy="6355080"/>
            </a:xfrm>
          </p:grpSpPr>
          <p:sp>
            <p:nvSpPr>
              <p:cNvPr id="16" name="Freeform 16"/>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FFFFF"/>
              </a:solidFill>
            </p:spPr>
            <p:txBody>
              <a:bodyPr/>
              <a:lstStyle/>
              <a:p>
                <a:endParaRPr lang="en-GB"/>
              </a:p>
            </p:txBody>
          </p:sp>
        </p:grpSp>
        <p:sp>
          <p:nvSpPr>
            <p:cNvPr id="17" name="Freeform 17"/>
            <p:cNvSpPr/>
            <p:nvPr/>
          </p:nvSpPr>
          <p:spPr>
            <a:xfrm>
              <a:off x="990664" y="4024759"/>
              <a:ext cx="1178088" cy="1197548"/>
            </a:xfrm>
            <a:custGeom>
              <a:avLst/>
              <a:gdLst/>
              <a:ahLst/>
              <a:cxnLst/>
              <a:rect l="l" t="t" r="r" b="b"/>
              <a:pathLst>
                <a:path w="1178088" h="1197548">
                  <a:moveTo>
                    <a:pt x="0" y="0"/>
                  </a:moveTo>
                  <a:lnTo>
                    <a:pt x="1178088" y="0"/>
                  </a:lnTo>
                  <a:lnTo>
                    <a:pt x="1178088" y="1197548"/>
                  </a:lnTo>
                  <a:lnTo>
                    <a:pt x="0" y="11975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grpSp>
          <p:nvGrpSpPr>
            <p:cNvPr id="18" name="Group 18"/>
            <p:cNvGrpSpPr/>
            <p:nvPr/>
          </p:nvGrpSpPr>
          <p:grpSpPr>
            <a:xfrm>
              <a:off x="2349016" y="3901818"/>
              <a:ext cx="1453145" cy="1453145"/>
              <a:chOff x="0" y="0"/>
              <a:chExt cx="6350000" cy="6350000"/>
            </a:xfrm>
          </p:grpSpPr>
          <p:sp>
            <p:nvSpPr>
              <p:cNvPr id="19" name="Freeform 1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3D03E"/>
              </a:solidFill>
            </p:spPr>
            <p:txBody>
              <a:bodyPr/>
              <a:lstStyle/>
              <a:p>
                <a:endParaRPr lang="en-GB"/>
              </a:p>
            </p:txBody>
          </p:sp>
        </p:grpSp>
        <p:grpSp>
          <p:nvGrpSpPr>
            <p:cNvPr id="20" name="Group 20"/>
            <p:cNvGrpSpPr>
              <a:grpSpLocks noChangeAspect="1"/>
            </p:cNvGrpSpPr>
            <p:nvPr/>
          </p:nvGrpSpPr>
          <p:grpSpPr>
            <a:xfrm>
              <a:off x="2349016" y="3901818"/>
              <a:ext cx="1453145" cy="1453145"/>
              <a:chOff x="0" y="0"/>
              <a:chExt cx="6355080" cy="6355080"/>
            </a:xfrm>
          </p:grpSpPr>
          <p:sp>
            <p:nvSpPr>
              <p:cNvPr id="21" name="Freeform 21"/>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FFFFF"/>
              </a:solidFill>
            </p:spPr>
            <p:txBody>
              <a:bodyPr/>
              <a:lstStyle/>
              <a:p>
                <a:endParaRPr lang="en-GB"/>
              </a:p>
            </p:txBody>
          </p:sp>
        </p:grpSp>
        <p:sp>
          <p:nvSpPr>
            <p:cNvPr id="22" name="Freeform 22"/>
            <p:cNvSpPr/>
            <p:nvPr/>
          </p:nvSpPr>
          <p:spPr>
            <a:xfrm>
              <a:off x="2372185" y="4020612"/>
              <a:ext cx="1414743" cy="990926"/>
            </a:xfrm>
            <a:custGeom>
              <a:avLst/>
              <a:gdLst/>
              <a:ahLst/>
              <a:cxnLst/>
              <a:rect l="l" t="t" r="r" b="b"/>
              <a:pathLst>
                <a:path w="1414743" h="990926">
                  <a:moveTo>
                    <a:pt x="0" y="0"/>
                  </a:moveTo>
                  <a:lnTo>
                    <a:pt x="1414743" y="0"/>
                  </a:lnTo>
                  <a:lnTo>
                    <a:pt x="1414743" y="990926"/>
                  </a:lnTo>
                  <a:lnTo>
                    <a:pt x="0" y="990926"/>
                  </a:lnTo>
                  <a:lnTo>
                    <a:pt x="0" y="0"/>
                  </a:lnTo>
                  <a:close/>
                </a:path>
              </a:pathLst>
            </a:custGeom>
            <a:blipFill>
              <a:blip r:embed="rId7">
                <a:extLst>
                  <a:ext uri="{96DAC541-7B7A-43D3-8B79-37D633B846F1}">
                    <asvg:svgBlip xmlns:asvg="http://schemas.microsoft.com/office/drawing/2016/SVG/main" r:embed="rId8"/>
                  </a:ext>
                </a:extLst>
              </a:blip>
              <a:stretch>
                <a:fillRect l="-4660" r="-4099" b="-22668"/>
              </a:stretch>
            </a:blipFill>
          </p:spPr>
          <p:txBody>
            <a:bodyPr/>
            <a:lstStyle/>
            <a:p>
              <a:endParaRPr lang="en-GB"/>
            </a:p>
          </p:txBody>
        </p:sp>
      </p:grpSp>
      <p:grpSp>
        <p:nvGrpSpPr>
          <p:cNvPr id="23" name="Group 23"/>
          <p:cNvGrpSpPr/>
          <p:nvPr/>
        </p:nvGrpSpPr>
        <p:grpSpPr>
          <a:xfrm>
            <a:off x="5489943" y="3562277"/>
            <a:ext cx="3496648" cy="3704452"/>
            <a:chOff x="0" y="0"/>
            <a:chExt cx="4662197" cy="4939269"/>
          </a:xfrm>
        </p:grpSpPr>
        <p:grpSp>
          <p:nvGrpSpPr>
            <p:cNvPr id="24" name="Group 24"/>
            <p:cNvGrpSpPr/>
            <p:nvPr/>
          </p:nvGrpSpPr>
          <p:grpSpPr>
            <a:xfrm>
              <a:off x="0" y="0"/>
              <a:ext cx="4662197" cy="4662197"/>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82C83"/>
              </a:solidFill>
            </p:spPr>
            <p:txBody>
              <a:bodyPr/>
              <a:lstStyle/>
              <a:p>
                <a:endParaRPr lang="en-GB"/>
              </a:p>
            </p:txBody>
          </p:sp>
          <p:sp>
            <p:nvSpPr>
              <p:cNvPr id="26" name="TextBox 26"/>
              <p:cNvSpPr txBox="1"/>
              <p:nvPr/>
            </p:nvSpPr>
            <p:spPr>
              <a:xfrm>
                <a:off x="76200" y="57150"/>
                <a:ext cx="660400" cy="679450"/>
              </a:xfrm>
              <a:prstGeom prst="rect">
                <a:avLst/>
              </a:prstGeom>
            </p:spPr>
            <p:txBody>
              <a:bodyPr lIns="15379" tIns="15379" rIns="15379" bIns="15379" rtlCol="0" anchor="ctr"/>
              <a:lstStyle/>
              <a:p>
                <a:pPr algn="ctr">
                  <a:lnSpc>
                    <a:spcPts val="1690"/>
                  </a:lnSpc>
                </a:pPr>
                <a:endParaRPr/>
              </a:p>
            </p:txBody>
          </p:sp>
        </p:grpSp>
        <p:grpSp>
          <p:nvGrpSpPr>
            <p:cNvPr id="27" name="Group 27"/>
            <p:cNvGrpSpPr/>
            <p:nvPr/>
          </p:nvGrpSpPr>
          <p:grpSpPr>
            <a:xfrm>
              <a:off x="259434" y="3622282"/>
              <a:ext cx="1316987" cy="1316987"/>
              <a:chOff x="0" y="0"/>
              <a:chExt cx="6350000" cy="6350000"/>
            </a:xfrm>
          </p:grpSpPr>
          <p:sp>
            <p:nvSpPr>
              <p:cNvPr id="28" name="Freeform 2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8A23F"/>
              </a:solidFill>
            </p:spPr>
            <p:txBody>
              <a:bodyPr/>
              <a:lstStyle/>
              <a:p>
                <a:endParaRPr lang="en-GB"/>
              </a:p>
            </p:txBody>
          </p:sp>
        </p:grpSp>
        <p:sp>
          <p:nvSpPr>
            <p:cNvPr id="29" name="Freeform 29"/>
            <p:cNvSpPr/>
            <p:nvPr/>
          </p:nvSpPr>
          <p:spPr>
            <a:xfrm>
              <a:off x="536945" y="3890525"/>
              <a:ext cx="761964" cy="780501"/>
            </a:xfrm>
            <a:custGeom>
              <a:avLst/>
              <a:gdLst/>
              <a:ahLst/>
              <a:cxnLst/>
              <a:rect l="l" t="t" r="r" b="b"/>
              <a:pathLst>
                <a:path w="761964" h="780501">
                  <a:moveTo>
                    <a:pt x="0" y="0"/>
                  </a:moveTo>
                  <a:lnTo>
                    <a:pt x="761964" y="0"/>
                  </a:lnTo>
                  <a:lnTo>
                    <a:pt x="761964" y="780501"/>
                  </a:lnTo>
                  <a:lnTo>
                    <a:pt x="0" y="78050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30" name="Group 30"/>
            <p:cNvGrpSpPr/>
            <p:nvPr/>
          </p:nvGrpSpPr>
          <p:grpSpPr>
            <a:xfrm>
              <a:off x="3085776" y="3622282"/>
              <a:ext cx="1316987" cy="1316987"/>
              <a:chOff x="0" y="0"/>
              <a:chExt cx="6350000" cy="6350000"/>
            </a:xfrm>
          </p:grpSpPr>
          <p:sp>
            <p:nvSpPr>
              <p:cNvPr id="31" name="Freeform 3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85E9D"/>
              </a:solidFill>
            </p:spPr>
            <p:txBody>
              <a:bodyPr/>
              <a:lstStyle/>
              <a:p>
                <a:endParaRPr lang="en-GB"/>
              </a:p>
            </p:txBody>
          </p:sp>
        </p:grpSp>
        <p:sp>
          <p:nvSpPr>
            <p:cNvPr id="32" name="Freeform 32"/>
            <p:cNvSpPr/>
            <p:nvPr/>
          </p:nvSpPr>
          <p:spPr>
            <a:xfrm>
              <a:off x="3243908" y="3780414"/>
              <a:ext cx="1000723" cy="1000723"/>
            </a:xfrm>
            <a:custGeom>
              <a:avLst/>
              <a:gdLst/>
              <a:ahLst/>
              <a:cxnLst/>
              <a:rect l="l" t="t" r="r" b="b"/>
              <a:pathLst>
                <a:path w="1000723" h="1000723">
                  <a:moveTo>
                    <a:pt x="0" y="0"/>
                  </a:moveTo>
                  <a:lnTo>
                    <a:pt x="1000723" y="0"/>
                  </a:lnTo>
                  <a:lnTo>
                    <a:pt x="1000723" y="1000723"/>
                  </a:lnTo>
                  <a:lnTo>
                    <a:pt x="0" y="100072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grpSp>
          <p:nvGrpSpPr>
            <p:cNvPr id="33" name="Group 33"/>
            <p:cNvGrpSpPr/>
            <p:nvPr/>
          </p:nvGrpSpPr>
          <p:grpSpPr>
            <a:xfrm>
              <a:off x="1622176" y="3514056"/>
              <a:ext cx="1425213" cy="1425213"/>
              <a:chOff x="0" y="0"/>
              <a:chExt cx="6350000" cy="6350000"/>
            </a:xfrm>
          </p:grpSpPr>
          <p:sp>
            <p:nvSpPr>
              <p:cNvPr id="34" name="Freeform 3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A4D65E"/>
              </a:solidFill>
            </p:spPr>
            <p:txBody>
              <a:bodyPr/>
              <a:lstStyle/>
              <a:p>
                <a:endParaRPr lang="en-GB"/>
              </a:p>
            </p:txBody>
          </p:sp>
        </p:grpSp>
        <p:sp>
          <p:nvSpPr>
            <p:cNvPr id="35" name="Freeform 35"/>
            <p:cNvSpPr/>
            <p:nvPr/>
          </p:nvSpPr>
          <p:spPr>
            <a:xfrm>
              <a:off x="1830894" y="3750340"/>
              <a:ext cx="965892" cy="957441"/>
            </a:xfrm>
            <a:custGeom>
              <a:avLst/>
              <a:gdLst/>
              <a:ahLst/>
              <a:cxnLst/>
              <a:rect l="l" t="t" r="r" b="b"/>
              <a:pathLst>
                <a:path w="965892" h="957441">
                  <a:moveTo>
                    <a:pt x="0" y="0"/>
                  </a:moveTo>
                  <a:lnTo>
                    <a:pt x="965893" y="0"/>
                  </a:lnTo>
                  <a:lnTo>
                    <a:pt x="965893" y="957441"/>
                  </a:lnTo>
                  <a:lnTo>
                    <a:pt x="0" y="95744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36" name="TextBox 36"/>
            <p:cNvSpPr txBox="1"/>
            <p:nvPr/>
          </p:nvSpPr>
          <p:spPr>
            <a:xfrm>
              <a:off x="571098" y="774428"/>
              <a:ext cx="3520000" cy="2538396"/>
            </a:xfrm>
            <a:prstGeom prst="rect">
              <a:avLst/>
            </a:prstGeom>
          </p:spPr>
          <p:txBody>
            <a:bodyPr lIns="0" tIns="0" rIns="0" bIns="0" rtlCol="0" anchor="t">
              <a:spAutoFit/>
            </a:bodyPr>
            <a:lstStyle/>
            <a:p>
              <a:pPr algn="ctr">
                <a:lnSpc>
                  <a:spcPts val="2944"/>
                </a:lnSpc>
              </a:pPr>
              <a:r>
                <a:rPr lang="en-US" sz="3235" b="1" spc="-213">
                  <a:solidFill>
                    <a:srgbClr val="FFFFFF"/>
                  </a:solidFill>
                  <a:latin typeface="Open Sans 2 Ultra-Bold"/>
                  <a:ea typeface="Open Sans 2 Ultra-Bold"/>
                  <a:cs typeface="Open Sans 2 Ultra-Bold"/>
                  <a:sym typeface="Open Sans 2 Ultra-Bold"/>
                </a:rPr>
                <a:t>LEAD PROJECTS &amp; ACTIVITIES THAT MATTER</a:t>
              </a:r>
            </a:p>
            <a:p>
              <a:pPr algn="ctr">
                <a:lnSpc>
                  <a:spcPts val="2944"/>
                </a:lnSpc>
              </a:pPr>
              <a:r>
                <a:rPr lang="en-US" sz="3235" b="1" spc="-213">
                  <a:solidFill>
                    <a:srgbClr val="FFFFFF"/>
                  </a:solidFill>
                  <a:latin typeface="Open Sans 2 Ultra-Bold"/>
                  <a:ea typeface="Open Sans 2 Ultra-Bold"/>
                  <a:cs typeface="Open Sans 2 Ultra-Bold"/>
                  <a:sym typeface="Open Sans 2 Ultra-Bold"/>
                </a:rPr>
                <a:t>TO THEM</a:t>
              </a:r>
            </a:p>
          </p:txBody>
        </p:sp>
      </p:grpSp>
      <p:grpSp>
        <p:nvGrpSpPr>
          <p:cNvPr id="37" name="Group 37"/>
          <p:cNvGrpSpPr/>
          <p:nvPr/>
        </p:nvGrpSpPr>
        <p:grpSpPr>
          <a:xfrm>
            <a:off x="1675688" y="3562277"/>
            <a:ext cx="3496648" cy="3496648"/>
            <a:chOff x="0" y="0"/>
            <a:chExt cx="4662197" cy="4662197"/>
          </a:xfrm>
        </p:grpSpPr>
        <p:grpSp>
          <p:nvGrpSpPr>
            <p:cNvPr id="38" name="Group 38"/>
            <p:cNvGrpSpPr/>
            <p:nvPr/>
          </p:nvGrpSpPr>
          <p:grpSpPr>
            <a:xfrm>
              <a:off x="0" y="0"/>
              <a:ext cx="4662197" cy="4662197"/>
              <a:chOff x="0" y="0"/>
              <a:chExt cx="812800" cy="812800"/>
            </a:xfrm>
          </p:grpSpPr>
          <p:sp>
            <p:nvSpPr>
              <p:cNvPr id="39" name="Freeform 3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6007E"/>
              </a:solidFill>
            </p:spPr>
            <p:txBody>
              <a:bodyPr/>
              <a:lstStyle/>
              <a:p>
                <a:endParaRPr lang="en-GB"/>
              </a:p>
            </p:txBody>
          </p:sp>
          <p:sp>
            <p:nvSpPr>
              <p:cNvPr id="40" name="TextBox 40"/>
              <p:cNvSpPr txBox="1"/>
              <p:nvPr/>
            </p:nvSpPr>
            <p:spPr>
              <a:xfrm>
                <a:off x="76200" y="57150"/>
                <a:ext cx="660400" cy="679450"/>
              </a:xfrm>
              <a:prstGeom prst="rect">
                <a:avLst/>
              </a:prstGeom>
            </p:spPr>
            <p:txBody>
              <a:bodyPr lIns="33347" tIns="33347" rIns="33347" bIns="33347" rtlCol="0" anchor="ctr"/>
              <a:lstStyle/>
              <a:p>
                <a:pPr algn="ctr">
                  <a:lnSpc>
                    <a:spcPts val="1690"/>
                  </a:lnSpc>
                </a:pPr>
                <a:endParaRPr/>
              </a:p>
            </p:txBody>
          </p:sp>
        </p:grpSp>
        <p:sp>
          <p:nvSpPr>
            <p:cNvPr id="41" name="TextBox 41"/>
            <p:cNvSpPr txBox="1"/>
            <p:nvPr/>
          </p:nvSpPr>
          <p:spPr>
            <a:xfrm>
              <a:off x="769581" y="2693895"/>
              <a:ext cx="3123035" cy="1552296"/>
            </a:xfrm>
            <a:prstGeom prst="rect">
              <a:avLst/>
            </a:prstGeom>
          </p:spPr>
          <p:txBody>
            <a:bodyPr lIns="0" tIns="0" rIns="0" bIns="0" rtlCol="0" anchor="t">
              <a:spAutoFit/>
            </a:bodyPr>
            <a:lstStyle/>
            <a:p>
              <a:pPr algn="ctr">
                <a:lnSpc>
                  <a:spcPts val="2944"/>
                </a:lnSpc>
              </a:pPr>
              <a:r>
                <a:rPr lang="en-US" sz="3235" b="1" spc="-213">
                  <a:solidFill>
                    <a:srgbClr val="FFFFFF"/>
                  </a:solidFill>
                  <a:latin typeface="Open Sans 2 Ultra-Bold"/>
                  <a:ea typeface="Open Sans 2 Ultra-Bold"/>
                  <a:cs typeface="Open Sans 2 Ultra-Bold"/>
                  <a:sym typeface="Open Sans 2 Ultra-Bold"/>
                </a:rPr>
                <a:t>USE THEIR VOICE &amp;</a:t>
              </a:r>
            </a:p>
            <a:p>
              <a:pPr algn="ctr">
                <a:lnSpc>
                  <a:spcPts val="2944"/>
                </a:lnSpc>
              </a:pPr>
              <a:r>
                <a:rPr lang="en-US" sz="3235" b="1" spc="-213">
                  <a:solidFill>
                    <a:srgbClr val="FFFFFF"/>
                  </a:solidFill>
                  <a:latin typeface="Open Sans 2 Ultra-Bold"/>
                  <a:ea typeface="Open Sans 2 Ultra-Bold"/>
                  <a:cs typeface="Open Sans 2 Ultra-Bold"/>
                  <a:sym typeface="Open Sans 2 Ultra-Bold"/>
                </a:rPr>
                <a:t>BE HEARD</a:t>
              </a:r>
            </a:p>
          </p:txBody>
        </p:sp>
        <p:sp>
          <p:nvSpPr>
            <p:cNvPr id="42" name="Freeform 42"/>
            <p:cNvSpPr/>
            <p:nvPr/>
          </p:nvSpPr>
          <p:spPr>
            <a:xfrm rot="407440">
              <a:off x="1024793" y="328350"/>
              <a:ext cx="2612611" cy="2132840"/>
            </a:xfrm>
            <a:custGeom>
              <a:avLst/>
              <a:gdLst/>
              <a:ahLst/>
              <a:cxnLst/>
              <a:rect l="l" t="t" r="r" b="b"/>
              <a:pathLst>
                <a:path w="2612611" h="2132840">
                  <a:moveTo>
                    <a:pt x="0" y="0"/>
                  </a:moveTo>
                  <a:lnTo>
                    <a:pt x="2612611" y="0"/>
                  </a:lnTo>
                  <a:lnTo>
                    <a:pt x="2612611" y="2132841"/>
                  </a:lnTo>
                  <a:lnTo>
                    <a:pt x="0" y="213284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43" name="TextBox 43"/>
            <p:cNvSpPr txBox="1"/>
            <p:nvPr/>
          </p:nvSpPr>
          <p:spPr>
            <a:xfrm rot="-944034">
              <a:off x="1600700" y="1181344"/>
              <a:ext cx="1328891" cy="423350"/>
            </a:xfrm>
            <a:prstGeom prst="rect">
              <a:avLst/>
            </a:prstGeom>
          </p:spPr>
          <p:txBody>
            <a:bodyPr lIns="0" tIns="0" rIns="0" bIns="0" rtlCol="0" anchor="t">
              <a:spAutoFit/>
            </a:bodyPr>
            <a:lstStyle/>
            <a:p>
              <a:pPr algn="ctr">
                <a:lnSpc>
                  <a:spcPts val="2083"/>
                </a:lnSpc>
              </a:pPr>
              <a:r>
                <a:rPr lang="en-US" sz="2510" b="1" spc="-165">
                  <a:solidFill>
                    <a:srgbClr val="FFFFFF"/>
                  </a:solidFill>
                  <a:latin typeface="Open Sans 2 Ultra-Bold"/>
                  <a:ea typeface="Open Sans 2 Ultra-Bold"/>
                  <a:cs typeface="Open Sans 2 Ultra-Bold"/>
                  <a:sym typeface="Open Sans 2 Ultra-Bold"/>
                </a:rPr>
                <a:t>VOICE</a:t>
              </a:r>
            </a:p>
          </p:txBody>
        </p:sp>
      </p:grpSp>
      <p:grpSp>
        <p:nvGrpSpPr>
          <p:cNvPr id="44" name="Group 44"/>
          <p:cNvGrpSpPr/>
          <p:nvPr/>
        </p:nvGrpSpPr>
        <p:grpSpPr>
          <a:xfrm>
            <a:off x="9304198" y="3562277"/>
            <a:ext cx="3496648" cy="3496648"/>
            <a:chOff x="0" y="0"/>
            <a:chExt cx="4662197" cy="4662197"/>
          </a:xfrm>
        </p:grpSpPr>
        <p:grpSp>
          <p:nvGrpSpPr>
            <p:cNvPr id="45" name="Group 45"/>
            <p:cNvGrpSpPr/>
            <p:nvPr/>
          </p:nvGrpSpPr>
          <p:grpSpPr>
            <a:xfrm>
              <a:off x="0" y="0"/>
              <a:ext cx="4662197" cy="4662197"/>
              <a:chOff x="0" y="0"/>
              <a:chExt cx="812800" cy="812800"/>
            </a:xfrm>
          </p:grpSpPr>
          <p:sp>
            <p:nvSpPr>
              <p:cNvPr id="46" name="Freeform 4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7B5"/>
              </a:solidFill>
            </p:spPr>
            <p:txBody>
              <a:bodyPr/>
              <a:lstStyle/>
              <a:p>
                <a:endParaRPr lang="en-GB"/>
              </a:p>
            </p:txBody>
          </p:sp>
          <p:sp>
            <p:nvSpPr>
              <p:cNvPr id="47" name="TextBox 47"/>
              <p:cNvSpPr txBox="1"/>
              <p:nvPr/>
            </p:nvSpPr>
            <p:spPr>
              <a:xfrm>
                <a:off x="76200" y="57150"/>
                <a:ext cx="660400" cy="679450"/>
              </a:xfrm>
              <a:prstGeom prst="rect">
                <a:avLst/>
              </a:prstGeom>
            </p:spPr>
            <p:txBody>
              <a:bodyPr lIns="15379" tIns="15379" rIns="15379" bIns="15379" rtlCol="0" anchor="ctr"/>
              <a:lstStyle/>
              <a:p>
                <a:pPr algn="ctr">
                  <a:lnSpc>
                    <a:spcPts val="1690"/>
                  </a:lnSpc>
                </a:pPr>
                <a:endParaRPr/>
              </a:p>
            </p:txBody>
          </p:sp>
        </p:grpSp>
        <p:sp>
          <p:nvSpPr>
            <p:cNvPr id="48" name="TextBox 48"/>
            <p:cNvSpPr txBox="1"/>
            <p:nvPr/>
          </p:nvSpPr>
          <p:spPr>
            <a:xfrm>
              <a:off x="55260" y="2424641"/>
              <a:ext cx="4551677" cy="2045346"/>
            </a:xfrm>
            <a:prstGeom prst="rect">
              <a:avLst/>
            </a:prstGeom>
          </p:spPr>
          <p:txBody>
            <a:bodyPr lIns="0" tIns="0" rIns="0" bIns="0" rtlCol="0" anchor="t">
              <a:spAutoFit/>
            </a:bodyPr>
            <a:lstStyle/>
            <a:p>
              <a:pPr algn="ctr">
                <a:lnSpc>
                  <a:spcPts val="2944"/>
                </a:lnSpc>
              </a:pPr>
              <a:r>
                <a:rPr lang="en-US" sz="3235" b="1" spc="-213">
                  <a:solidFill>
                    <a:srgbClr val="FFFFFF"/>
                  </a:solidFill>
                  <a:latin typeface="Open Sans 2 Ultra-Bold"/>
                  <a:ea typeface="Open Sans 2 Ultra-Bold"/>
                  <a:cs typeface="Open Sans 2 Ultra-Bold"/>
                  <a:sym typeface="Open Sans 2 Ultra-Bold"/>
                </a:rPr>
                <a:t>BUILD SKILLS, CONFIDENCE &amp; RESILIENCE TO THRIVE</a:t>
              </a:r>
            </a:p>
          </p:txBody>
        </p:sp>
        <p:sp>
          <p:nvSpPr>
            <p:cNvPr id="49" name="Freeform 49"/>
            <p:cNvSpPr/>
            <p:nvPr/>
          </p:nvSpPr>
          <p:spPr>
            <a:xfrm>
              <a:off x="1795628" y="100119"/>
              <a:ext cx="1180965" cy="2238796"/>
            </a:xfrm>
            <a:custGeom>
              <a:avLst/>
              <a:gdLst/>
              <a:ahLst/>
              <a:cxnLst/>
              <a:rect l="l" t="t" r="r" b="b"/>
              <a:pathLst>
                <a:path w="1180965" h="2238796">
                  <a:moveTo>
                    <a:pt x="0" y="0"/>
                  </a:moveTo>
                  <a:lnTo>
                    <a:pt x="1180965" y="0"/>
                  </a:lnTo>
                  <a:lnTo>
                    <a:pt x="1180965" y="2238797"/>
                  </a:lnTo>
                  <a:lnTo>
                    <a:pt x="0" y="223879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grpSp>
      <p:sp>
        <p:nvSpPr>
          <p:cNvPr id="50" name="AutoShape 50"/>
          <p:cNvSpPr/>
          <p:nvPr/>
        </p:nvSpPr>
        <p:spPr>
          <a:xfrm>
            <a:off x="1028700" y="1714500"/>
            <a:ext cx="3485909" cy="0"/>
          </a:xfrm>
          <a:prstGeom prst="line">
            <a:avLst/>
          </a:prstGeom>
          <a:ln w="47625" cap="rnd">
            <a:solidFill>
              <a:srgbClr val="00A7B5"/>
            </a:solidFill>
            <a:prstDash val="solid"/>
            <a:headEnd type="none" w="sm" len="sm"/>
            <a:tailEnd type="arrow" w="med" len="sm"/>
          </a:ln>
        </p:spPr>
        <p:txBody>
          <a:bodyPr/>
          <a:lstStyle/>
          <a:p>
            <a:endParaRPr lang="en-GB"/>
          </a:p>
        </p:txBody>
      </p:sp>
      <p:sp>
        <p:nvSpPr>
          <p:cNvPr id="51" name="TextBox 51"/>
          <p:cNvSpPr txBox="1"/>
          <p:nvPr/>
        </p:nvSpPr>
        <p:spPr>
          <a:xfrm>
            <a:off x="1028700" y="952500"/>
            <a:ext cx="5810914" cy="762000"/>
          </a:xfrm>
          <a:prstGeom prst="rect">
            <a:avLst/>
          </a:prstGeom>
        </p:spPr>
        <p:txBody>
          <a:bodyPr lIns="0" tIns="0" rIns="0" bIns="0" rtlCol="0" anchor="t">
            <a:spAutoFit/>
          </a:bodyPr>
          <a:lstStyle/>
          <a:p>
            <a:pPr algn="l">
              <a:lnSpc>
                <a:spcPts val="6299"/>
              </a:lnSpc>
            </a:pPr>
            <a:r>
              <a:rPr lang="en-US" sz="4500" b="1" spc="-270">
                <a:solidFill>
                  <a:srgbClr val="000000"/>
                </a:solidFill>
                <a:latin typeface="Open Sans 2 Ultra-Bold"/>
                <a:ea typeface="Open Sans 2 Ultra-Bold"/>
                <a:cs typeface="Open Sans 2 Ultra-Bold"/>
                <a:sym typeface="Open Sans 2 Ultra-Bold"/>
              </a:rPr>
              <a:t>OUR BELIEFS</a:t>
            </a:r>
          </a:p>
        </p:txBody>
      </p:sp>
      <p:pic>
        <p:nvPicPr>
          <p:cNvPr id="52" name="Picture 51">
            <a:extLst>
              <a:ext uri="{FF2B5EF4-FFF2-40B4-BE49-F238E27FC236}">
                <a16:creationId xmlns:a16="http://schemas.microsoft.com/office/drawing/2014/main" id="{212A6D4E-DD2D-74E6-1696-35552BCB80BF}"/>
              </a:ext>
            </a:extLst>
          </p:cNvPr>
          <p:cNvPicPr>
            <a:picLocks noChangeAspect="1"/>
          </p:cNvPicPr>
          <p:nvPr/>
        </p:nvPicPr>
        <p:blipFill>
          <a:blip r:embed="rId19">
            <a:extLst>
              <a:ext uri="{28A0092B-C50C-407E-A947-70E740481C1C}">
                <a14:useLocalDpi xmlns:a14="http://schemas.microsoft.com/office/drawing/2010/main" val="0"/>
              </a:ext>
            </a:extLst>
          </a:blip>
          <a:srcRect l="4465" t="18144" r="6291" b="19563"/>
          <a:stretch>
            <a:fillRect/>
          </a:stretch>
        </p:blipFill>
        <p:spPr>
          <a:xfrm>
            <a:off x="15075916" y="489917"/>
            <a:ext cx="2417171" cy="1687166"/>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525284" y="2727601"/>
            <a:ext cx="11237432" cy="6840286"/>
            <a:chOff x="0" y="0"/>
            <a:chExt cx="15742520" cy="9582558"/>
          </a:xfrm>
        </p:grpSpPr>
        <p:sp>
          <p:nvSpPr>
            <p:cNvPr id="3" name="Freeform 3"/>
            <p:cNvSpPr/>
            <p:nvPr/>
          </p:nvSpPr>
          <p:spPr>
            <a:xfrm>
              <a:off x="0" y="0"/>
              <a:ext cx="15742521" cy="9582558"/>
            </a:xfrm>
            <a:custGeom>
              <a:avLst/>
              <a:gdLst/>
              <a:ahLst/>
              <a:cxnLst/>
              <a:rect l="l" t="t" r="r" b="b"/>
              <a:pathLst>
                <a:path w="15742521" h="9582558">
                  <a:moveTo>
                    <a:pt x="15618061" y="59690"/>
                  </a:moveTo>
                  <a:cubicBezTo>
                    <a:pt x="15653620" y="59690"/>
                    <a:pt x="15682830" y="88900"/>
                    <a:pt x="15682830" y="124460"/>
                  </a:cubicBezTo>
                  <a:lnTo>
                    <a:pt x="15682830" y="9458098"/>
                  </a:lnTo>
                  <a:cubicBezTo>
                    <a:pt x="15682830" y="9493658"/>
                    <a:pt x="15653620" y="9522868"/>
                    <a:pt x="15618061" y="9522868"/>
                  </a:cubicBezTo>
                  <a:lnTo>
                    <a:pt x="124460" y="9522868"/>
                  </a:lnTo>
                  <a:cubicBezTo>
                    <a:pt x="88900" y="9522868"/>
                    <a:pt x="59690" y="9493658"/>
                    <a:pt x="59690" y="9458098"/>
                  </a:cubicBezTo>
                  <a:lnTo>
                    <a:pt x="59690" y="124460"/>
                  </a:lnTo>
                  <a:cubicBezTo>
                    <a:pt x="59690" y="88900"/>
                    <a:pt x="88900" y="59690"/>
                    <a:pt x="124460" y="59690"/>
                  </a:cubicBezTo>
                  <a:lnTo>
                    <a:pt x="15618061" y="59690"/>
                  </a:lnTo>
                  <a:moveTo>
                    <a:pt x="15618061" y="0"/>
                  </a:moveTo>
                  <a:lnTo>
                    <a:pt x="124460" y="0"/>
                  </a:lnTo>
                  <a:cubicBezTo>
                    <a:pt x="55880" y="0"/>
                    <a:pt x="0" y="55880"/>
                    <a:pt x="0" y="124460"/>
                  </a:cubicBezTo>
                  <a:lnTo>
                    <a:pt x="0" y="9458098"/>
                  </a:lnTo>
                  <a:cubicBezTo>
                    <a:pt x="0" y="9526677"/>
                    <a:pt x="55880" y="9582558"/>
                    <a:pt x="124460" y="9582558"/>
                  </a:cubicBezTo>
                  <a:lnTo>
                    <a:pt x="15618061" y="9582558"/>
                  </a:lnTo>
                  <a:cubicBezTo>
                    <a:pt x="15686641" y="9582558"/>
                    <a:pt x="15742521" y="9526677"/>
                    <a:pt x="15742521" y="9458098"/>
                  </a:cubicBezTo>
                  <a:lnTo>
                    <a:pt x="15742521" y="124460"/>
                  </a:lnTo>
                  <a:cubicBezTo>
                    <a:pt x="15742520" y="55880"/>
                    <a:pt x="15686641" y="0"/>
                    <a:pt x="15618061" y="0"/>
                  </a:cubicBezTo>
                  <a:close/>
                </a:path>
              </a:pathLst>
            </a:custGeom>
            <a:solidFill>
              <a:srgbClr val="00A7B5"/>
            </a:solidFill>
          </p:spPr>
          <p:txBody>
            <a:bodyPr/>
            <a:lstStyle/>
            <a:p>
              <a:endParaRPr lang="en-GB"/>
            </a:p>
          </p:txBody>
        </p:sp>
      </p:grpSp>
      <p:grpSp>
        <p:nvGrpSpPr>
          <p:cNvPr id="4" name="Group 4"/>
          <p:cNvGrpSpPr/>
          <p:nvPr/>
        </p:nvGrpSpPr>
        <p:grpSpPr>
          <a:xfrm>
            <a:off x="9904534" y="2727601"/>
            <a:ext cx="2450829" cy="6840286"/>
            <a:chOff x="0" y="0"/>
            <a:chExt cx="3433366" cy="9582558"/>
          </a:xfrm>
        </p:grpSpPr>
        <p:sp>
          <p:nvSpPr>
            <p:cNvPr id="5" name="Freeform 5"/>
            <p:cNvSpPr/>
            <p:nvPr/>
          </p:nvSpPr>
          <p:spPr>
            <a:xfrm>
              <a:off x="0" y="0"/>
              <a:ext cx="3433366" cy="9582558"/>
            </a:xfrm>
            <a:custGeom>
              <a:avLst/>
              <a:gdLst/>
              <a:ahLst/>
              <a:cxnLst/>
              <a:rect l="l" t="t" r="r" b="b"/>
              <a:pathLst>
                <a:path w="3433366" h="9582558">
                  <a:moveTo>
                    <a:pt x="3308906" y="59690"/>
                  </a:moveTo>
                  <a:cubicBezTo>
                    <a:pt x="3344466" y="59690"/>
                    <a:pt x="3373676" y="88900"/>
                    <a:pt x="3373676" y="124460"/>
                  </a:cubicBezTo>
                  <a:lnTo>
                    <a:pt x="3373676" y="9458098"/>
                  </a:lnTo>
                  <a:cubicBezTo>
                    <a:pt x="3373676" y="9493658"/>
                    <a:pt x="3344466" y="9522868"/>
                    <a:pt x="3308906" y="9522868"/>
                  </a:cubicBezTo>
                  <a:lnTo>
                    <a:pt x="124460" y="9522868"/>
                  </a:lnTo>
                  <a:cubicBezTo>
                    <a:pt x="88900" y="9522868"/>
                    <a:pt x="59690" y="9493658"/>
                    <a:pt x="59690" y="9458098"/>
                  </a:cubicBezTo>
                  <a:lnTo>
                    <a:pt x="59690" y="124460"/>
                  </a:lnTo>
                  <a:cubicBezTo>
                    <a:pt x="59690" y="88900"/>
                    <a:pt x="88900" y="59690"/>
                    <a:pt x="124460" y="59690"/>
                  </a:cubicBezTo>
                  <a:lnTo>
                    <a:pt x="3308906" y="59690"/>
                  </a:lnTo>
                  <a:moveTo>
                    <a:pt x="3308906" y="0"/>
                  </a:moveTo>
                  <a:lnTo>
                    <a:pt x="124460" y="0"/>
                  </a:lnTo>
                  <a:cubicBezTo>
                    <a:pt x="55880" y="0"/>
                    <a:pt x="0" y="55880"/>
                    <a:pt x="0" y="124460"/>
                  </a:cubicBezTo>
                  <a:lnTo>
                    <a:pt x="0" y="9458098"/>
                  </a:lnTo>
                  <a:cubicBezTo>
                    <a:pt x="0" y="9526677"/>
                    <a:pt x="55880" y="9582558"/>
                    <a:pt x="124460" y="9582558"/>
                  </a:cubicBezTo>
                  <a:lnTo>
                    <a:pt x="3308907" y="9582558"/>
                  </a:lnTo>
                  <a:cubicBezTo>
                    <a:pt x="3377486" y="9582558"/>
                    <a:pt x="3433366" y="9526677"/>
                    <a:pt x="3433366" y="9458098"/>
                  </a:cubicBezTo>
                  <a:lnTo>
                    <a:pt x="3433366" y="124460"/>
                  </a:lnTo>
                  <a:cubicBezTo>
                    <a:pt x="3433366" y="55880"/>
                    <a:pt x="3377486" y="0"/>
                    <a:pt x="3308906" y="0"/>
                  </a:cubicBezTo>
                  <a:close/>
                </a:path>
              </a:pathLst>
            </a:custGeom>
            <a:solidFill>
              <a:srgbClr val="00A7B5"/>
            </a:solidFill>
          </p:spPr>
          <p:txBody>
            <a:bodyPr/>
            <a:lstStyle/>
            <a:p>
              <a:endParaRPr lang="en-GB"/>
            </a:p>
          </p:txBody>
        </p:sp>
      </p:grpSp>
      <p:grpSp>
        <p:nvGrpSpPr>
          <p:cNvPr id="6" name="Group 6"/>
          <p:cNvGrpSpPr/>
          <p:nvPr/>
        </p:nvGrpSpPr>
        <p:grpSpPr>
          <a:xfrm>
            <a:off x="12311887" y="2727601"/>
            <a:ext cx="2450829" cy="6840286"/>
            <a:chOff x="0" y="0"/>
            <a:chExt cx="3433366" cy="9582558"/>
          </a:xfrm>
        </p:grpSpPr>
        <p:sp>
          <p:nvSpPr>
            <p:cNvPr id="7" name="Freeform 7"/>
            <p:cNvSpPr/>
            <p:nvPr/>
          </p:nvSpPr>
          <p:spPr>
            <a:xfrm>
              <a:off x="0" y="0"/>
              <a:ext cx="3433366" cy="9582558"/>
            </a:xfrm>
            <a:custGeom>
              <a:avLst/>
              <a:gdLst/>
              <a:ahLst/>
              <a:cxnLst/>
              <a:rect l="l" t="t" r="r" b="b"/>
              <a:pathLst>
                <a:path w="3433366" h="9582558">
                  <a:moveTo>
                    <a:pt x="3308906" y="59690"/>
                  </a:moveTo>
                  <a:cubicBezTo>
                    <a:pt x="3344466" y="59690"/>
                    <a:pt x="3373676" y="88900"/>
                    <a:pt x="3373676" y="124460"/>
                  </a:cubicBezTo>
                  <a:lnTo>
                    <a:pt x="3373676" y="9458098"/>
                  </a:lnTo>
                  <a:cubicBezTo>
                    <a:pt x="3373676" y="9493658"/>
                    <a:pt x="3344466" y="9522868"/>
                    <a:pt x="3308906" y="9522868"/>
                  </a:cubicBezTo>
                  <a:lnTo>
                    <a:pt x="124460" y="9522868"/>
                  </a:lnTo>
                  <a:cubicBezTo>
                    <a:pt x="88900" y="9522868"/>
                    <a:pt x="59690" y="9493658"/>
                    <a:pt x="59690" y="9458098"/>
                  </a:cubicBezTo>
                  <a:lnTo>
                    <a:pt x="59690" y="124460"/>
                  </a:lnTo>
                  <a:cubicBezTo>
                    <a:pt x="59690" y="88900"/>
                    <a:pt x="88900" y="59690"/>
                    <a:pt x="124460" y="59690"/>
                  </a:cubicBezTo>
                  <a:lnTo>
                    <a:pt x="3308906" y="59690"/>
                  </a:lnTo>
                  <a:moveTo>
                    <a:pt x="3308906" y="0"/>
                  </a:moveTo>
                  <a:lnTo>
                    <a:pt x="124460" y="0"/>
                  </a:lnTo>
                  <a:cubicBezTo>
                    <a:pt x="55880" y="0"/>
                    <a:pt x="0" y="55880"/>
                    <a:pt x="0" y="124460"/>
                  </a:cubicBezTo>
                  <a:lnTo>
                    <a:pt x="0" y="9458098"/>
                  </a:lnTo>
                  <a:cubicBezTo>
                    <a:pt x="0" y="9526677"/>
                    <a:pt x="55880" y="9582558"/>
                    <a:pt x="124460" y="9582558"/>
                  </a:cubicBezTo>
                  <a:lnTo>
                    <a:pt x="3308907" y="9582558"/>
                  </a:lnTo>
                  <a:cubicBezTo>
                    <a:pt x="3377486" y="9582558"/>
                    <a:pt x="3433366" y="9526677"/>
                    <a:pt x="3433366" y="9458098"/>
                  </a:cubicBezTo>
                  <a:lnTo>
                    <a:pt x="3433366" y="124460"/>
                  </a:lnTo>
                  <a:cubicBezTo>
                    <a:pt x="3433366" y="55880"/>
                    <a:pt x="3377486" y="0"/>
                    <a:pt x="3308906" y="0"/>
                  </a:cubicBezTo>
                  <a:close/>
                </a:path>
              </a:pathLst>
            </a:custGeom>
            <a:solidFill>
              <a:srgbClr val="00A7B5"/>
            </a:solidFill>
          </p:spPr>
          <p:txBody>
            <a:bodyPr/>
            <a:lstStyle/>
            <a:p>
              <a:endParaRPr lang="en-GB"/>
            </a:p>
          </p:txBody>
        </p:sp>
      </p:grpSp>
      <p:sp>
        <p:nvSpPr>
          <p:cNvPr id="8" name="TextBox 8"/>
          <p:cNvSpPr txBox="1"/>
          <p:nvPr/>
        </p:nvSpPr>
        <p:spPr>
          <a:xfrm>
            <a:off x="3525284" y="2415485"/>
            <a:ext cx="4411608" cy="312116"/>
          </a:xfrm>
          <a:prstGeom prst="rect">
            <a:avLst/>
          </a:prstGeom>
        </p:spPr>
        <p:txBody>
          <a:bodyPr lIns="0" tIns="0" rIns="0" bIns="0" rtlCol="0" anchor="t">
            <a:spAutoFit/>
          </a:bodyPr>
          <a:lstStyle/>
          <a:p>
            <a:pPr algn="l">
              <a:lnSpc>
                <a:spcPts val="2516"/>
              </a:lnSpc>
            </a:pPr>
            <a:r>
              <a:rPr lang="en-US" sz="2187" spc="-96">
                <a:solidFill>
                  <a:srgbClr val="151F6D"/>
                </a:solidFill>
                <a:latin typeface="Open Sans 1"/>
                <a:ea typeface="Open Sans 1"/>
                <a:cs typeface="Open Sans 1"/>
                <a:sym typeface="Open Sans 1"/>
              </a:rPr>
              <a:t>Activity</a:t>
            </a:r>
          </a:p>
        </p:txBody>
      </p:sp>
      <p:sp>
        <p:nvSpPr>
          <p:cNvPr id="9" name="TextBox 9"/>
          <p:cNvSpPr txBox="1"/>
          <p:nvPr/>
        </p:nvSpPr>
        <p:spPr>
          <a:xfrm>
            <a:off x="9904534" y="2415485"/>
            <a:ext cx="2363878" cy="312116"/>
          </a:xfrm>
          <a:prstGeom prst="rect">
            <a:avLst/>
          </a:prstGeom>
        </p:spPr>
        <p:txBody>
          <a:bodyPr lIns="0" tIns="0" rIns="0" bIns="0" rtlCol="0" anchor="t">
            <a:spAutoFit/>
          </a:bodyPr>
          <a:lstStyle/>
          <a:p>
            <a:pPr algn="l">
              <a:lnSpc>
                <a:spcPts val="2516"/>
              </a:lnSpc>
            </a:pPr>
            <a:r>
              <a:rPr lang="en-US" sz="2187" spc="-96">
                <a:solidFill>
                  <a:srgbClr val="151F6D"/>
                </a:solidFill>
                <a:latin typeface="Open Sans 1"/>
                <a:ea typeface="Open Sans 1"/>
                <a:cs typeface="Open Sans 1"/>
                <a:sym typeface="Open Sans 1"/>
              </a:rPr>
              <a:t>Start Time</a:t>
            </a:r>
          </a:p>
        </p:txBody>
      </p:sp>
      <p:sp>
        <p:nvSpPr>
          <p:cNvPr id="10" name="TextBox 10"/>
          <p:cNvSpPr txBox="1"/>
          <p:nvPr/>
        </p:nvSpPr>
        <p:spPr>
          <a:xfrm>
            <a:off x="12311887" y="2415485"/>
            <a:ext cx="1406707" cy="312116"/>
          </a:xfrm>
          <a:prstGeom prst="rect">
            <a:avLst/>
          </a:prstGeom>
        </p:spPr>
        <p:txBody>
          <a:bodyPr lIns="0" tIns="0" rIns="0" bIns="0" rtlCol="0" anchor="t">
            <a:spAutoFit/>
          </a:bodyPr>
          <a:lstStyle/>
          <a:p>
            <a:pPr algn="l">
              <a:lnSpc>
                <a:spcPts val="2516"/>
              </a:lnSpc>
            </a:pPr>
            <a:r>
              <a:rPr lang="en-US" sz="2187" spc="-96">
                <a:solidFill>
                  <a:srgbClr val="151F6D"/>
                </a:solidFill>
                <a:latin typeface="Open Sans 1"/>
                <a:ea typeface="Open Sans 1"/>
                <a:cs typeface="Open Sans 1"/>
                <a:sym typeface="Open Sans 1"/>
              </a:rPr>
              <a:t>Finish Time</a:t>
            </a:r>
          </a:p>
        </p:txBody>
      </p:sp>
      <p:grpSp>
        <p:nvGrpSpPr>
          <p:cNvPr id="11" name="Group 11"/>
          <p:cNvGrpSpPr/>
          <p:nvPr/>
        </p:nvGrpSpPr>
        <p:grpSpPr>
          <a:xfrm>
            <a:off x="7489184" y="2727601"/>
            <a:ext cx="2450829" cy="6840286"/>
            <a:chOff x="0" y="0"/>
            <a:chExt cx="3433366" cy="9582558"/>
          </a:xfrm>
        </p:grpSpPr>
        <p:sp>
          <p:nvSpPr>
            <p:cNvPr id="12" name="Freeform 12"/>
            <p:cNvSpPr/>
            <p:nvPr/>
          </p:nvSpPr>
          <p:spPr>
            <a:xfrm>
              <a:off x="0" y="0"/>
              <a:ext cx="3433366" cy="9582558"/>
            </a:xfrm>
            <a:custGeom>
              <a:avLst/>
              <a:gdLst/>
              <a:ahLst/>
              <a:cxnLst/>
              <a:rect l="l" t="t" r="r" b="b"/>
              <a:pathLst>
                <a:path w="3433366" h="9582558">
                  <a:moveTo>
                    <a:pt x="3308906" y="59690"/>
                  </a:moveTo>
                  <a:cubicBezTo>
                    <a:pt x="3344466" y="59690"/>
                    <a:pt x="3373676" y="88900"/>
                    <a:pt x="3373676" y="124460"/>
                  </a:cubicBezTo>
                  <a:lnTo>
                    <a:pt x="3373676" y="9458098"/>
                  </a:lnTo>
                  <a:cubicBezTo>
                    <a:pt x="3373676" y="9493658"/>
                    <a:pt x="3344466" y="9522868"/>
                    <a:pt x="3308906" y="9522868"/>
                  </a:cubicBezTo>
                  <a:lnTo>
                    <a:pt x="124460" y="9522868"/>
                  </a:lnTo>
                  <a:cubicBezTo>
                    <a:pt x="88900" y="9522868"/>
                    <a:pt x="59690" y="9493658"/>
                    <a:pt x="59690" y="9458098"/>
                  </a:cubicBezTo>
                  <a:lnTo>
                    <a:pt x="59690" y="124460"/>
                  </a:lnTo>
                  <a:cubicBezTo>
                    <a:pt x="59690" y="88900"/>
                    <a:pt x="88900" y="59690"/>
                    <a:pt x="124460" y="59690"/>
                  </a:cubicBezTo>
                  <a:lnTo>
                    <a:pt x="3308906" y="59690"/>
                  </a:lnTo>
                  <a:moveTo>
                    <a:pt x="3308906" y="0"/>
                  </a:moveTo>
                  <a:lnTo>
                    <a:pt x="124460" y="0"/>
                  </a:lnTo>
                  <a:cubicBezTo>
                    <a:pt x="55880" y="0"/>
                    <a:pt x="0" y="55880"/>
                    <a:pt x="0" y="124460"/>
                  </a:cubicBezTo>
                  <a:lnTo>
                    <a:pt x="0" y="9458098"/>
                  </a:lnTo>
                  <a:cubicBezTo>
                    <a:pt x="0" y="9526677"/>
                    <a:pt x="55880" y="9582558"/>
                    <a:pt x="124460" y="9582558"/>
                  </a:cubicBezTo>
                  <a:lnTo>
                    <a:pt x="3308907" y="9582558"/>
                  </a:lnTo>
                  <a:cubicBezTo>
                    <a:pt x="3377486" y="9582558"/>
                    <a:pt x="3433366" y="9526677"/>
                    <a:pt x="3433366" y="9458098"/>
                  </a:cubicBezTo>
                  <a:lnTo>
                    <a:pt x="3433366" y="124460"/>
                  </a:lnTo>
                  <a:cubicBezTo>
                    <a:pt x="3433366" y="55880"/>
                    <a:pt x="3377486" y="0"/>
                    <a:pt x="3308906" y="0"/>
                  </a:cubicBezTo>
                  <a:close/>
                </a:path>
              </a:pathLst>
            </a:custGeom>
            <a:solidFill>
              <a:srgbClr val="00A7B5"/>
            </a:solidFill>
          </p:spPr>
          <p:txBody>
            <a:bodyPr/>
            <a:lstStyle/>
            <a:p>
              <a:endParaRPr lang="en-GB"/>
            </a:p>
          </p:txBody>
        </p:sp>
      </p:grpSp>
      <p:sp>
        <p:nvSpPr>
          <p:cNvPr id="13" name="TextBox 13"/>
          <p:cNvSpPr txBox="1"/>
          <p:nvPr/>
        </p:nvSpPr>
        <p:spPr>
          <a:xfrm>
            <a:off x="7540655" y="2415485"/>
            <a:ext cx="2363878" cy="312116"/>
          </a:xfrm>
          <a:prstGeom prst="rect">
            <a:avLst/>
          </a:prstGeom>
        </p:spPr>
        <p:txBody>
          <a:bodyPr lIns="0" tIns="0" rIns="0" bIns="0" rtlCol="0" anchor="t">
            <a:spAutoFit/>
          </a:bodyPr>
          <a:lstStyle/>
          <a:p>
            <a:pPr algn="l">
              <a:lnSpc>
                <a:spcPts val="2516"/>
              </a:lnSpc>
            </a:pPr>
            <a:r>
              <a:rPr lang="en-US" sz="2187" spc="-96">
                <a:solidFill>
                  <a:srgbClr val="151F6D"/>
                </a:solidFill>
                <a:latin typeface="Open Sans 1"/>
                <a:ea typeface="Open Sans 1"/>
                <a:cs typeface="Open Sans 1"/>
                <a:sym typeface="Open Sans 1"/>
              </a:rPr>
              <a:t>Location</a:t>
            </a:r>
          </a:p>
        </p:txBody>
      </p:sp>
      <p:sp>
        <p:nvSpPr>
          <p:cNvPr id="14" name="AutoShape 14"/>
          <p:cNvSpPr/>
          <p:nvPr/>
        </p:nvSpPr>
        <p:spPr>
          <a:xfrm>
            <a:off x="3525284" y="3564831"/>
            <a:ext cx="11237432" cy="0"/>
          </a:xfrm>
          <a:prstGeom prst="line">
            <a:avLst/>
          </a:prstGeom>
          <a:ln w="57150" cap="flat">
            <a:solidFill>
              <a:srgbClr val="00A7B5"/>
            </a:solidFill>
            <a:prstDash val="solid"/>
            <a:headEnd type="none" w="sm" len="sm"/>
            <a:tailEnd type="none" w="sm" len="sm"/>
          </a:ln>
        </p:spPr>
        <p:txBody>
          <a:bodyPr/>
          <a:lstStyle/>
          <a:p>
            <a:endParaRPr lang="en-GB"/>
          </a:p>
        </p:txBody>
      </p:sp>
      <p:sp>
        <p:nvSpPr>
          <p:cNvPr id="15" name="AutoShape 15"/>
          <p:cNvSpPr/>
          <p:nvPr/>
        </p:nvSpPr>
        <p:spPr>
          <a:xfrm>
            <a:off x="3525284" y="4426037"/>
            <a:ext cx="11237432" cy="0"/>
          </a:xfrm>
          <a:prstGeom prst="line">
            <a:avLst/>
          </a:prstGeom>
          <a:ln w="57150" cap="flat">
            <a:solidFill>
              <a:srgbClr val="00A7B5"/>
            </a:solidFill>
            <a:prstDash val="solid"/>
            <a:headEnd type="none" w="sm" len="sm"/>
            <a:tailEnd type="none" w="sm" len="sm"/>
          </a:ln>
        </p:spPr>
        <p:txBody>
          <a:bodyPr/>
          <a:lstStyle/>
          <a:p>
            <a:endParaRPr lang="en-GB"/>
          </a:p>
        </p:txBody>
      </p:sp>
      <p:sp>
        <p:nvSpPr>
          <p:cNvPr id="16" name="AutoShape 16"/>
          <p:cNvSpPr/>
          <p:nvPr/>
        </p:nvSpPr>
        <p:spPr>
          <a:xfrm>
            <a:off x="3525284" y="5287242"/>
            <a:ext cx="11237432" cy="0"/>
          </a:xfrm>
          <a:prstGeom prst="line">
            <a:avLst/>
          </a:prstGeom>
          <a:ln w="57150" cap="flat">
            <a:solidFill>
              <a:srgbClr val="00A7B5"/>
            </a:solidFill>
            <a:prstDash val="solid"/>
            <a:headEnd type="none" w="sm" len="sm"/>
            <a:tailEnd type="none" w="sm" len="sm"/>
          </a:ln>
        </p:spPr>
        <p:txBody>
          <a:bodyPr/>
          <a:lstStyle/>
          <a:p>
            <a:endParaRPr lang="en-GB"/>
          </a:p>
        </p:txBody>
      </p:sp>
      <p:sp>
        <p:nvSpPr>
          <p:cNvPr id="17" name="AutoShape 17"/>
          <p:cNvSpPr/>
          <p:nvPr/>
        </p:nvSpPr>
        <p:spPr>
          <a:xfrm>
            <a:off x="3525284" y="6148448"/>
            <a:ext cx="11237432" cy="0"/>
          </a:xfrm>
          <a:prstGeom prst="line">
            <a:avLst/>
          </a:prstGeom>
          <a:ln w="57150" cap="flat">
            <a:solidFill>
              <a:srgbClr val="00A7B5"/>
            </a:solidFill>
            <a:prstDash val="solid"/>
            <a:headEnd type="none" w="sm" len="sm"/>
            <a:tailEnd type="none" w="sm" len="sm"/>
          </a:ln>
        </p:spPr>
        <p:txBody>
          <a:bodyPr/>
          <a:lstStyle/>
          <a:p>
            <a:endParaRPr lang="en-GB"/>
          </a:p>
        </p:txBody>
      </p:sp>
      <p:sp>
        <p:nvSpPr>
          <p:cNvPr id="18" name="AutoShape 18"/>
          <p:cNvSpPr/>
          <p:nvPr/>
        </p:nvSpPr>
        <p:spPr>
          <a:xfrm>
            <a:off x="3525284" y="7009653"/>
            <a:ext cx="11237432" cy="0"/>
          </a:xfrm>
          <a:prstGeom prst="line">
            <a:avLst/>
          </a:prstGeom>
          <a:ln w="57150" cap="flat">
            <a:solidFill>
              <a:srgbClr val="00A7B5"/>
            </a:solidFill>
            <a:prstDash val="solid"/>
            <a:headEnd type="none" w="sm" len="sm"/>
            <a:tailEnd type="none" w="sm" len="sm"/>
          </a:ln>
        </p:spPr>
        <p:txBody>
          <a:bodyPr/>
          <a:lstStyle/>
          <a:p>
            <a:endParaRPr lang="en-GB"/>
          </a:p>
        </p:txBody>
      </p:sp>
      <p:sp>
        <p:nvSpPr>
          <p:cNvPr id="19" name="AutoShape 19"/>
          <p:cNvSpPr/>
          <p:nvPr/>
        </p:nvSpPr>
        <p:spPr>
          <a:xfrm>
            <a:off x="3525284" y="7870859"/>
            <a:ext cx="11237432" cy="0"/>
          </a:xfrm>
          <a:prstGeom prst="line">
            <a:avLst/>
          </a:prstGeom>
          <a:ln w="57150" cap="flat">
            <a:solidFill>
              <a:srgbClr val="00A7B5"/>
            </a:solidFill>
            <a:prstDash val="solid"/>
            <a:headEnd type="none" w="sm" len="sm"/>
            <a:tailEnd type="none" w="sm" len="sm"/>
          </a:ln>
        </p:spPr>
        <p:txBody>
          <a:bodyPr/>
          <a:lstStyle/>
          <a:p>
            <a:endParaRPr lang="en-GB"/>
          </a:p>
        </p:txBody>
      </p:sp>
      <p:sp>
        <p:nvSpPr>
          <p:cNvPr id="20" name="TextBox 20"/>
          <p:cNvSpPr txBox="1"/>
          <p:nvPr/>
        </p:nvSpPr>
        <p:spPr>
          <a:xfrm>
            <a:off x="3711197" y="2987673"/>
            <a:ext cx="3697382" cy="276794"/>
          </a:xfrm>
          <a:prstGeom prst="rect">
            <a:avLst/>
          </a:prstGeom>
        </p:spPr>
        <p:txBody>
          <a:bodyPr lIns="0" tIns="0" rIns="0" bIns="0" rtlCol="0" anchor="t">
            <a:spAutoFit/>
          </a:bodyPr>
          <a:lstStyle/>
          <a:p>
            <a:pPr algn="ctr">
              <a:lnSpc>
                <a:spcPts val="2246"/>
              </a:lnSpc>
            </a:pPr>
            <a:r>
              <a:rPr lang="en-US" sz="1903" spc="-76">
                <a:solidFill>
                  <a:srgbClr val="000000"/>
                </a:solidFill>
                <a:latin typeface="Open Sans 3"/>
                <a:ea typeface="Open Sans 3"/>
                <a:cs typeface="Open Sans 3"/>
                <a:sym typeface="Open Sans 3"/>
              </a:rPr>
              <a:t>Meeting at school</a:t>
            </a:r>
          </a:p>
        </p:txBody>
      </p:sp>
      <p:sp>
        <p:nvSpPr>
          <p:cNvPr id="21" name="TextBox 21"/>
          <p:cNvSpPr txBox="1"/>
          <p:nvPr/>
        </p:nvSpPr>
        <p:spPr>
          <a:xfrm>
            <a:off x="7589333" y="2856730"/>
            <a:ext cx="2250531" cy="548754"/>
          </a:xfrm>
          <a:prstGeom prst="rect">
            <a:avLst/>
          </a:prstGeom>
        </p:spPr>
        <p:txBody>
          <a:bodyPr lIns="0" tIns="0" rIns="0" bIns="0" rtlCol="0" anchor="t">
            <a:spAutoFit/>
          </a:bodyPr>
          <a:lstStyle/>
          <a:p>
            <a:pPr algn="ctr">
              <a:lnSpc>
                <a:spcPts val="2246"/>
              </a:lnSpc>
            </a:pPr>
            <a:r>
              <a:rPr lang="en-US" sz="1903" spc="-76">
                <a:solidFill>
                  <a:srgbClr val="000000"/>
                </a:solidFill>
                <a:latin typeface="Open Sans 3"/>
                <a:ea typeface="Open Sans 3"/>
                <a:cs typeface="Open Sans 3"/>
                <a:sym typeface="Open Sans 3"/>
              </a:rPr>
              <a:t>Meeting at</a:t>
            </a:r>
          </a:p>
          <a:p>
            <a:pPr algn="ctr">
              <a:lnSpc>
                <a:spcPts val="2246"/>
              </a:lnSpc>
            </a:pPr>
            <a:r>
              <a:rPr lang="en-US" sz="1903" spc="-76">
                <a:solidFill>
                  <a:srgbClr val="000000"/>
                </a:solidFill>
                <a:latin typeface="Open Sans 3"/>
                <a:ea typeface="Open Sans 3"/>
                <a:cs typeface="Open Sans 3"/>
                <a:sym typeface="Open Sans 3"/>
              </a:rPr>
              <a:t>school</a:t>
            </a:r>
          </a:p>
        </p:txBody>
      </p:sp>
      <p:sp>
        <p:nvSpPr>
          <p:cNvPr id="22" name="TextBox 22"/>
          <p:cNvSpPr txBox="1"/>
          <p:nvPr/>
        </p:nvSpPr>
        <p:spPr>
          <a:xfrm>
            <a:off x="10000685" y="2987673"/>
            <a:ext cx="2250531" cy="276794"/>
          </a:xfrm>
          <a:prstGeom prst="rect">
            <a:avLst/>
          </a:prstGeom>
        </p:spPr>
        <p:txBody>
          <a:bodyPr lIns="0" tIns="0" rIns="0" bIns="0" rtlCol="0" anchor="t">
            <a:spAutoFit/>
          </a:bodyPr>
          <a:lstStyle/>
          <a:p>
            <a:pPr algn="ctr">
              <a:lnSpc>
                <a:spcPts val="2246"/>
              </a:lnSpc>
            </a:pPr>
            <a:r>
              <a:rPr lang="en-US" sz="1903" spc="-76">
                <a:solidFill>
                  <a:srgbClr val="000000"/>
                </a:solidFill>
                <a:latin typeface="Open Sans 3"/>
                <a:ea typeface="Open Sans 3"/>
                <a:cs typeface="Open Sans 3"/>
                <a:sym typeface="Open Sans 3"/>
              </a:rPr>
              <a:t>10:00am</a:t>
            </a:r>
          </a:p>
        </p:txBody>
      </p:sp>
      <p:sp>
        <p:nvSpPr>
          <p:cNvPr id="23" name="TextBox 23"/>
          <p:cNvSpPr txBox="1"/>
          <p:nvPr/>
        </p:nvSpPr>
        <p:spPr>
          <a:xfrm>
            <a:off x="3711197" y="3851900"/>
            <a:ext cx="3697382" cy="276794"/>
          </a:xfrm>
          <a:prstGeom prst="rect">
            <a:avLst/>
          </a:prstGeom>
        </p:spPr>
        <p:txBody>
          <a:bodyPr lIns="0" tIns="0" rIns="0" bIns="0" rtlCol="0" anchor="t">
            <a:spAutoFit/>
          </a:bodyPr>
          <a:lstStyle/>
          <a:p>
            <a:pPr algn="ctr">
              <a:lnSpc>
                <a:spcPts val="2246"/>
              </a:lnSpc>
            </a:pPr>
            <a:r>
              <a:rPr lang="en-US" sz="1903" spc="-76">
                <a:solidFill>
                  <a:srgbClr val="000000"/>
                </a:solidFill>
                <a:latin typeface="Open Sans 3"/>
                <a:ea typeface="Open Sans 3"/>
                <a:cs typeface="Open Sans 3"/>
                <a:sym typeface="Open Sans 3"/>
              </a:rPr>
              <a:t>Walk to bus stop</a:t>
            </a:r>
          </a:p>
        </p:txBody>
      </p:sp>
      <p:sp>
        <p:nvSpPr>
          <p:cNvPr id="24" name="TextBox 24"/>
          <p:cNvSpPr txBox="1"/>
          <p:nvPr/>
        </p:nvSpPr>
        <p:spPr>
          <a:xfrm>
            <a:off x="9961207" y="3851900"/>
            <a:ext cx="2250531" cy="276794"/>
          </a:xfrm>
          <a:prstGeom prst="rect">
            <a:avLst/>
          </a:prstGeom>
        </p:spPr>
        <p:txBody>
          <a:bodyPr lIns="0" tIns="0" rIns="0" bIns="0" rtlCol="0" anchor="t">
            <a:spAutoFit/>
          </a:bodyPr>
          <a:lstStyle/>
          <a:p>
            <a:pPr algn="ctr">
              <a:lnSpc>
                <a:spcPts val="2246"/>
              </a:lnSpc>
            </a:pPr>
            <a:r>
              <a:rPr lang="en-US" sz="1903" spc="-76">
                <a:solidFill>
                  <a:srgbClr val="000000"/>
                </a:solidFill>
                <a:latin typeface="Open Sans 3"/>
                <a:ea typeface="Open Sans 3"/>
                <a:cs typeface="Open Sans 3"/>
                <a:sym typeface="Open Sans 3"/>
              </a:rPr>
              <a:t>10:00am</a:t>
            </a:r>
          </a:p>
        </p:txBody>
      </p:sp>
      <p:sp>
        <p:nvSpPr>
          <p:cNvPr id="25" name="TextBox 25"/>
          <p:cNvSpPr txBox="1"/>
          <p:nvPr/>
        </p:nvSpPr>
        <p:spPr>
          <a:xfrm>
            <a:off x="12412036" y="3857037"/>
            <a:ext cx="2250531" cy="276794"/>
          </a:xfrm>
          <a:prstGeom prst="rect">
            <a:avLst/>
          </a:prstGeom>
        </p:spPr>
        <p:txBody>
          <a:bodyPr lIns="0" tIns="0" rIns="0" bIns="0" rtlCol="0" anchor="t">
            <a:spAutoFit/>
          </a:bodyPr>
          <a:lstStyle/>
          <a:p>
            <a:pPr algn="ctr">
              <a:lnSpc>
                <a:spcPts val="2246"/>
              </a:lnSpc>
            </a:pPr>
            <a:r>
              <a:rPr lang="en-US" sz="1903" spc="-76">
                <a:solidFill>
                  <a:srgbClr val="000000"/>
                </a:solidFill>
                <a:latin typeface="Open Sans 3"/>
                <a:ea typeface="Open Sans 3"/>
                <a:cs typeface="Open Sans 3"/>
                <a:sym typeface="Open Sans 3"/>
              </a:rPr>
              <a:t>10:20am</a:t>
            </a:r>
          </a:p>
        </p:txBody>
      </p:sp>
      <p:sp>
        <p:nvSpPr>
          <p:cNvPr id="26" name="TextBox 26"/>
          <p:cNvSpPr txBox="1"/>
          <p:nvPr/>
        </p:nvSpPr>
        <p:spPr>
          <a:xfrm>
            <a:off x="3711197" y="4713105"/>
            <a:ext cx="3697382" cy="276794"/>
          </a:xfrm>
          <a:prstGeom prst="rect">
            <a:avLst/>
          </a:prstGeom>
        </p:spPr>
        <p:txBody>
          <a:bodyPr lIns="0" tIns="0" rIns="0" bIns="0" rtlCol="0" anchor="t">
            <a:spAutoFit/>
          </a:bodyPr>
          <a:lstStyle/>
          <a:p>
            <a:pPr algn="ctr">
              <a:lnSpc>
                <a:spcPts val="2246"/>
              </a:lnSpc>
            </a:pPr>
            <a:r>
              <a:rPr lang="en-US" sz="1903" spc="-76">
                <a:solidFill>
                  <a:srgbClr val="000000"/>
                </a:solidFill>
                <a:latin typeface="Open Sans 3"/>
                <a:ea typeface="Open Sans 3"/>
                <a:cs typeface="Open Sans 3"/>
                <a:sym typeface="Open Sans 3"/>
              </a:rPr>
              <a:t>Get the bus to Go-Karting</a:t>
            </a:r>
          </a:p>
        </p:txBody>
      </p:sp>
      <p:sp>
        <p:nvSpPr>
          <p:cNvPr id="27" name="TextBox 27"/>
          <p:cNvSpPr txBox="1"/>
          <p:nvPr/>
        </p:nvSpPr>
        <p:spPr>
          <a:xfrm>
            <a:off x="10015558" y="4713105"/>
            <a:ext cx="2250531" cy="276794"/>
          </a:xfrm>
          <a:prstGeom prst="rect">
            <a:avLst/>
          </a:prstGeom>
        </p:spPr>
        <p:txBody>
          <a:bodyPr lIns="0" tIns="0" rIns="0" bIns="0" rtlCol="0" anchor="t">
            <a:spAutoFit/>
          </a:bodyPr>
          <a:lstStyle/>
          <a:p>
            <a:pPr algn="ctr">
              <a:lnSpc>
                <a:spcPts val="2246"/>
              </a:lnSpc>
            </a:pPr>
            <a:r>
              <a:rPr lang="en-US" sz="1903" spc="-76">
                <a:solidFill>
                  <a:srgbClr val="000000"/>
                </a:solidFill>
                <a:latin typeface="Open Sans 3"/>
                <a:ea typeface="Open Sans 3"/>
                <a:cs typeface="Open Sans 3"/>
                <a:sym typeface="Open Sans 3"/>
              </a:rPr>
              <a:t>10:30am</a:t>
            </a:r>
          </a:p>
        </p:txBody>
      </p:sp>
      <p:sp>
        <p:nvSpPr>
          <p:cNvPr id="28" name="TextBox 28"/>
          <p:cNvSpPr txBox="1"/>
          <p:nvPr/>
        </p:nvSpPr>
        <p:spPr>
          <a:xfrm>
            <a:off x="12412036" y="4718242"/>
            <a:ext cx="2250531" cy="276794"/>
          </a:xfrm>
          <a:prstGeom prst="rect">
            <a:avLst/>
          </a:prstGeom>
        </p:spPr>
        <p:txBody>
          <a:bodyPr lIns="0" tIns="0" rIns="0" bIns="0" rtlCol="0" anchor="t">
            <a:spAutoFit/>
          </a:bodyPr>
          <a:lstStyle/>
          <a:p>
            <a:pPr algn="ctr">
              <a:lnSpc>
                <a:spcPts val="2246"/>
              </a:lnSpc>
            </a:pPr>
            <a:r>
              <a:rPr lang="en-US" sz="1903" spc="-76">
                <a:solidFill>
                  <a:srgbClr val="000000"/>
                </a:solidFill>
                <a:latin typeface="Open Sans 3"/>
                <a:ea typeface="Open Sans 3"/>
                <a:cs typeface="Open Sans 3"/>
                <a:sym typeface="Open Sans 3"/>
              </a:rPr>
              <a:t>11:00am</a:t>
            </a:r>
          </a:p>
        </p:txBody>
      </p:sp>
      <p:sp>
        <p:nvSpPr>
          <p:cNvPr id="29" name="TextBox 29"/>
          <p:cNvSpPr txBox="1"/>
          <p:nvPr/>
        </p:nvSpPr>
        <p:spPr>
          <a:xfrm>
            <a:off x="3711197" y="5574311"/>
            <a:ext cx="3697382" cy="276794"/>
          </a:xfrm>
          <a:prstGeom prst="rect">
            <a:avLst/>
          </a:prstGeom>
        </p:spPr>
        <p:txBody>
          <a:bodyPr lIns="0" tIns="0" rIns="0" bIns="0" rtlCol="0" anchor="t">
            <a:spAutoFit/>
          </a:bodyPr>
          <a:lstStyle/>
          <a:p>
            <a:pPr algn="ctr">
              <a:lnSpc>
                <a:spcPts val="2246"/>
              </a:lnSpc>
            </a:pPr>
            <a:r>
              <a:rPr lang="en-US" sz="1903" spc="-76">
                <a:solidFill>
                  <a:srgbClr val="000000"/>
                </a:solidFill>
                <a:latin typeface="Open Sans 3"/>
                <a:ea typeface="Open Sans 3"/>
                <a:cs typeface="Open Sans 3"/>
                <a:sym typeface="Open Sans 3"/>
              </a:rPr>
              <a:t>Do Go-Karting</a:t>
            </a:r>
          </a:p>
        </p:txBody>
      </p:sp>
      <p:sp>
        <p:nvSpPr>
          <p:cNvPr id="30" name="TextBox 30"/>
          <p:cNvSpPr txBox="1"/>
          <p:nvPr/>
        </p:nvSpPr>
        <p:spPr>
          <a:xfrm>
            <a:off x="7489184" y="5455456"/>
            <a:ext cx="2415349" cy="548754"/>
          </a:xfrm>
          <a:prstGeom prst="rect">
            <a:avLst/>
          </a:prstGeom>
        </p:spPr>
        <p:txBody>
          <a:bodyPr lIns="0" tIns="0" rIns="0" bIns="0" rtlCol="0" anchor="t">
            <a:spAutoFit/>
          </a:bodyPr>
          <a:lstStyle/>
          <a:p>
            <a:pPr algn="ctr">
              <a:lnSpc>
                <a:spcPts val="2246"/>
              </a:lnSpc>
            </a:pPr>
            <a:r>
              <a:rPr lang="en-US" sz="1903" spc="-76">
                <a:solidFill>
                  <a:srgbClr val="000000"/>
                </a:solidFill>
                <a:latin typeface="Open Sans 3"/>
                <a:ea typeface="Open Sans 3"/>
                <a:cs typeface="Open Sans 3"/>
                <a:sym typeface="Open Sans 3"/>
              </a:rPr>
              <a:t>Team Sport Go-Karting, Newcastle</a:t>
            </a:r>
          </a:p>
        </p:txBody>
      </p:sp>
      <p:sp>
        <p:nvSpPr>
          <p:cNvPr id="31" name="TextBox 31"/>
          <p:cNvSpPr txBox="1"/>
          <p:nvPr/>
        </p:nvSpPr>
        <p:spPr>
          <a:xfrm>
            <a:off x="10004682" y="5591436"/>
            <a:ext cx="2250531" cy="276794"/>
          </a:xfrm>
          <a:prstGeom prst="rect">
            <a:avLst/>
          </a:prstGeom>
        </p:spPr>
        <p:txBody>
          <a:bodyPr lIns="0" tIns="0" rIns="0" bIns="0" rtlCol="0" anchor="t">
            <a:spAutoFit/>
          </a:bodyPr>
          <a:lstStyle/>
          <a:p>
            <a:pPr algn="ctr">
              <a:lnSpc>
                <a:spcPts val="2246"/>
              </a:lnSpc>
            </a:pPr>
            <a:r>
              <a:rPr lang="en-US" sz="1903" spc="-76">
                <a:solidFill>
                  <a:srgbClr val="000000"/>
                </a:solidFill>
                <a:latin typeface="Open Sans 3"/>
                <a:ea typeface="Open Sans 3"/>
                <a:cs typeface="Open Sans 3"/>
                <a:sym typeface="Open Sans 3"/>
              </a:rPr>
              <a:t>11:15am</a:t>
            </a:r>
          </a:p>
        </p:txBody>
      </p:sp>
      <p:sp>
        <p:nvSpPr>
          <p:cNvPr id="32" name="TextBox 32"/>
          <p:cNvSpPr txBox="1"/>
          <p:nvPr/>
        </p:nvSpPr>
        <p:spPr>
          <a:xfrm>
            <a:off x="12415798" y="5574311"/>
            <a:ext cx="2250531" cy="276794"/>
          </a:xfrm>
          <a:prstGeom prst="rect">
            <a:avLst/>
          </a:prstGeom>
        </p:spPr>
        <p:txBody>
          <a:bodyPr lIns="0" tIns="0" rIns="0" bIns="0" rtlCol="0" anchor="t">
            <a:spAutoFit/>
          </a:bodyPr>
          <a:lstStyle/>
          <a:p>
            <a:pPr algn="ctr">
              <a:lnSpc>
                <a:spcPts val="2246"/>
              </a:lnSpc>
            </a:pPr>
            <a:r>
              <a:rPr lang="en-US" sz="1903" spc="-76">
                <a:solidFill>
                  <a:srgbClr val="000000"/>
                </a:solidFill>
                <a:latin typeface="Open Sans 3"/>
                <a:ea typeface="Open Sans 3"/>
                <a:cs typeface="Open Sans 3"/>
                <a:sym typeface="Open Sans 3"/>
              </a:rPr>
              <a:t>12:30pm</a:t>
            </a:r>
          </a:p>
        </p:txBody>
      </p:sp>
      <p:sp>
        <p:nvSpPr>
          <p:cNvPr id="33" name="TextBox 33"/>
          <p:cNvSpPr txBox="1"/>
          <p:nvPr/>
        </p:nvSpPr>
        <p:spPr>
          <a:xfrm>
            <a:off x="3711197" y="6450625"/>
            <a:ext cx="3697382" cy="276794"/>
          </a:xfrm>
          <a:prstGeom prst="rect">
            <a:avLst/>
          </a:prstGeom>
        </p:spPr>
        <p:txBody>
          <a:bodyPr lIns="0" tIns="0" rIns="0" bIns="0" rtlCol="0" anchor="t">
            <a:spAutoFit/>
          </a:bodyPr>
          <a:lstStyle/>
          <a:p>
            <a:pPr algn="ctr">
              <a:lnSpc>
                <a:spcPts val="2246"/>
              </a:lnSpc>
            </a:pPr>
            <a:r>
              <a:rPr lang="en-US" sz="1903" spc="-76">
                <a:solidFill>
                  <a:srgbClr val="000000"/>
                </a:solidFill>
                <a:latin typeface="Open Sans 3"/>
                <a:ea typeface="Open Sans 3"/>
                <a:cs typeface="Open Sans 3"/>
                <a:sym typeface="Open Sans 3"/>
              </a:rPr>
              <a:t>Get food from Nando’s</a:t>
            </a:r>
          </a:p>
        </p:txBody>
      </p:sp>
      <p:sp>
        <p:nvSpPr>
          <p:cNvPr id="34" name="TextBox 34"/>
          <p:cNvSpPr txBox="1"/>
          <p:nvPr/>
        </p:nvSpPr>
        <p:spPr>
          <a:xfrm>
            <a:off x="7506924" y="6450625"/>
            <a:ext cx="2415349" cy="276794"/>
          </a:xfrm>
          <a:prstGeom prst="rect">
            <a:avLst/>
          </a:prstGeom>
        </p:spPr>
        <p:txBody>
          <a:bodyPr lIns="0" tIns="0" rIns="0" bIns="0" rtlCol="0" anchor="t">
            <a:spAutoFit/>
          </a:bodyPr>
          <a:lstStyle/>
          <a:p>
            <a:pPr algn="ctr">
              <a:lnSpc>
                <a:spcPts val="2246"/>
              </a:lnSpc>
            </a:pPr>
            <a:r>
              <a:rPr lang="en-US" sz="1903" spc="-76">
                <a:solidFill>
                  <a:srgbClr val="000000"/>
                </a:solidFill>
                <a:latin typeface="Open Sans 3"/>
                <a:ea typeface="Open Sans 3"/>
                <a:cs typeface="Open Sans 3"/>
                <a:sym typeface="Open Sans 3"/>
              </a:rPr>
              <a:t>Nandos Newcastle</a:t>
            </a:r>
          </a:p>
        </p:txBody>
      </p:sp>
      <p:sp>
        <p:nvSpPr>
          <p:cNvPr id="35" name="TextBox 35"/>
          <p:cNvSpPr txBox="1"/>
          <p:nvPr/>
        </p:nvSpPr>
        <p:spPr>
          <a:xfrm>
            <a:off x="10004682" y="6450625"/>
            <a:ext cx="2250531" cy="276794"/>
          </a:xfrm>
          <a:prstGeom prst="rect">
            <a:avLst/>
          </a:prstGeom>
        </p:spPr>
        <p:txBody>
          <a:bodyPr lIns="0" tIns="0" rIns="0" bIns="0" rtlCol="0" anchor="t">
            <a:spAutoFit/>
          </a:bodyPr>
          <a:lstStyle/>
          <a:p>
            <a:pPr algn="ctr">
              <a:lnSpc>
                <a:spcPts val="2246"/>
              </a:lnSpc>
            </a:pPr>
            <a:r>
              <a:rPr lang="en-US" sz="1903" spc="-76">
                <a:solidFill>
                  <a:srgbClr val="000000"/>
                </a:solidFill>
                <a:latin typeface="Open Sans 3"/>
                <a:ea typeface="Open Sans 3"/>
                <a:cs typeface="Open Sans 3"/>
                <a:sym typeface="Open Sans 3"/>
              </a:rPr>
              <a:t>12:30pm</a:t>
            </a:r>
          </a:p>
        </p:txBody>
      </p:sp>
      <p:sp>
        <p:nvSpPr>
          <p:cNvPr id="36" name="TextBox 36"/>
          <p:cNvSpPr txBox="1"/>
          <p:nvPr/>
        </p:nvSpPr>
        <p:spPr>
          <a:xfrm>
            <a:off x="12415798" y="6435516"/>
            <a:ext cx="2250531" cy="276794"/>
          </a:xfrm>
          <a:prstGeom prst="rect">
            <a:avLst/>
          </a:prstGeom>
        </p:spPr>
        <p:txBody>
          <a:bodyPr lIns="0" tIns="0" rIns="0" bIns="0" rtlCol="0" anchor="t">
            <a:spAutoFit/>
          </a:bodyPr>
          <a:lstStyle/>
          <a:p>
            <a:pPr algn="ctr">
              <a:lnSpc>
                <a:spcPts val="2246"/>
              </a:lnSpc>
            </a:pPr>
            <a:r>
              <a:rPr lang="en-US" sz="1903" spc="-76">
                <a:solidFill>
                  <a:srgbClr val="000000"/>
                </a:solidFill>
                <a:latin typeface="Open Sans 3"/>
                <a:ea typeface="Open Sans 3"/>
                <a:cs typeface="Open Sans 3"/>
                <a:sym typeface="Open Sans 3"/>
              </a:rPr>
              <a:t>1:30pm</a:t>
            </a:r>
          </a:p>
        </p:txBody>
      </p:sp>
      <p:sp>
        <p:nvSpPr>
          <p:cNvPr id="37" name="TextBox 37"/>
          <p:cNvSpPr txBox="1"/>
          <p:nvPr/>
        </p:nvSpPr>
        <p:spPr>
          <a:xfrm>
            <a:off x="3711197" y="7296722"/>
            <a:ext cx="3697382" cy="276794"/>
          </a:xfrm>
          <a:prstGeom prst="rect">
            <a:avLst/>
          </a:prstGeom>
        </p:spPr>
        <p:txBody>
          <a:bodyPr lIns="0" tIns="0" rIns="0" bIns="0" rtlCol="0" anchor="t">
            <a:spAutoFit/>
          </a:bodyPr>
          <a:lstStyle/>
          <a:p>
            <a:pPr algn="ctr">
              <a:lnSpc>
                <a:spcPts val="2246"/>
              </a:lnSpc>
            </a:pPr>
            <a:r>
              <a:rPr lang="en-US" sz="1903" spc="-76">
                <a:solidFill>
                  <a:srgbClr val="000000"/>
                </a:solidFill>
                <a:latin typeface="Open Sans 3"/>
                <a:ea typeface="Open Sans 3"/>
                <a:cs typeface="Open Sans 3"/>
                <a:sym typeface="Open Sans 3"/>
              </a:rPr>
              <a:t>Walk to bus stop</a:t>
            </a:r>
          </a:p>
        </p:txBody>
      </p:sp>
      <p:sp>
        <p:nvSpPr>
          <p:cNvPr id="38" name="TextBox 38"/>
          <p:cNvSpPr txBox="1"/>
          <p:nvPr/>
        </p:nvSpPr>
        <p:spPr>
          <a:xfrm>
            <a:off x="7489184" y="7296722"/>
            <a:ext cx="2415349" cy="276794"/>
          </a:xfrm>
          <a:prstGeom prst="rect">
            <a:avLst/>
          </a:prstGeom>
        </p:spPr>
        <p:txBody>
          <a:bodyPr lIns="0" tIns="0" rIns="0" bIns="0" rtlCol="0" anchor="t">
            <a:spAutoFit/>
          </a:bodyPr>
          <a:lstStyle/>
          <a:p>
            <a:pPr algn="ctr">
              <a:lnSpc>
                <a:spcPts val="2246"/>
              </a:lnSpc>
            </a:pPr>
            <a:r>
              <a:rPr lang="en-US" sz="1903" spc="-76">
                <a:solidFill>
                  <a:srgbClr val="000000"/>
                </a:solidFill>
                <a:latin typeface="Open Sans 3"/>
                <a:ea typeface="Open Sans 3"/>
                <a:cs typeface="Open Sans 3"/>
                <a:sym typeface="Open Sans 3"/>
              </a:rPr>
              <a:t>Newcastle</a:t>
            </a:r>
          </a:p>
        </p:txBody>
      </p:sp>
      <p:sp>
        <p:nvSpPr>
          <p:cNvPr id="39" name="TextBox 39"/>
          <p:cNvSpPr txBox="1"/>
          <p:nvPr/>
        </p:nvSpPr>
        <p:spPr>
          <a:xfrm>
            <a:off x="10017881" y="7296722"/>
            <a:ext cx="2250531" cy="276794"/>
          </a:xfrm>
          <a:prstGeom prst="rect">
            <a:avLst/>
          </a:prstGeom>
        </p:spPr>
        <p:txBody>
          <a:bodyPr lIns="0" tIns="0" rIns="0" bIns="0" rtlCol="0" anchor="t">
            <a:spAutoFit/>
          </a:bodyPr>
          <a:lstStyle/>
          <a:p>
            <a:pPr algn="ctr">
              <a:lnSpc>
                <a:spcPts val="2246"/>
              </a:lnSpc>
            </a:pPr>
            <a:r>
              <a:rPr lang="en-US" sz="1903" spc="-76">
                <a:solidFill>
                  <a:srgbClr val="000000"/>
                </a:solidFill>
                <a:latin typeface="Open Sans 3"/>
                <a:ea typeface="Open Sans 3"/>
                <a:cs typeface="Open Sans 3"/>
                <a:sym typeface="Open Sans 3"/>
              </a:rPr>
              <a:t>1:30pm</a:t>
            </a:r>
          </a:p>
        </p:txBody>
      </p:sp>
      <p:sp>
        <p:nvSpPr>
          <p:cNvPr id="40" name="TextBox 40"/>
          <p:cNvSpPr txBox="1"/>
          <p:nvPr/>
        </p:nvSpPr>
        <p:spPr>
          <a:xfrm>
            <a:off x="12412036" y="7296722"/>
            <a:ext cx="2250531" cy="276794"/>
          </a:xfrm>
          <a:prstGeom prst="rect">
            <a:avLst/>
          </a:prstGeom>
        </p:spPr>
        <p:txBody>
          <a:bodyPr lIns="0" tIns="0" rIns="0" bIns="0" rtlCol="0" anchor="t">
            <a:spAutoFit/>
          </a:bodyPr>
          <a:lstStyle/>
          <a:p>
            <a:pPr algn="ctr">
              <a:lnSpc>
                <a:spcPts val="2246"/>
              </a:lnSpc>
            </a:pPr>
            <a:r>
              <a:rPr lang="en-US" sz="1903" spc="-76">
                <a:solidFill>
                  <a:srgbClr val="000000"/>
                </a:solidFill>
                <a:latin typeface="Open Sans 3"/>
                <a:ea typeface="Open Sans 3"/>
                <a:cs typeface="Open Sans 3"/>
                <a:sym typeface="Open Sans 3"/>
              </a:rPr>
              <a:t>1:40pm</a:t>
            </a:r>
          </a:p>
        </p:txBody>
      </p:sp>
      <p:sp>
        <p:nvSpPr>
          <p:cNvPr id="41" name="TextBox 41"/>
          <p:cNvSpPr txBox="1"/>
          <p:nvPr/>
        </p:nvSpPr>
        <p:spPr>
          <a:xfrm>
            <a:off x="3711197" y="8157927"/>
            <a:ext cx="3697382" cy="276794"/>
          </a:xfrm>
          <a:prstGeom prst="rect">
            <a:avLst/>
          </a:prstGeom>
        </p:spPr>
        <p:txBody>
          <a:bodyPr lIns="0" tIns="0" rIns="0" bIns="0" rtlCol="0" anchor="t">
            <a:spAutoFit/>
          </a:bodyPr>
          <a:lstStyle/>
          <a:p>
            <a:pPr algn="ctr">
              <a:lnSpc>
                <a:spcPts val="2246"/>
              </a:lnSpc>
            </a:pPr>
            <a:r>
              <a:rPr lang="en-US" sz="1903" spc="-76">
                <a:solidFill>
                  <a:srgbClr val="000000"/>
                </a:solidFill>
                <a:latin typeface="Open Sans 3"/>
                <a:ea typeface="Open Sans 3"/>
                <a:cs typeface="Open Sans 3"/>
                <a:sym typeface="Open Sans 3"/>
              </a:rPr>
              <a:t>Get bus to bus station</a:t>
            </a:r>
          </a:p>
        </p:txBody>
      </p:sp>
      <p:sp>
        <p:nvSpPr>
          <p:cNvPr id="42" name="TextBox 42"/>
          <p:cNvSpPr txBox="1"/>
          <p:nvPr/>
        </p:nvSpPr>
        <p:spPr>
          <a:xfrm>
            <a:off x="7489184" y="3862174"/>
            <a:ext cx="2415349" cy="276794"/>
          </a:xfrm>
          <a:prstGeom prst="rect">
            <a:avLst/>
          </a:prstGeom>
        </p:spPr>
        <p:txBody>
          <a:bodyPr lIns="0" tIns="0" rIns="0" bIns="0" rtlCol="0" anchor="t">
            <a:spAutoFit/>
          </a:bodyPr>
          <a:lstStyle/>
          <a:p>
            <a:pPr algn="ctr">
              <a:lnSpc>
                <a:spcPts val="2246"/>
              </a:lnSpc>
            </a:pPr>
            <a:r>
              <a:rPr lang="en-US" sz="1903" spc="-76">
                <a:solidFill>
                  <a:srgbClr val="000000"/>
                </a:solidFill>
                <a:latin typeface="Open Sans 3"/>
                <a:ea typeface="Open Sans 3"/>
                <a:cs typeface="Open Sans 3"/>
                <a:sym typeface="Open Sans 3"/>
              </a:rPr>
              <a:t>Gateshead</a:t>
            </a:r>
          </a:p>
        </p:txBody>
      </p:sp>
      <p:sp>
        <p:nvSpPr>
          <p:cNvPr id="43" name="TextBox 43"/>
          <p:cNvSpPr txBox="1"/>
          <p:nvPr/>
        </p:nvSpPr>
        <p:spPr>
          <a:xfrm>
            <a:off x="7524664" y="4582263"/>
            <a:ext cx="2415349" cy="548754"/>
          </a:xfrm>
          <a:prstGeom prst="rect">
            <a:avLst/>
          </a:prstGeom>
        </p:spPr>
        <p:txBody>
          <a:bodyPr lIns="0" tIns="0" rIns="0" bIns="0" rtlCol="0" anchor="t">
            <a:spAutoFit/>
          </a:bodyPr>
          <a:lstStyle/>
          <a:p>
            <a:pPr algn="ctr">
              <a:lnSpc>
                <a:spcPts val="2246"/>
              </a:lnSpc>
            </a:pPr>
            <a:r>
              <a:rPr lang="en-US" sz="1903" spc="-76">
                <a:solidFill>
                  <a:srgbClr val="000000"/>
                </a:solidFill>
                <a:latin typeface="Open Sans 3"/>
                <a:ea typeface="Open Sans 3"/>
                <a:cs typeface="Open Sans 3"/>
                <a:sym typeface="Open Sans 3"/>
              </a:rPr>
              <a:t>Gateshead to Newcastle</a:t>
            </a:r>
          </a:p>
        </p:txBody>
      </p:sp>
      <p:sp>
        <p:nvSpPr>
          <p:cNvPr id="44" name="TextBox 44"/>
          <p:cNvSpPr txBox="1"/>
          <p:nvPr/>
        </p:nvSpPr>
        <p:spPr>
          <a:xfrm>
            <a:off x="7524664" y="8021948"/>
            <a:ext cx="2415349" cy="548754"/>
          </a:xfrm>
          <a:prstGeom prst="rect">
            <a:avLst/>
          </a:prstGeom>
        </p:spPr>
        <p:txBody>
          <a:bodyPr lIns="0" tIns="0" rIns="0" bIns="0" rtlCol="0" anchor="t">
            <a:spAutoFit/>
          </a:bodyPr>
          <a:lstStyle/>
          <a:p>
            <a:pPr algn="ctr">
              <a:lnSpc>
                <a:spcPts val="2246"/>
              </a:lnSpc>
            </a:pPr>
            <a:r>
              <a:rPr lang="en-US" sz="1903" spc="-76">
                <a:solidFill>
                  <a:srgbClr val="000000"/>
                </a:solidFill>
                <a:latin typeface="Open Sans 3"/>
                <a:ea typeface="Open Sans 3"/>
                <a:cs typeface="Open Sans 3"/>
                <a:sym typeface="Open Sans 3"/>
              </a:rPr>
              <a:t>Newcastle to Gateshead</a:t>
            </a:r>
          </a:p>
        </p:txBody>
      </p:sp>
      <p:sp>
        <p:nvSpPr>
          <p:cNvPr id="45" name="AutoShape 45"/>
          <p:cNvSpPr/>
          <p:nvPr/>
        </p:nvSpPr>
        <p:spPr>
          <a:xfrm>
            <a:off x="3525284" y="8721790"/>
            <a:ext cx="11237432" cy="0"/>
          </a:xfrm>
          <a:prstGeom prst="line">
            <a:avLst/>
          </a:prstGeom>
          <a:ln w="57150" cap="flat">
            <a:solidFill>
              <a:srgbClr val="00A7B5"/>
            </a:solidFill>
            <a:prstDash val="solid"/>
            <a:headEnd type="none" w="sm" len="sm"/>
            <a:tailEnd type="none" w="sm" len="sm"/>
          </a:ln>
        </p:spPr>
        <p:txBody>
          <a:bodyPr/>
          <a:lstStyle/>
          <a:p>
            <a:endParaRPr lang="en-GB"/>
          </a:p>
        </p:txBody>
      </p:sp>
      <p:sp>
        <p:nvSpPr>
          <p:cNvPr id="46" name="TextBox 46"/>
          <p:cNvSpPr txBox="1"/>
          <p:nvPr/>
        </p:nvSpPr>
        <p:spPr>
          <a:xfrm>
            <a:off x="10017881" y="8157927"/>
            <a:ext cx="2250531" cy="276794"/>
          </a:xfrm>
          <a:prstGeom prst="rect">
            <a:avLst/>
          </a:prstGeom>
        </p:spPr>
        <p:txBody>
          <a:bodyPr lIns="0" tIns="0" rIns="0" bIns="0" rtlCol="0" anchor="t">
            <a:spAutoFit/>
          </a:bodyPr>
          <a:lstStyle/>
          <a:p>
            <a:pPr algn="ctr">
              <a:lnSpc>
                <a:spcPts val="2246"/>
              </a:lnSpc>
            </a:pPr>
            <a:r>
              <a:rPr lang="en-US" sz="1903" spc="-76">
                <a:solidFill>
                  <a:srgbClr val="000000"/>
                </a:solidFill>
                <a:latin typeface="Open Sans 3"/>
                <a:ea typeface="Open Sans 3"/>
                <a:cs typeface="Open Sans 3"/>
                <a:sym typeface="Open Sans 3"/>
              </a:rPr>
              <a:t>1:45pm</a:t>
            </a:r>
          </a:p>
        </p:txBody>
      </p:sp>
      <p:sp>
        <p:nvSpPr>
          <p:cNvPr id="47" name="TextBox 47"/>
          <p:cNvSpPr txBox="1"/>
          <p:nvPr/>
        </p:nvSpPr>
        <p:spPr>
          <a:xfrm>
            <a:off x="12415798" y="8157927"/>
            <a:ext cx="2250531" cy="276794"/>
          </a:xfrm>
          <a:prstGeom prst="rect">
            <a:avLst/>
          </a:prstGeom>
        </p:spPr>
        <p:txBody>
          <a:bodyPr lIns="0" tIns="0" rIns="0" bIns="0" rtlCol="0" anchor="t">
            <a:spAutoFit/>
          </a:bodyPr>
          <a:lstStyle/>
          <a:p>
            <a:pPr algn="ctr">
              <a:lnSpc>
                <a:spcPts val="2246"/>
              </a:lnSpc>
            </a:pPr>
            <a:r>
              <a:rPr lang="en-US" sz="1903" spc="-76">
                <a:solidFill>
                  <a:srgbClr val="000000"/>
                </a:solidFill>
                <a:latin typeface="Open Sans 3"/>
                <a:ea typeface="Open Sans 3"/>
                <a:cs typeface="Open Sans 3"/>
                <a:sym typeface="Open Sans 3"/>
              </a:rPr>
              <a:t>2:15pm</a:t>
            </a:r>
          </a:p>
        </p:txBody>
      </p:sp>
      <p:sp>
        <p:nvSpPr>
          <p:cNvPr id="48" name="TextBox 48"/>
          <p:cNvSpPr txBox="1"/>
          <p:nvPr/>
        </p:nvSpPr>
        <p:spPr>
          <a:xfrm>
            <a:off x="3711197" y="8872879"/>
            <a:ext cx="3697382" cy="548754"/>
          </a:xfrm>
          <a:prstGeom prst="rect">
            <a:avLst/>
          </a:prstGeom>
        </p:spPr>
        <p:txBody>
          <a:bodyPr lIns="0" tIns="0" rIns="0" bIns="0" rtlCol="0" anchor="t">
            <a:spAutoFit/>
          </a:bodyPr>
          <a:lstStyle/>
          <a:p>
            <a:pPr algn="ctr">
              <a:lnSpc>
                <a:spcPts val="2246"/>
              </a:lnSpc>
            </a:pPr>
            <a:r>
              <a:rPr lang="en-US" sz="1903" spc="-76">
                <a:solidFill>
                  <a:srgbClr val="000000"/>
                </a:solidFill>
                <a:latin typeface="Open Sans 3"/>
                <a:ea typeface="Open Sans 3"/>
                <a:cs typeface="Open Sans 3"/>
                <a:sym typeface="Open Sans 3"/>
              </a:rPr>
              <a:t>Walk from the bus station back to school</a:t>
            </a:r>
          </a:p>
        </p:txBody>
      </p:sp>
      <p:sp>
        <p:nvSpPr>
          <p:cNvPr id="49" name="TextBox 49"/>
          <p:cNvSpPr txBox="1"/>
          <p:nvPr/>
        </p:nvSpPr>
        <p:spPr>
          <a:xfrm>
            <a:off x="7524664" y="9008859"/>
            <a:ext cx="2415349" cy="276794"/>
          </a:xfrm>
          <a:prstGeom prst="rect">
            <a:avLst/>
          </a:prstGeom>
        </p:spPr>
        <p:txBody>
          <a:bodyPr lIns="0" tIns="0" rIns="0" bIns="0" rtlCol="0" anchor="t">
            <a:spAutoFit/>
          </a:bodyPr>
          <a:lstStyle/>
          <a:p>
            <a:pPr algn="ctr">
              <a:lnSpc>
                <a:spcPts val="2246"/>
              </a:lnSpc>
            </a:pPr>
            <a:r>
              <a:rPr lang="en-US" sz="1903" spc="-76">
                <a:solidFill>
                  <a:srgbClr val="000000"/>
                </a:solidFill>
                <a:latin typeface="Open Sans 3"/>
                <a:ea typeface="Open Sans 3"/>
                <a:cs typeface="Open Sans 3"/>
                <a:sym typeface="Open Sans 3"/>
              </a:rPr>
              <a:t>Gateshead</a:t>
            </a:r>
          </a:p>
        </p:txBody>
      </p:sp>
      <p:sp>
        <p:nvSpPr>
          <p:cNvPr id="50" name="TextBox 50"/>
          <p:cNvSpPr txBox="1"/>
          <p:nvPr/>
        </p:nvSpPr>
        <p:spPr>
          <a:xfrm>
            <a:off x="10000685" y="9008859"/>
            <a:ext cx="2250531" cy="276794"/>
          </a:xfrm>
          <a:prstGeom prst="rect">
            <a:avLst/>
          </a:prstGeom>
        </p:spPr>
        <p:txBody>
          <a:bodyPr lIns="0" tIns="0" rIns="0" bIns="0" rtlCol="0" anchor="t">
            <a:spAutoFit/>
          </a:bodyPr>
          <a:lstStyle/>
          <a:p>
            <a:pPr algn="ctr">
              <a:lnSpc>
                <a:spcPts val="2246"/>
              </a:lnSpc>
            </a:pPr>
            <a:r>
              <a:rPr lang="en-US" sz="1903" spc="-76">
                <a:solidFill>
                  <a:srgbClr val="000000"/>
                </a:solidFill>
                <a:latin typeface="Open Sans 3"/>
                <a:ea typeface="Open Sans 3"/>
                <a:cs typeface="Open Sans 3"/>
                <a:sym typeface="Open Sans 3"/>
              </a:rPr>
              <a:t>2:15pm</a:t>
            </a:r>
          </a:p>
        </p:txBody>
      </p:sp>
      <p:sp>
        <p:nvSpPr>
          <p:cNvPr id="51" name="TextBox 51"/>
          <p:cNvSpPr txBox="1"/>
          <p:nvPr/>
        </p:nvSpPr>
        <p:spPr>
          <a:xfrm>
            <a:off x="12463078" y="9008859"/>
            <a:ext cx="2250531" cy="276794"/>
          </a:xfrm>
          <a:prstGeom prst="rect">
            <a:avLst/>
          </a:prstGeom>
        </p:spPr>
        <p:txBody>
          <a:bodyPr lIns="0" tIns="0" rIns="0" bIns="0" rtlCol="0" anchor="t">
            <a:spAutoFit/>
          </a:bodyPr>
          <a:lstStyle/>
          <a:p>
            <a:pPr algn="ctr">
              <a:lnSpc>
                <a:spcPts val="2246"/>
              </a:lnSpc>
            </a:pPr>
            <a:r>
              <a:rPr lang="en-US" sz="1903" spc="-76">
                <a:solidFill>
                  <a:srgbClr val="000000"/>
                </a:solidFill>
                <a:latin typeface="Open Sans 3"/>
                <a:ea typeface="Open Sans 3"/>
                <a:cs typeface="Open Sans 3"/>
                <a:sym typeface="Open Sans 3"/>
              </a:rPr>
              <a:t>2:35pm</a:t>
            </a:r>
          </a:p>
        </p:txBody>
      </p:sp>
      <p:sp>
        <p:nvSpPr>
          <p:cNvPr id="53" name="AutoShape 53"/>
          <p:cNvSpPr/>
          <p:nvPr/>
        </p:nvSpPr>
        <p:spPr>
          <a:xfrm>
            <a:off x="1028700" y="1714500"/>
            <a:ext cx="5588932" cy="0"/>
          </a:xfrm>
          <a:prstGeom prst="line">
            <a:avLst/>
          </a:prstGeom>
          <a:ln w="47625" cap="rnd">
            <a:solidFill>
              <a:srgbClr val="00A7B5"/>
            </a:solidFill>
            <a:prstDash val="solid"/>
            <a:headEnd type="none" w="sm" len="sm"/>
            <a:tailEnd type="arrow" w="med" len="sm"/>
          </a:ln>
        </p:spPr>
        <p:txBody>
          <a:bodyPr/>
          <a:lstStyle/>
          <a:p>
            <a:endParaRPr lang="en-GB"/>
          </a:p>
        </p:txBody>
      </p:sp>
      <p:sp>
        <p:nvSpPr>
          <p:cNvPr id="54" name="TextBox 54"/>
          <p:cNvSpPr txBox="1"/>
          <p:nvPr/>
        </p:nvSpPr>
        <p:spPr>
          <a:xfrm>
            <a:off x="1028700" y="952500"/>
            <a:ext cx="6225379" cy="762000"/>
          </a:xfrm>
          <a:prstGeom prst="rect">
            <a:avLst/>
          </a:prstGeom>
        </p:spPr>
        <p:txBody>
          <a:bodyPr lIns="0" tIns="0" rIns="0" bIns="0" rtlCol="0" anchor="t">
            <a:spAutoFit/>
          </a:bodyPr>
          <a:lstStyle/>
          <a:p>
            <a:pPr algn="l">
              <a:lnSpc>
                <a:spcPts val="6299"/>
              </a:lnSpc>
            </a:pPr>
            <a:r>
              <a:rPr lang="en-US" sz="4500" b="1" spc="-270">
                <a:solidFill>
                  <a:srgbClr val="000000"/>
                </a:solidFill>
                <a:latin typeface="Open Sans 2 Ultra-Bold"/>
                <a:ea typeface="Open Sans 2 Ultra-Bold"/>
                <a:cs typeface="Open Sans 2 Ultra-Bold"/>
                <a:sym typeface="Open Sans 2 Ultra-Bold"/>
              </a:rPr>
              <a:t>TIMINGS EXAMPLE</a:t>
            </a:r>
          </a:p>
        </p:txBody>
      </p:sp>
      <p:grpSp>
        <p:nvGrpSpPr>
          <p:cNvPr id="55" name="Group 55"/>
          <p:cNvGrpSpPr>
            <a:grpSpLocks noChangeAspect="1"/>
          </p:cNvGrpSpPr>
          <p:nvPr/>
        </p:nvGrpSpPr>
        <p:grpSpPr>
          <a:xfrm rot="-3999992">
            <a:off x="588332" y="9799778"/>
            <a:ext cx="1422064" cy="1422064"/>
            <a:chOff x="0" y="0"/>
            <a:chExt cx="6350000" cy="6350000"/>
          </a:xfrm>
        </p:grpSpPr>
        <p:sp>
          <p:nvSpPr>
            <p:cNvPr id="56" name="Freeform 56"/>
            <p:cNvSpPr/>
            <p:nvPr/>
          </p:nvSpPr>
          <p:spPr>
            <a:xfrm>
              <a:off x="-14231" y="-32"/>
              <a:ext cx="6378462" cy="6350064"/>
            </a:xfrm>
            <a:custGeom>
              <a:avLst/>
              <a:gdLst/>
              <a:ahLst/>
              <a:cxnLst/>
              <a:rect l="l" t="t" r="r" b="b"/>
              <a:pathLst>
                <a:path w="6378462" h="6350064">
                  <a:moveTo>
                    <a:pt x="3189231" y="32"/>
                  </a:moveTo>
                  <a:lnTo>
                    <a:pt x="3189231" y="32"/>
                  </a:lnTo>
                  <a:cubicBezTo>
                    <a:pt x="2051530" y="-5056"/>
                    <a:pt x="998068" y="598980"/>
                    <a:pt x="427743" y="1583419"/>
                  </a:cubicBezTo>
                  <a:cubicBezTo>
                    <a:pt x="-142581" y="2567857"/>
                    <a:pt x="-142581" y="3782207"/>
                    <a:pt x="427743" y="4766645"/>
                  </a:cubicBezTo>
                  <a:cubicBezTo>
                    <a:pt x="998068" y="5751084"/>
                    <a:pt x="2051530" y="6355120"/>
                    <a:pt x="3189231" y="6350032"/>
                  </a:cubicBezTo>
                  <a:cubicBezTo>
                    <a:pt x="4326932" y="6355120"/>
                    <a:pt x="5380395" y="5751084"/>
                    <a:pt x="5950719" y="4766645"/>
                  </a:cubicBezTo>
                  <a:cubicBezTo>
                    <a:pt x="6521043" y="3782207"/>
                    <a:pt x="6521043" y="2567857"/>
                    <a:pt x="5950719" y="1583419"/>
                  </a:cubicBezTo>
                  <a:cubicBezTo>
                    <a:pt x="5380395" y="598980"/>
                    <a:pt x="4326932" y="-5056"/>
                    <a:pt x="3189231" y="32"/>
                  </a:cubicBezTo>
                  <a:close/>
                </a:path>
              </a:pathLst>
            </a:custGeom>
            <a:solidFill>
              <a:srgbClr val="389EA6"/>
            </a:solidFill>
          </p:spPr>
          <p:txBody>
            <a:bodyPr/>
            <a:lstStyle/>
            <a:p>
              <a:endParaRPr lang="en-GB"/>
            </a:p>
          </p:txBody>
        </p:sp>
      </p:grpSp>
      <p:sp>
        <p:nvSpPr>
          <p:cNvPr id="57" name="Freeform 57"/>
          <p:cNvSpPr/>
          <p:nvPr/>
        </p:nvSpPr>
        <p:spPr>
          <a:xfrm rot="-3999992">
            <a:off x="-1018785" y="9203931"/>
            <a:ext cx="2166137" cy="2166137"/>
          </a:xfrm>
          <a:custGeom>
            <a:avLst/>
            <a:gdLst/>
            <a:ahLst/>
            <a:cxnLst/>
            <a:rect l="l" t="t" r="r" b="b"/>
            <a:pathLst>
              <a:path w="2166137" h="2166137">
                <a:moveTo>
                  <a:pt x="0" y="0"/>
                </a:moveTo>
                <a:lnTo>
                  <a:pt x="2166137" y="0"/>
                </a:lnTo>
                <a:lnTo>
                  <a:pt x="2166137" y="2166138"/>
                </a:lnTo>
                <a:lnTo>
                  <a:pt x="0" y="2166138"/>
                </a:lnTo>
                <a:lnTo>
                  <a:pt x="0" y="0"/>
                </a:lnTo>
                <a:close/>
              </a:path>
            </a:pathLst>
          </a:custGeom>
          <a:blipFill>
            <a:blip r:embed="rId3">
              <a:extLst>
                <a:ext uri="{96DAC541-7B7A-43D3-8B79-37D633B846F1}">
                  <asvg:svgBlip xmlns:asvg="http://schemas.microsoft.com/office/drawing/2016/SVG/main" r:embed="rId4"/>
                </a:ext>
              </a:extLst>
            </a:blip>
            <a:stretch>
              <a:fillRect l="-271" r="-271"/>
            </a:stretch>
          </a:blipFill>
        </p:spPr>
        <p:txBody>
          <a:bodyPr/>
          <a:lstStyle/>
          <a:p>
            <a:endParaRPr lang="en-GB"/>
          </a:p>
        </p:txBody>
      </p:sp>
      <p:grpSp>
        <p:nvGrpSpPr>
          <p:cNvPr id="58" name="Group 58"/>
          <p:cNvGrpSpPr>
            <a:grpSpLocks noChangeAspect="1"/>
          </p:cNvGrpSpPr>
          <p:nvPr/>
        </p:nvGrpSpPr>
        <p:grpSpPr>
          <a:xfrm rot="-3999992">
            <a:off x="1565397" y="9618526"/>
            <a:ext cx="577691" cy="577691"/>
            <a:chOff x="0" y="0"/>
            <a:chExt cx="6350000" cy="6350000"/>
          </a:xfrm>
        </p:grpSpPr>
        <p:sp>
          <p:nvSpPr>
            <p:cNvPr id="59" name="Freeform 59"/>
            <p:cNvSpPr/>
            <p:nvPr/>
          </p:nvSpPr>
          <p:spPr>
            <a:xfrm>
              <a:off x="-14231" y="-32"/>
              <a:ext cx="6378462" cy="6350064"/>
            </a:xfrm>
            <a:custGeom>
              <a:avLst/>
              <a:gdLst/>
              <a:ahLst/>
              <a:cxnLst/>
              <a:rect l="l" t="t" r="r" b="b"/>
              <a:pathLst>
                <a:path w="6378462" h="6350064">
                  <a:moveTo>
                    <a:pt x="3189231" y="32"/>
                  </a:moveTo>
                  <a:lnTo>
                    <a:pt x="3189231" y="32"/>
                  </a:lnTo>
                  <a:cubicBezTo>
                    <a:pt x="2051530" y="-5056"/>
                    <a:pt x="998068" y="598980"/>
                    <a:pt x="427743" y="1583419"/>
                  </a:cubicBezTo>
                  <a:cubicBezTo>
                    <a:pt x="-142581" y="2567857"/>
                    <a:pt x="-142581" y="3782207"/>
                    <a:pt x="427743" y="4766645"/>
                  </a:cubicBezTo>
                  <a:cubicBezTo>
                    <a:pt x="998068" y="5751084"/>
                    <a:pt x="2051530" y="6355120"/>
                    <a:pt x="3189231" y="6350032"/>
                  </a:cubicBezTo>
                  <a:cubicBezTo>
                    <a:pt x="4326932" y="6355120"/>
                    <a:pt x="5380395" y="5751084"/>
                    <a:pt x="5950719" y="4766645"/>
                  </a:cubicBezTo>
                  <a:cubicBezTo>
                    <a:pt x="6521043" y="3782207"/>
                    <a:pt x="6521043" y="2567857"/>
                    <a:pt x="5950719" y="1583419"/>
                  </a:cubicBezTo>
                  <a:cubicBezTo>
                    <a:pt x="5380395" y="598980"/>
                    <a:pt x="4326932" y="-5056"/>
                    <a:pt x="3189231" y="32"/>
                  </a:cubicBezTo>
                  <a:close/>
                </a:path>
              </a:pathLst>
            </a:custGeom>
            <a:solidFill>
              <a:srgbClr val="E0582A"/>
            </a:solidFill>
          </p:spPr>
          <p:txBody>
            <a:bodyPr/>
            <a:lstStyle/>
            <a:p>
              <a:endParaRPr lang="en-GB"/>
            </a:p>
          </p:txBody>
        </p:sp>
      </p:grpSp>
      <p:pic>
        <p:nvPicPr>
          <p:cNvPr id="60" name="Picture 59">
            <a:extLst>
              <a:ext uri="{FF2B5EF4-FFF2-40B4-BE49-F238E27FC236}">
                <a16:creationId xmlns:a16="http://schemas.microsoft.com/office/drawing/2014/main" id="{1AF5CD36-1823-1A80-8D4E-4BC9727BD998}"/>
              </a:ext>
            </a:extLst>
          </p:cNvPr>
          <p:cNvPicPr>
            <a:picLocks noChangeAspect="1"/>
          </p:cNvPicPr>
          <p:nvPr/>
        </p:nvPicPr>
        <p:blipFill>
          <a:blip r:embed="rId5">
            <a:extLst>
              <a:ext uri="{28A0092B-C50C-407E-A947-70E740481C1C}">
                <a14:useLocalDpi xmlns:a14="http://schemas.microsoft.com/office/drawing/2010/main" val="0"/>
              </a:ext>
            </a:extLst>
          </a:blip>
          <a:srcRect l="4465" t="18144" r="6291" b="19563"/>
          <a:stretch>
            <a:fillRect/>
          </a:stretch>
        </p:blipFill>
        <p:spPr>
          <a:xfrm>
            <a:off x="15075916" y="489917"/>
            <a:ext cx="2417171" cy="1687166"/>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rot="2597323">
            <a:off x="4010477" y="5854688"/>
            <a:ext cx="1696519" cy="1696519"/>
            <a:chOff x="0" y="0"/>
            <a:chExt cx="6350000" cy="6350000"/>
          </a:xfrm>
        </p:grpSpPr>
        <p:sp>
          <p:nvSpPr>
            <p:cNvPr id="3" name="Freeform 3"/>
            <p:cNvSpPr/>
            <p:nvPr/>
          </p:nvSpPr>
          <p:spPr>
            <a:xfrm>
              <a:off x="-14231" y="-32"/>
              <a:ext cx="6378462" cy="6350064"/>
            </a:xfrm>
            <a:custGeom>
              <a:avLst/>
              <a:gdLst/>
              <a:ahLst/>
              <a:cxnLst/>
              <a:rect l="l" t="t" r="r" b="b"/>
              <a:pathLst>
                <a:path w="6378462" h="6350064">
                  <a:moveTo>
                    <a:pt x="3189231" y="32"/>
                  </a:moveTo>
                  <a:lnTo>
                    <a:pt x="3189231" y="32"/>
                  </a:lnTo>
                  <a:cubicBezTo>
                    <a:pt x="2051530" y="-5056"/>
                    <a:pt x="998068" y="598980"/>
                    <a:pt x="427743" y="1583419"/>
                  </a:cubicBezTo>
                  <a:cubicBezTo>
                    <a:pt x="-142581" y="2567857"/>
                    <a:pt x="-142581" y="3782207"/>
                    <a:pt x="427743" y="4766645"/>
                  </a:cubicBezTo>
                  <a:cubicBezTo>
                    <a:pt x="998068" y="5751084"/>
                    <a:pt x="2051530" y="6355120"/>
                    <a:pt x="3189231" y="6350032"/>
                  </a:cubicBezTo>
                  <a:cubicBezTo>
                    <a:pt x="4326932" y="6355120"/>
                    <a:pt x="5380395" y="5751084"/>
                    <a:pt x="5950719" y="4766645"/>
                  </a:cubicBezTo>
                  <a:cubicBezTo>
                    <a:pt x="6521043" y="3782207"/>
                    <a:pt x="6521043" y="2567857"/>
                    <a:pt x="5950719" y="1583419"/>
                  </a:cubicBezTo>
                  <a:cubicBezTo>
                    <a:pt x="5380395" y="598980"/>
                    <a:pt x="4326932" y="-5056"/>
                    <a:pt x="3189231" y="32"/>
                  </a:cubicBezTo>
                  <a:close/>
                </a:path>
              </a:pathLst>
            </a:custGeom>
            <a:solidFill>
              <a:srgbClr val="DC582A"/>
            </a:solidFill>
          </p:spPr>
          <p:txBody>
            <a:bodyPr/>
            <a:lstStyle/>
            <a:p>
              <a:endParaRPr lang="en-GB"/>
            </a:p>
          </p:txBody>
        </p:sp>
      </p:grpSp>
      <p:grpSp>
        <p:nvGrpSpPr>
          <p:cNvPr id="4" name="Group 4"/>
          <p:cNvGrpSpPr>
            <a:grpSpLocks noChangeAspect="1"/>
          </p:cNvGrpSpPr>
          <p:nvPr/>
        </p:nvGrpSpPr>
        <p:grpSpPr>
          <a:xfrm rot="1032521">
            <a:off x="12079507" y="2752190"/>
            <a:ext cx="1696519" cy="1696519"/>
            <a:chOff x="0" y="0"/>
            <a:chExt cx="6350000" cy="6350000"/>
          </a:xfrm>
        </p:grpSpPr>
        <p:sp>
          <p:nvSpPr>
            <p:cNvPr id="5" name="Freeform 5"/>
            <p:cNvSpPr/>
            <p:nvPr/>
          </p:nvSpPr>
          <p:spPr>
            <a:xfrm>
              <a:off x="-14231" y="-32"/>
              <a:ext cx="6378462" cy="6350064"/>
            </a:xfrm>
            <a:custGeom>
              <a:avLst/>
              <a:gdLst/>
              <a:ahLst/>
              <a:cxnLst/>
              <a:rect l="l" t="t" r="r" b="b"/>
              <a:pathLst>
                <a:path w="6378462" h="6350064">
                  <a:moveTo>
                    <a:pt x="3189231" y="32"/>
                  </a:moveTo>
                  <a:lnTo>
                    <a:pt x="3189231" y="32"/>
                  </a:lnTo>
                  <a:cubicBezTo>
                    <a:pt x="2051530" y="-5056"/>
                    <a:pt x="998068" y="598980"/>
                    <a:pt x="427743" y="1583419"/>
                  </a:cubicBezTo>
                  <a:cubicBezTo>
                    <a:pt x="-142581" y="2567857"/>
                    <a:pt x="-142581" y="3782207"/>
                    <a:pt x="427743" y="4766645"/>
                  </a:cubicBezTo>
                  <a:cubicBezTo>
                    <a:pt x="998068" y="5751084"/>
                    <a:pt x="2051530" y="6355120"/>
                    <a:pt x="3189231" y="6350032"/>
                  </a:cubicBezTo>
                  <a:cubicBezTo>
                    <a:pt x="4326932" y="6355120"/>
                    <a:pt x="5380395" y="5751084"/>
                    <a:pt x="5950719" y="4766645"/>
                  </a:cubicBezTo>
                  <a:cubicBezTo>
                    <a:pt x="6521043" y="3782207"/>
                    <a:pt x="6521043" y="2567857"/>
                    <a:pt x="5950719" y="1583419"/>
                  </a:cubicBezTo>
                  <a:cubicBezTo>
                    <a:pt x="5380395" y="598980"/>
                    <a:pt x="4326932" y="-5056"/>
                    <a:pt x="3189231" y="32"/>
                  </a:cubicBezTo>
                  <a:close/>
                </a:path>
              </a:pathLst>
            </a:custGeom>
            <a:solidFill>
              <a:srgbClr val="DC582A"/>
            </a:solidFill>
          </p:spPr>
          <p:txBody>
            <a:bodyPr/>
            <a:lstStyle/>
            <a:p>
              <a:endParaRPr lang="en-GB"/>
            </a:p>
          </p:txBody>
        </p:sp>
      </p:grpSp>
      <p:sp>
        <p:nvSpPr>
          <p:cNvPr id="6" name="Freeform 6"/>
          <p:cNvSpPr/>
          <p:nvPr/>
        </p:nvSpPr>
        <p:spPr>
          <a:xfrm rot="2334797">
            <a:off x="11440725" y="3302308"/>
            <a:ext cx="1112782" cy="1112782"/>
          </a:xfrm>
          <a:custGeom>
            <a:avLst/>
            <a:gdLst/>
            <a:ahLst/>
            <a:cxnLst/>
            <a:rect l="l" t="t" r="r" b="b"/>
            <a:pathLst>
              <a:path w="1112782" h="1112782">
                <a:moveTo>
                  <a:pt x="0" y="0"/>
                </a:moveTo>
                <a:lnTo>
                  <a:pt x="1112782" y="0"/>
                </a:lnTo>
                <a:lnTo>
                  <a:pt x="1112782" y="1112783"/>
                </a:lnTo>
                <a:lnTo>
                  <a:pt x="0" y="1112783"/>
                </a:lnTo>
                <a:lnTo>
                  <a:pt x="0" y="0"/>
                </a:lnTo>
                <a:close/>
              </a:path>
            </a:pathLst>
          </a:custGeom>
          <a:blipFill>
            <a:blip r:embed="rId3">
              <a:extLst>
                <a:ext uri="{96DAC541-7B7A-43D3-8B79-37D633B846F1}">
                  <asvg:svgBlip xmlns:asvg="http://schemas.microsoft.com/office/drawing/2016/SVG/main" r:embed="rId4"/>
                </a:ext>
              </a:extLst>
            </a:blip>
            <a:stretch>
              <a:fillRect l="-271" r="-271"/>
            </a:stretch>
          </a:blipFill>
        </p:spPr>
        <p:txBody>
          <a:bodyPr/>
          <a:lstStyle/>
          <a:p>
            <a:endParaRPr lang="en-GB"/>
          </a:p>
        </p:txBody>
      </p:sp>
      <p:grpSp>
        <p:nvGrpSpPr>
          <p:cNvPr id="7" name="Group 7"/>
          <p:cNvGrpSpPr/>
          <p:nvPr/>
        </p:nvGrpSpPr>
        <p:grpSpPr>
          <a:xfrm>
            <a:off x="3455289" y="3600450"/>
            <a:ext cx="11377422" cy="3086100"/>
            <a:chOff x="0" y="0"/>
            <a:chExt cx="2996523" cy="812800"/>
          </a:xfrm>
        </p:grpSpPr>
        <p:sp>
          <p:nvSpPr>
            <p:cNvPr id="8" name="Freeform 8"/>
            <p:cNvSpPr/>
            <p:nvPr/>
          </p:nvSpPr>
          <p:spPr>
            <a:xfrm>
              <a:off x="0" y="0"/>
              <a:ext cx="2996523" cy="812800"/>
            </a:xfrm>
            <a:custGeom>
              <a:avLst/>
              <a:gdLst/>
              <a:ahLst/>
              <a:cxnLst/>
              <a:rect l="l" t="t" r="r" b="b"/>
              <a:pathLst>
                <a:path w="2996523" h="812800">
                  <a:moveTo>
                    <a:pt x="0" y="0"/>
                  </a:moveTo>
                  <a:lnTo>
                    <a:pt x="2996523" y="0"/>
                  </a:lnTo>
                  <a:lnTo>
                    <a:pt x="2996523" y="812800"/>
                  </a:lnTo>
                  <a:lnTo>
                    <a:pt x="0" y="812800"/>
                  </a:lnTo>
                  <a:close/>
                </a:path>
              </a:pathLst>
            </a:custGeom>
            <a:solidFill>
              <a:srgbClr val="00A7B5"/>
            </a:solidFill>
          </p:spPr>
          <p:txBody>
            <a:bodyPr/>
            <a:lstStyle/>
            <a:p>
              <a:endParaRPr lang="en-GB"/>
            </a:p>
          </p:txBody>
        </p:sp>
        <p:sp>
          <p:nvSpPr>
            <p:cNvPr id="9" name="TextBox 9"/>
            <p:cNvSpPr txBox="1"/>
            <p:nvPr/>
          </p:nvSpPr>
          <p:spPr>
            <a:xfrm>
              <a:off x="0" y="57150"/>
              <a:ext cx="2996523" cy="755650"/>
            </a:xfrm>
            <a:prstGeom prst="rect">
              <a:avLst/>
            </a:prstGeom>
          </p:spPr>
          <p:txBody>
            <a:bodyPr lIns="50800" tIns="50800" rIns="50800" bIns="50800" rtlCol="0" anchor="ctr"/>
            <a:lstStyle/>
            <a:p>
              <a:pPr algn="ctr">
                <a:lnSpc>
                  <a:spcPts val="2482"/>
                </a:lnSpc>
              </a:pPr>
              <a:endParaRPr/>
            </a:p>
          </p:txBody>
        </p:sp>
      </p:grpSp>
      <p:sp>
        <p:nvSpPr>
          <p:cNvPr id="10" name="Freeform 10"/>
          <p:cNvSpPr/>
          <p:nvPr/>
        </p:nvSpPr>
        <p:spPr>
          <a:xfrm rot="3899599">
            <a:off x="3352920" y="5969373"/>
            <a:ext cx="1112782" cy="1112782"/>
          </a:xfrm>
          <a:custGeom>
            <a:avLst/>
            <a:gdLst/>
            <a:ahLst/>
            <a:cxnLst/>
            <a:rect l="l" t="t" r="r" b="b"/>
            <a:pathLst>
              <a:path w="1112782" h="1112782">
                <a:moveTo>
                  <a:pt x="0" y="0"/>
                </a:moveTo>
                <a:lnTo>
                  <a:pt x="1112782" y="0"/>
                </a:lnTo>
                <a:lnTo>
                  <a:pt x="1112782" y="1112783"/>
                </a:lnTo>
                <a:lnTo>
                  <a:pt x="0" y="1112783"/>
                </a:lnTo>
                <a:lnTo>
                  <a:pt x="0" y="0"/>
                </a:lnTo>
                <a:close/>
              </a:path>
            </a:pathLst>
          </a:custGeom>
          <a:blipFill>
            <a:blip r:embed="rId3">
              <a:extLst>
                <a:ext uri="{96DAC541-7B7A-43D3-8B79-37D633B846F1}">
                  <asvg:svgBlip xmlns:asvg="http://schemas.microsoft.com/office/drawing/2016/SVG/main" r:embed="rId4"/>
                </a:ext>
              </a:extLst>
            </a:blip>
            <a:stretch>
              <a:fillRect l="-271" r="-271"/>
            </a:stretch>
          </a:blipFill>
        </p:spPr>
        <p:txBody>
          <a:bodyPr/>
          <a:lstStyle/>
          <a:p>
            <a:endParaRPr lang="en-GB"/>
          </a:p>
        </p:txBody>
      </p:sp>
      <p:sp>
        <p:nvSpPr>
          <p:cNvPr id="11" name="TextBox 11"/>
          <p:cNvSpPr txBox="1"/>
          <p:nvPr/>
        </p:nvSpPr>
        <p:spPr>
          <a:xfrm>
            <a:off x="7112382" y="4362493"/>
            <a:ext cx="4063237" cy="1781090"/>
          </a:xfrm>
          <a:prstGeom prst="rect">
            <a:avLst/>
          </a:prstGeom>
        </p:spPr>
        <p:txBody>
          <a:bodyPr lIns="0" tIns="0" rIns="0" bIns="0" rtlCol="0" anchor="t">
            <a:spAutoFit/>
          </a:bodyPr>
          <a:lstStyle/>
          <a:p>
            <a:pPr algn="ctr">
              <a:lnSpc>
                <a:spcPts val="13420"/>
              </a:lnSpc>
              <a:spcBef>
                <a:spcPct val="0"/>
              </a:spcBef>
            </a:pPr>
            <a:r>
              <a:rPr lang="en-US" sz="13157" spc="-578">
                <a:solidFill>
                  <a:srgbClr val="FFFFFF"/>
                </a:solidFill>
                <a:latin typeface="Open Sans 1"/>
                <a:ea typeface="Open Sans 1"/>
                <a:cs typeface="Open Sans 1"/>
                <a:sym typeface="Open Sans 1"/>
              </a:rPr>
              <a:t>DO IT</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244367" y="1890501"/>
            <a:ext cx="1513940" cy="0"/>
          </a:xfrm>
          <a:prstGeom prst="line">
            <a:avLst/>
          </a:prstGeom>
          <a:ln w="47625" cap="rnd">
            <a:solidFill>
              <a:srgbClr val="DC592A"/>
            </a:solidFill>
            <a:prstDash val="solid"/>
            <a:headEnd type="none" w="sm" len="sm"/>
            <a:tailEnd type="arrow" w="med" len="sm"/>
          </a:ln>
        </p:spPr>
        <p:txBody>
          <a:bodyPr/>
          <a:lstStyle/>
          <a:p>
            <a:endParaRPr lang="en-GB"/>
          </a:p>
        </p:txBody>
      </p:sp>
      <p:grpSp>
        <p:nvGrpSpPr>
          <p:cNvPr id="3" name="Group 3"/>
          <p:cNvGrpSpPr/>
          <p:nvPr/>
        </p:nvGrpSpPr>
        <p:grpSpPr>
          <a:xfrm>
            <a:off x="0" y="0"/>
            <a:ext cx="3749083" cy="10287000"/>
            <a:chOff x="0" y="0"/>
            <a:chExt cx="1913890" cy="2360988"/>
          </a:xfrm>
        </p:grpSpPr>
        <p:sp>
          <p:nvSpPr>
            <p:cNvPr id="4" name="Freeform 4"/>
            <p:cNvSpPr/>
            <p:nvPr/>
          </p:nvSpPr>
          <p:spPr>
            <a:xfrm>
              <a:off x="0" y="0"/>
              <a:ext cx="1913890" cy="2360988"/>
            </a:xfrm>
            <a:custGeom>
              <a:avLst/>
              <a:gdLst/>
              <a:ahLst/>
              <a:cxnLst/>
              <a:rect l="l" t="t" r="r" b="b"/>
              <a:pathLst>
                <a:path w="1913890" h="2360988">
                  <a:moveTo>
                    <a:pt x="0" y="0"/>
                  </a:moveTo>
                  <a:lnTo>
                    <a:pt x="1913890" y="0"/>
                  </a:lnTo>
                  <a:lnTo>
                    <a:pt x="1913890" y="2360988"/>
                  </a:lnTo>
                  <a:lnTo>
                    <a:pt x="0" y="2360988"/>
                  </a:lnTo>
                  <a:close/>
                </a:path>
              </a:pathLst>
            </a:custGeom>
            <a:solidFill>
              <a:srgbClr val="151F6D"/>
            </a:solidFill>
          </p:spPr>
          <p:txBody>
            <a:bodyPr/>
            <a:lstStyle/>
            <a:p>
              <a:endParaRPr lang="en-GB"/>
            </a:p>
          </p:txBody>
        </p:sp>
      </p:grpSp>
      <p:grpSp>
        <p:nvGrpSpPr>
          <p:cNvPr id="5" name="Group 5"/>
          <p:cNvGrpSpPr>
            <a:grpSpLocks noChangeAspect="1"/>
          </p:cNvGrpSpPr>
          <p:nvPr/>
        </p:nvGrpSpPr>
        <p:grpSpPr>
          <a:xfrm rot="5400000">
            <a:off x="1656253" y="6062222"/>
            <a:ext cx="2974620" cy="2974620"/>
            <a:chOff x="0" y="0"/>
            <a:chExt cx="6350000" cy="6350000"/>
          </a:xfrm>
        </p:grpSpPr>
        <p:sp>
          <p:nvSpPr>
            <p:cNvPr id="6" name="Freeform 6"/>
            <p:cNvSpPr/>
            <p:nvPr/>
          </p:nvSpPr>
          <p:spPr>
            <a:xfrm>
              <a:off x="-14231" y="-32"/>
              <a:ext cx="6378462" cy="6350064"/>
            </a:xfrm>
            <a:custGeom>
              <a:avLst/>
              <a:gdLst/>
              <a:ahLst/>
              <a:cxnLst/>
              <a:rect l="l" t="t" r="r" b="b"/>
              <a:pathLst>
                <a:path w="6378462" h="6350064">
                  <a:moveTo>
                    <a:pt x="3189231" y="32"/>
                  </a:moveTo>
                  <a:lnTo>
                    <a:pt x="3189231" y="32"/>
                  </a:lnTo>
                  <a:cubicBezTo>
                    <a:pt x="2051530" y="-5056"/>
                    <a:pt x="998068" y="598980"/>
                    <a:pt x="427743" y="1583419"/>
                  </a:cubicBezTo>
                  <a:cubicBezTo>
                    <a:pt x="-142581" y="2567857"/>
                    <a:pt x="-142581" y="3782207"/>
                    <a:pt x="427743" y="4766645"/>
                  </a:cubicBezTo>
                  <a:cubicBezTo>
                    <a:pt x="998068" y="5751084"/>
                    <a:pt x="2051530" y="6355120"/>
                    <a:pt x="3189231" y="6350032"/>
                  </a:cubicBezTo>
                  <a:cubicBezTo>
                    <a:pt x="4326932" y="6355120"/>
                    <a:pt x="5380395" y="5751084"/>
                    <a:pt x="5950719" y="4766645"/>
                  </a:cubicBezTo>
                  <a:cubicBezTo>
                    <a:pt x="6521043" y="3782207"/>
                    <a:pt x="6521043" y="2567857"/>
                    <a:pt x="5950719" y="1583419"/>
                  </a:cubicBezTo>
                  <a:cubicBezTo>
                    <a:pt x="5380395" y="598980"/>
                    <a:pt x="4326932" y="-5056"/>
                    <a:pt x="3189231" y="32"/>
                  </a:cubicBezTo>
                  <a:close/>
                </a:path>
              </a:pathLst>
            </a:custGeom>
            <a:solidFill>
              <a:srgbClr val="F69D2E"/>
            </a:solidFill>
          </p:spPr>
          <p:txBody>
            <a:bodyPr/>
            <a:lstStyle/>
            <a:p>
              <a:endParaRPr lang="en-GB"/>
            </a:p>
          </p:txBody>
        </p:sp>
      </p:grpSp>
      <p:sp>
        <p:nvSpPr>
          <p:cNvPr id="7" name="Freeform 7"/>
          <p:cNvSpPr/>
          <p:nvPr/>
        </p:nvSpPr>
        <p:spPr>
          <a:xfrm rot="6702275">
            <a:off x="1118008" y="4532727"/>
            <a:ext cx="1951115" cy="1951115"/>
          </a:xfrm>
          <a:custGeom>
            <a:avLst/>
            <a:gdLst/>
            <a:ahLst/>
            <a:cxnLst/>
            <a:rect l="l" t="t" r="r" b="b"/>
            <a:pathLst>
              <a:path w="1951115" h="1951115">
                <a:moveTo>
                  <a:pt x="0" y="0"/>
                </a:moveTo>
                <a:lnTo>
                  <a:pt x="1951115" y="0"/>
                </a:lnTo>
                <a:lnTo>
                  <a:pt x="1951115" y="1951116"/>
                </a:lnTo>
                <a:lnTo>
                  <a:pt x="0" y="1951116"/>
                </a:lnTo>
                <a:lnTo>
                  <a:pt x="0" y="0"/>
                </a:lnTo>
                <a:close/>
              </a:path>
            </a:pathLst>
          </a:custGeom>
          <a:blipFill>
            <a:blip r:embed="rId3">
              <a:extLst>
                <a:ext uri="{96DAC541-7B7A-43D3-8B79-37D633B846F1}">
                  <asvg:svgBlip xmlns:asvg="http://schemas.microsoft.com/office/drawing/2016/SVG/main" r:embed="rId4"/>
                </a:ext>
              </a:extLst>
            </a:blip>
            <a:stretch>
              <a:fillRect l="-271" r="-271"/>
            </a:stretch>
          </a:blipFill>
        </p:spPr>
        <p:txBody>
          <a:bodyPr/>
          <a:lstStyle/>
          <a:p>
            <a:endParaRPr lang="en-GB"/>
          </a:p>
        </p:txBody>
      </p:sp>
      <p:grpSp>
        <p:nvGrpSpPr>
          <p:cNvPr id="8" name="Group 8"/>
          <p:cNvGrpSpPr>
            <a:grpSpLocks noChangeAspect="1"/>
          </p:cNvGrpSpPr>
          <p:nvPr/>
        </p:nvGrpSpPr>
        <p:grpSpPr>
          <a:xfrm>
            <a:off x="1567159" y="1400009"/>
            <a:ext cx="3587164" cy="3587164"/>
            <a:chOff x="0" y="0"/>
            <a:chExt cx="6350000" cy="6349975"/>
          </a:xfrm>
        </p:grpSpPr>
        <p:sp>
          <p:nvSpPr>
            <p:cNvPr id="9" name="Freeform 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9671" r="-9671"/>
              </a:stretch>
            </a:blipFill>
          </p:spPr>
          <p:txBody>
            <a:bodyPr/>
            <a:lstStyle/>
            <a:p>
              <a:endParaRPr lang="en-GB"/>
            </a:p>
          </p:txBody>
        </p:sp>
      </p:grpSp>
      <p:sp>
        <p:nvSpPr>
          <p:cNvPr id="10" name="TextBox 10"/>
          <p:cNvSpPr txBox="1"/>
          <p:nvPr/>
        </p:nvSpPr>
        <p:spPr>
          <a:xfrm>
            <a:off x="6244367" y="1128501"/>
            <a:ext cx="1730290" cy="762000"/>
          </a:xfrm>
          <a:prstGeom prst="rect">
            <a:avLst/>
          </a:prstGeom>
        </p:spPr>
        <p:txBody>
          <a:bodyPr lIns="0" tIns="0" rIns="0" bIns="0" rtlCol="0" anchor="t">
            <a:spAutoFit/>
          </a:bodyPr>
          <a:lstStyle/>
          <a:p>
            <a:pPr algn="l">
              <a:lnSpc>
                <a:spcPts val="6299"/>
              </a:lnSpc>
            </a:pPr>
            <a:r>
              <a:rPr lang="en-US" sz="4500" b="1" spc="-270">
                <a:solidFill>
                  <a:srgbClr val="000000"/>
                </a:solidFill>
                <a:latin typeface="Open Sans 2 Ultra-Bold"/>
                <a:ea typeface="Open Sans 2 Ultra-Bold"/>
                <a:cs typeface="Open Sans 2 Ultra-Bold"/>
                <a:sym typeface="Open Sans 2 Ultra-Bold"/>
              </a:rPr>
              <a:t>DO</a:t>
            </a:r>
          </a:p>
        </p:txBody>
      </p:sp>
      <p:sp>
        <p:nvSpPr>
          <p:cNvPr id="11" name="TextBox 11"/>
          <p:cNvSpPr txBox="1"/>
          <p:nvPr/>
        </p:nvSpPr>
        <p:spPr>
          <a:xfrm>
            <a:off x="6244367" y="2266962"/>
            <a:ext cx="11181585" cy="318770"/>
          </a:xfrm>
          <a:prstGeom prst="rect">
            <a:avLst/>
          </a:prstGeom>
        </p:spPr>
        <p:txBody>
          <a:bodyPr lIns="0" tIns="0" rIns="0" bIns="0" rtlCol="0" anchor="t">
            <a:spAutoFit/>
          </a:bodyPr>
          <a:lstStyle/>
          <a:p>
            <a:pPr algn="l">
              <a:lnSpc>
                <a:spcPts val="2529"/>
              </a:lnSpc>
            </a:pPr>
            <a:r>
              <a:rPr lang="en-US" sz="2199" b="1" spc="-87">
                <a:solidFill>
                  <a:srgbClr val="000000"/>
                </a:solidFill>
                <a:latin typeface="Open Sans 2 Bold"/>
                <a:ea typeface="Open Sans 2 Bold"/>
                <a:cs typeface="Open Sans 2 Bold"/>
                <a:sym typeface="Open Sans 2 Bold"/>
              </a:rPr>
              <a:t>You’ll now do your project, bringing your idea to life. HAVE FUN!!</a:t>
            </a:r>
          </a:p>
        </p:txBody>
      </p:sp>
      <p:grpSp>
        <p:nvGrpSpPr>
          <p:cNvPr id="12" name="Group 12"/>
          <p:cNvGrpSpPr/>
          <p:nvPr/>
        </p:nvGrpSpPr>
        <p:grpSpPr>
          <a:xfrm>
            <a:off x="6244367" y="3130818"/>
            <a:ext cx="11568111" cy="1433044"/>
            <a:chOff x="0" y="0"/>
            <a:chExt cx="15424148" cy="1910725"/>
          </a:xfrm>
        </p:grpSpPr>
        <p:sp>
          <p:nvSpPr>
            <p:cNvPr id="13" name="TextBox 13"/>
            <p:cNvSpPr txBox="1"/>
            <p:nvPr/>
          </p:nvSpPr>
          <p:spPr>
            <a:xfrm>
              <a:off x="0" y="511778"/>
              <a:ext cx="15424148" cy="1398947"/>
            </a:xfrm>
            <a:prstGeom prst="rect">
              <a:avLst/>
            </a:prstGeom>
          </p:spPr>
          <p:txBody>
            <a:bodyPr lIns="0" tIns="0" rIns="0" bIns="0" rtlCol="0" anchor="t">
              <a:spAutoFit/>
            </a:bodyPr>
            <a:lstStyle/>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Book your activity and make sure everything is in place so the day goes smoothly.</a:t>
              </a:r>
            </a:p>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Make sure everyone has a job or responsibility on the day.</a:t>
              </a:r>
            </a:p>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Nominate someone to be in charge of directions, timings, and safety.</a:t>
              </a:r>
            </a:p>
          </p:txBody>
        </p:sp>
        <p:sp>
          <p:nvSpPr>
            <p:cNvPr id="14" name="TextBox 14"/>
            <p:cNvSpPr txBox="1"/>
            <p:nvPr/>
          </p:nvSpPr>
          <p:spPr>
            <a:xfrm>
              <a:off x="2382" y="9525"/>
              <a:ext cx="6754548" cy="521303"/>
            </a:xfrm>
            <a:prstGeom prst="rect">
              <a:avLst/>
            </a:prstGeom>
          </p:spPr>
          <p:txBody>
            <a:bodyPr lIns="0" tIns="0" rIns="0" bIns="0" rtlCol="0" anchor="t">
              <a:spAutoFit/>
            </a:bodyPr>
            <a:lstStyle/>
            <a:p>
              <a:pPr algn="l">
                <a:lnSpc>
                  <a:spcPts val="3029"/>
                </a:lnSpc>
              </a:pPr>
              <a:r>
                <a:rPr lang="en-US" sz="2634" b="1" spc="-173">
                  <a:solidFill>
                    <a:srgbClr val="DC592A"/>
                  </a:solidFill>
                  <a:latin typeface="Open Sans 2 Ultra-Bold"/>
                  <a:ea typeface="Open Sans 2 Ultra-Bold"/>
                  <a:cs typeface="Open Sans 2 Ultra-Bold"/>
                  <a:sym typeface="Open Sans 2 Ultra-Bold"/>
                </a:rPr>
                <a:t>Preparation &amp; Organisation</a:t>
              </a:r>
            </a:p>
          </p:txBody>
        </p:sp>
      </p:grpSp>
      <p:grpSp>
        <p:nvGrpSpPr>
          <p:cNvPr id="15" name="Group 15"/>
          <p:cNvGrpSpPr/>
          <p:nvPr/>
        </p:nvGrpSpPr>
        <p:grpSpPr>
          <a:xfrm>
            <a:off x="6242581" y="5121277"/>
            <a:ext cx="11569897" cy="1433044"/>
            <a:chOff x="0" y="0"/>
            <a:chExt cx="15426529" cy="1910725"/>
          </a:xfrm>
        </p:grpSpPr>
        <p:sp>
          <p:nvSpPr>
            <p:cNvPr id="16" name="TextBox 16"/>
            <p:cNvSpPr txBox="1"/>
            <p:nvPr/>
          </p:nvSpPr>
          <p:spPr>
            <a:xfrm>
              <a:off x="0" y="9525"/>
              <a:ext cx="5382631" cy="521303"/>
            </a:xfrm>
            <a:prstGeom prst="rect">
              <a:avLst/>
            </a:prstGeom>
          </p:spPr>
          <p:txBody>
            <a:bodyPr lIns="0" tIns="0" rIns="0" bIns="0" rtlCol="0" anchor="t">
              <a:spAutoFit/>
            </a:bodyPr>
            <a:lstStyle/>
            <a:p>
              <a:pPr algn="l">
                <a:lnSpc>
                  <a:spcPts val="3029"/>
                </a:lnSpc>
              </a:pPr>
              <a:r>
                <a:rPr lang="en-US" sz="2634" b="1" spc="-173">
                  <a:solidFill>
                    <a:srgbClr val="DC592A"/>
                  </a:solidFill>
                  <a:latin typeface="Open Sans 2 Ultra-Bold"/>
                  <a:ea typeface="Open Sans 2 Ultra-Bold"/>
                  <a:cs typeface="Open Sans 2 Ultra-Bold"/>
                  <a:sym typeface="Open Sans 2 Ultra-Bold"/>
                </a:rPr>
                <a:t>Taking Charge/Leadership</a:t>
              </a:r>
            </a:p>
          </p:txBody>
        </p:sp>
        <p:sp>
          <p:nvSpPr>
            <p:cNvPr id="17" name="TextBox 17"/>
            <p:cNvSpPr txBox="1"/>
            <p:nvPr/>
          </p:nvSpPr>
          <p:spPr>
            <a:xfrm>
              <a:off x="2382" y="511778"/>
              <a:ext cx="15424148" cy="1398947"/>
            </a:xfrm>
            <a:prstGeom prst="rect">
              <a:avLst/>
            </a:prstGeom>
          </p:spPr>
          <p:txBody>
            <a:bodyPr lIns="0" tIns="0" rIns="0" bIns="0" rtlCol="0" anchor="t">
              <a:spAutoFit/>
            </a:bodyPr>
            <a:lstStyle/>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You’re in charge, not the adults - approach venue staff and introduce yourselves.</a:t>
              </a:r>
            </a:p>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Try to let everyone have a go at paying for something or introducing the group.</a:t>
              </a:r>
            </a:p>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Try to step out of your comfort zone while remembering adults are there to help.</a:t>
              </a:r>
            </a:p>
          </p:txBody>
        </p:sp>
      </p:grpSp>
      <p:grpSp>
        <p:nvGrpSpPr>
          <p:cNvPr id="18" name="Group 18"/>
          <p:cNvGrpSpPr/>
          <p:nvPr/>
        </p:nvGrpSpPr>
        <p:grpSpPr>
          <a:xfrm>
            <a:off x="6244367" y="7111737"/>
            <a:ext cx="11569897" cy="1080619"/>
            <a:chOff x="0" y="0"/>
            <a:chExt cx="15426529" cy="1440825"/>
          </a:xfrm>
        </p:grpSpPr>
        <p:sp>
          <p:nvSpPr>
            <p:cNvPr id="19" name="TextBox 19"/>
            <p:cNvSpPr txBox="1"/>
            <p:nvPr/>
          </p:nvSpPr>
          <p:spPr>
            <a:xfrm>
              <a:off x="0" y="9525"/>
              <a:ext cx="4516569" cy="521303"/>
            </a:xfrm>
            <a:prstGeom prst="rect">
              <a:avLst/>
            </a:prstGeom>
          </p:spPr>
          <p:txBody>
            <a:bodyPr lIns="0" tIns="0" rIns="0" bIns="0" rtlCol="0" anchor="t">
              <a:spAutoFit/>
            </a:bodyPr>
            <a:lstStyle/>
            <a:p>
              <a:pPr algn="l">
                <a:lnSpc>
                  <a:spcPts val="3029"/>
                </a:lnSpc>
              </a:pPr>
              <a:r>
                <a:rPr lang="en-US" sz="2634" b="1" spc="-173">
                  <a:solidFill>
                    <a:srgbClr val="DC592A"/>
                  </a:solidFill>
                  <a:latin typeface="Open Sans 2 Bold"/>
                  <a:ea typeface="Open Sans 2 Bold"/>
                  <a:cs typeface="Open Sans 2 Bold"/>
                  <a:sym typeface="Open Sans 2 Bold"/>
                </a:rPr>
                <a:t>Recording &amp; Evidence</a:t>
              </a:r>
            </a:p>
          </p:txBody>
        </p:sp>
        <p:sp>
          <p:nvSpPr>
            <p:cNvPr id="20" name="TextBox 20"/>
            <p:cNvSpPr txBox="1"/>
            <p:nvPr/>
          </p:nvSpPr>
          <p:spPr>
            <a:xfrm>
              <a:off x="2382" y="511778"/>
              <a:ext cx="15424148" cy="929047"/>
            </a:xfrm>
            <a:prstGeom prst="rect">
              <a:avLst/>
            </a:prstGeom>
          </p:spPr>
          <p:txBody>
            <a:bodyPr lIns="0" tIns="0" rIns="0" bIns="0" rtlCol="0" anchor="t">
              <a:spAutoFit/>
            </a:bodyPr>
            <a:lstStyle/>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Keep a record of the day - take receipts, pictures or videos.</a:t>
              </a:r>
            </a:p>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Remember to ask for reciepts for everything.</a:t>
              </a:r>
            </a:p>
          </p:txBody>
        </p:sp>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rot="2597323">
            <a:off x="4010477" y="5854688"/>
            <a:ext cx="1696519" cy="1696519"/>
            <a:chOff x="0" y="0"/>
            <a:chExt cx="6350000" cy="6350000"/>
          </a:xfrm>
        </p:grpSpPr>
        <p:sp>
          <p:nvSpPr>
            <p:cNvPr id="3" name="Freeform 3"/>
            <p:cNvSpPr/>
            <p:nvPr/>
          </p:nvSpPr>
          <p:spPr>
            <a:xfrm>
              <a:off x="-14231" y="-32"/>
              <a:ext cx="6378462" cy="6350064"/>
            </a:xfrm>
            <a:custGeom>
              <a:avLst/>
              <a:gdLst/>
              <a:ahLst/>
              <a:cxnLst/>
              <a:rect l="l" t="t" r="r" b="b"/>
              <a:pathLst>
                <a:path w="6378462" h="6350064">
                  <a:moveTo>
                    <a:pt x="3189231" y="32"/>
                  </a:moveTo>
                  <a:lnTo>
                    <a:pt x="3189231" y="32"/>
                  </a:lnTo>
                  <a:cubicBezTo>
                    <a:pt x="2051530" y="-5056"/>
                    <a:pt x="998068" y="598980"/>
                    <a:pt x="427743" y="1583419"/>
                  </a:cubicBezTo>
                  <a:cubicBezTo>
                    <a:pt x="-142581" y="2567857"/>
                    <a:pt x="-142581" y="3782207"/>
                    <a:pt x="427743" y="4766645"/>
                  </a:cubicBezTo>
                  <a:cubicBezTo>
                    <a:pt x="998068" y="5751084"/>
                    <a:pt x="2051530" y="6355120"/>
                    <a:pt x="3189231" y="6350032"/>
                  </a:cubicBezTo>
                  <a:cubicBezTo>
                    <a:pt x="4326932" y="6355120"/>
                    <a:pt x="5380395" y="5751084"/>
                    <a:pt x="5950719" y="4766645"/>
                  </a:cubicBezTo>
                  <a:cubicBezTo>
                    <a:pt x="6521043" y="3782207"/>
                    <a:pt x="6521043" y="2567857"/>
                    <a:pt x="5950719" y="1583419"/>
                  </a:cubicBezTo>
                  <a:cubicBezTo>
                    <a:pt x="5380395" y="598980"/>
                    <a:pt x="4326932" y="-5056"/>
                    <a:pt x="3189231" y="32"/>
                  </a:cubicBezTo>
                  <a:close/>
                </a:path>
              </a:pathLst>
            </a:custGeom>
            <a:solidFill>
              <a:srgbClr val="DC582A"/>
            </a:solidFill>
          </p:spPr>
          <p:txBody>
            <a:bodyPr/>
            <a:lstStyle/>
            <a:p>
              <a:endParaRPr lang="en-GB"/>
            </a:p>
          </p:txBody>
        </p:sp>
      </p:grpSp>
      <p:grpSp>
        <p:nvGrpSpPr>
          <p:cNvPr id="4" name="Group 4"/>
          <p:cNvGrpSpPr>
            <a:grpSpLocks noChangeAspect="1"/>
          </p:cNvGrpSpPr>
          <p:nvPr/>
        </p:nvGrpSpPr>
        <p:grpSpPr>
          <a:xfrm rot="1032521">
            <a:off x="12079507" y="2752190"/>
            <a:ext cx="1696519" cy="1696519"/>
            <a:chOff x="0" y="0"/>
            <a:chExt cx="6350000" cy="6350000"/>
          </a:xfrm>
        </p:grpSpPr>
        <p:sp>
          <p:nvSpPr>
            <p:cNvPr id="5" name="Freeform 5"/>
            <p:cNvSpPr/>
            <p:nvPr/>
          </p:nvSpPr>
          <p:spPr>
            <a:xfrm>
              <a:off x="-14231" y="-32"/>
              <a:ext cx="6378462" cy="6350064"/>
            </a:xfrm>
            <a:custGeom>
              <a:avLst/>
              <a:gdLst/>
              <a:ahLst/>
              <a:cxnLst/>
              <a:rect l="l" t="t" r="r" b="b"/>
              <a:pathLst>
                <a:path w="6378462" h="6350064">
                  <a:moveTo>
                    <a:pt x="3189231" y="32"/>
                  </a:moveTo>
                  <a:lnTo>
                    <a:pt x="3189231" y="32"/>
                  </a:lnTo>
                  <a:cubicBezTo>
                    <a:pt x="2051530" y="-5056"/>
                    <a:pt x="998068" y="598980"/>
                    <a:pt x="427743" y="1583419"/>
                  </a:cubicBezTo>
                  <a:cubicBezTo>
                    <a:pt x="-142581" y="2567857"/>
                    <a:pt x="-142581" y="3782207"/>
                    <a:pt x="427743" y="4766645"/>
                  </a:cubicBezTo>
                  <a:cubicBezTo>
                    <a:pt x="998068" y="5751084"/>
                    <a:pt x="2051530" y="6355120"/>
                    <a:pt x="3189231" y="6350032"/>
                  </a:cubicBezTo>
                  <a:cubicBezTo>
                    <a:pt x="4326932" y="6355120"/>
                    <a:pt x="5380395" y="5751084"/>
                    <a:pt x="5950719" y="4766645"/>
                  </a:cubicBezTo>
                  <a:cubicBezTo>
                    <a:pt x="6521043" y="3782207"/>
                    <a:pt x="6521043" y="2567857"/>
                    <a:pt x="5950719" y="1583419"/>
                  </a:cubicBezTo>
                  <a:cubicBezTo>
                    <a:pt x="5380395" y="598980"/>
                    <a:pt x="4326932" y="-5056"/>
                    <a:pt x="3189231" y="32"/>
                  </a:cubicBezTo>
                  <a:close/>
                </a:path>
              </a:pathLst>
            </a:custGeom>
            <a:solidFill>
              <a:srgbClr val="DC582A"/>
            </a:solidFill>
          </p:spPr>
          <p:txBody>
            <a:bodyPr/>
            <a:lstStyle/>
            <a:p>
              <a:endParaRPr lang="en-GB"/>
            </a:p>
          </p:txBody>
        </p:sp>
      </p:grpSp>
      <p:sp>
        <p:nvSpPr>
          <p:cNvPr id="6" name="Freeform 6"/>
          <p:cNvSpPr/>
          <p:nvPr/>
        </p:nvSpPr>
        <p:spPr>
          <a:xfrm rot="2334797">
            <a:off x="11440725" y="3302308"/>
            <a:ext cx="1112782" cy="1112782"/>
          </a:xfrm>
          <a:custGeom>
            <a:avLst/>
            <a:gdLst/>
            <a:ahLst/>
            <a:cxnLst/>
            <a:rect l="l" t="t" r="r" b="b"/>
            <a:pathLst>
              <a:path w="1112782" h="1112782">
                <a:moveTo>
                  <a:pt x="0" y="0"/>
                </a:moveTo>
                <a:lnTo>
                  <a:pt x="1112782" y="0"/>
                </a:lnTo>
                <a:lnTo>
                  <a:pt x="1112782" y="1112783"/>
                </a:lnTo>
                <a:lnTo>
                  <a:pt x="0" y="1112783"/>
                </a:lnTo>
                <a:lnTo>
                  <a:pt x="0" y="0"/>
                </a:lnTo>
                <a:close/>
              </a:path>
            </a:pathLst>
          </a:custGeom>
          <a:blipFill>
            <a:blip r:embed="rId3">
              <a:extLst>
                <a:ext uri="{96DAC541-7B7A-43D3-8B79-37D633B846F1}">
                  <asvg:svgBlip xmlns:asvg="http://schemas.microsoft.com/office/drawing/2016/SVG/main" r:embed="rId4"/>
                </a:ext>
              </a:extLst>
            </a:blip>
            <a:stretch>
              <a:fillRect l="-271" r="-271"/>
            </a:stretch>
          </a:blipFill>
        </p:spPr>
        <p:txBody>
          <a:bodyPr/>
          <a:lstStyle/>
          <a:p>
            <a:endParaRPr lang="en-GB"/>
          </a:p>
        </p:txBody>
      </p:sp>
      <p:grpSp>
        <p:nvGrpSpPr>
          <p:cNvPr id="7" name="Group 7"/>
          <p:cNvGrpSpPr/>
          <p:nvPr/>
        </p:nvGrpSpPr>
        <p:grpSpPr>
          <a:xfrm>
            <a:off x="3455289" y="3600450"/>
            <a:ext cx="11377422" cy="3086100"/>
            <a:chOff x="0" y="0"/>
            <a:chExt cx="2996523" cy="812800"/>
          </a:xfrm>
        </p:grpSpPr>
        <p:sp>
          <p:nvSpPr>
            <p:cNvPr id="8" name="Freeform 8"/>
            <p:cNvSpPr/>
            <p:nvPr/>
          </p:nvSpPr>
          <p:spPr>
            <a:xfrm>
              <a:off x="0" y="0"/>
              <a:ext cx="2996523" cy="812800"/>
            </a:xfrm>
            <a:custGeom>
              <a:avLst/>
              <a:gdLst/>
              <a:ahLst/>
              <a:cxnLst/>
              <a:rect l="l" t="t" r="r" b="b"/>
              <a:pathLst>
                <a:path w="2996523" h="812800">
                  <a:moveTo>
                    <a:pt x="0" y="0"/>
                  </a:moveTo>
                  <a:lnTo>
                    <a:pt x="2996523" y="0"/>
                  </a:lnTo>
                  <a:lnTo>
                    <a:pt x="2996523" y="812800"/>
                  </a:lnTo>
                  <a:lnTo>
                    <a:pt x="0" y="812800"/>
                  </a:lnTo>
                  <a:close/>
                </a:path>
              </a:pathLst>
            </a:custGeom>
            <a:solidFill>
              <a:srgbClr val="00A7B5"/>
            </a:solidFill>
          </p:spPr>
          <p:txBody>
            <a:bodyPr/>
            <a:lstStyle/>
            <a:p>
              <a:endParaRPr lang="en-GB"/>
            </a:p>
          </p:txBody>
        </p:sp>
        <p:sp>
          <p:nvSpPr>
            <p:cNvPr id="9" name="TextBox 9"/>
            <p:cNvSpPr txBox="1"/>
            <p:nvPr/>
          </p:nvSpPr>
          <p:spPr>
            <a:xfrm>
              <a:off x="0" y="57150"/>
              <a:ext cx="2996523" cy="755650"/>
            </a:xfrm>
            <a:prstGeom prst="rect">
              <a:avLst/>
            </a:prstGeom>
          </p:spPr>
          <p:txBody>
            <a:bodyPr lIns="50800" tIns="50800" rIns="50800" bIns="50800" rtlCol="0" anchor="ctr"/>
            <a:lstStyle/>
            <a:p>
              <a:pPr algn="ctr">
                <a:lnSpc>
                  <a:spcPts val="2482"/>
                </a:lnSpc>
              </a:pPr>
              <a:endParaRPr/>
            </a:p>
          </p:txBody>
        </p:sp>
      </p:grpSp>
      <p:sp>
        <p:nvSpPr>
          <p:cNvPr id="10" name="Freeform 10"/>
          <p:cNvSpPr/>
          <p:nvPr/>
        </p:nvSpPr>
        <p:spPr>
          <a:xfrm rot="3899599">
            <a:off x="3352920" y="5969373"/>
            <a:ext cx="1112782" cy="1112782"/>
          </a:xfrm>
          <a:custGeom>
            <a:avLst/>
            <a:gdLst/>
            <a:ahLst/>
            <a:cxnLst/>
            <a:rect l="l" t="t" r="r" b="b"/>
            <a:pathLst>
              <a:path w="1112782" h="1112782">
                <a:moveTo>
                  <a:pt x="0" y="0"/>
                </a:moveTo>
                <a:lnTo>
                  <a:pt x="1112782" y="0"/>
                </a:lnTo>
                <a:lnTo>
                  <a:pt x="1112782" y="1112783"/>
                </a:lnTo>
                <a:lnTo>
                  <a:pt x="0" y="1112783"/>
                </a:lnTo>
                <a:lnTo>
                  <a:pt x="0" y="0"/>
                </a:lnTo>
                <a:close/>
              </a:path>
            </a:pathLst>
          </a:custGeom>
          <a:blipFill>
            <a:blip r:embed="rId3">
              <a:extLst>
                <a:ext uri="{96DAC541-7B7A-43D3-8B79-37D633B846F1}">
                  <asvg:svgBlip xmlns:asvg="http://schemas.microsoft.com/office/drawing/2016/SVG/main" r:embed="rId4"/>
                </a:ext>
              </a:extLst>
            </a:blip>
            <a:stretch>
              <a:fillRect l="-271" r="-271"/>
            </a:stretch>
          </a:blipFill>
        </p:spPr>
        <p:txBody>
          <a:bodyPr/>
          <a:lstStyle/>
          <a:p>
            <a:endParaRPr lang="en-GB"/>
          </a:p>
        </p:txBody>
      </p:sp>
      <p:sp>
        <p:nvSpPr>
          <p:cNvPr id="11" name="TextBox 11"/>
          <p:cNvSpPr txBox="1"/>
          <p:nvPr/>
        </p:nvSpPr>
        <p:spPr>
          <a:xfrm>
            <a:off x="5073780" y="4404191"/>
            <a:ext cx="8140440" cy="1781090"/>
          </a:xfrm>
          <a:prstGeom prst="rect">
            <a:avLst/>
          </a:prstGeom>
        </p:spPr>
        <p:txBody>
          <a:bodyPr wrap="square" lIns="0" tIns="0" rIns="0" bIns="0" rtlCol="0" anchor="t">
            <a:spAutoFit/>
          </a:bodyPr>
          <a:lstStyle/>
          <a:p>
            <a:pPr algn="ctr">
              <a:lnSpc>
                <a:spcPts val="13420"/>
              </a:lnSpc>
              <a:spcBef>
                <a:spcPct val="0"/>
              </a:spcBef>
            </a:pPr>
            <a:r>
              <a:rPr lang="en-US" sz="13157" spc="-578" dirty="0">
                <a:solidFill>
                  <a:srgbClr val="FFFFFF"/>
                </a:solidFill>
                <a:latin typeface="Open Sans 1"/>
                <a:ea typeface="Open Sans 1"/>
                <a:cs typeface="Open Sans 1"/>
                <a:sym typeface="Open Sans 1"/>
              </a:rPr>
              <a:t>REVIEW IT</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162682" y="1532346"/>
            <a:ext cx="2537072" cy="0"/>
          </a:xfrm>
          <a:prstGeom prst="line">
            <a:avLst/>
          </a:prstGeom>
          <a:ln w="47625" cap="rnd">
            <a:solidFill>
              <a:srgbClr val="DC592A"/>
            </a:solidFill>
            <a:prstDash val="solid"/>
            <a:headEnd type="none" w="sm" len="sm"/>
            <a:tailEnd type="arrow" w="med" len="sm"/>
          </a:ln>
        </p:spPr>
        <p:txBody>
          <a:bodyPr/>
          <a:lstStyle/>
          <a:p>
            <a:endParaRPr lang="en-GB"/>
          </a:p>
        </p:txBody>
      </p:sp>
      <p:grpSp>
        <p:nvGrpSpPr>
          <p:cNvPr id="3" name="Group 3"/>
          <p:cNvGrpSpPr/>
          <p:nvPr/>
        </p:nvGrpSpPr>
        <p:grpSpPr>
          <a:xfrm>
            <a:off x="0" y="0"/>
            <a:ext cx="3749083" cy="10287000"/>
            <a:chOff x="0" y="0"/>
            <a:chExt cx="1913890" cy="2360988"/>
          </a:xfrm>
        </p:grpSpPr>
        <p:sp>
          <p:nvSpPr>
            <p:cNvPr id="4" name="Freeform 4"/>
            <p:cNvSpPr/>
            <p:nvPr/>
          </p:nvSpPr>
          <p:spPr>
            <a:xfrm>
              <a:off x="0" y="0"/>
              <a:ext cx="1913890" cy="2360988"/>
            </a:xfrm>
            <a:custGeom>
              <a:avLst/>
              <a:gdLst/>
              <a:ahLst/>
              <a:cxnLst/>
              <a:rect l="l" t="t" r="r" b="b"/>
              <a:pathLst>
                <a:path w="1913890" h="2360988">
                  <a:moveTo>
                    <a:pt x="0" y="0"/>
                  </a:moveTo>
                  <a:lnTo>
                    <a:pt x="1913890" y="0"/>
                  </a:lnTo>
                  <a:lnTo>
                    <a:pt x="1913890" y="2360988"/>
                  </a:lnTo>
                  <a:lnTo>
                    <a:pt x="0" y="2360988"/>
                  </a:lnTo>
                  <a:close/>
                </a:path>
              </a:pathLst>
            </a:custGeom>
            <a:solidFill>
              <a:srgbClr val="00A7B5"/>
            </a:solidFill>
          </p:spPr>
          <p:txBody>
            <a:bodyPr/>
            <a:lstStyle/>
            <a:p>
              <a:endParaRPr lang="en-GB"/>
            </a:p>
          </p:txBody>
        </p:sp>
      </p:grpSp>
      <p:grpSp>
        <p:nvGrpSpPr>
          <p:cNvPr id="5" name="Group 5"/>
          <p:cNvGrpSpPr>
            <a:grpSpLocks noChangeAspect="1"/>
          </p:cNvGrpSpPr>
          <p:nvPr/>
        </p:nvGrpSpPr>
        <p:grpSpPr>
          <a:xfrm rot="5400000">
            <a:off x="1656253" y="6062222"/>
            <a:ext cx="2974620" cy="2974620"/>
            <a:chOff x="0" y="0"/>
            <a:chExt cx="6350000" cy="6350000"/>
          </a:xfrm>
        </p:grpSpPr>
        <p:sp>
          <p:nvSpPr>
            <p:cNvPr id="6" name="Freeform 6"/>
            <p:cNvSpPr/>
            <p:nvPr/>
          </p:nvSpPr>
          <p:spPr>
            <a:xfrm>
              <a:off x="-14231" y="-32"/>
              <a:ext cx="6378462" cy="6350064"/>
            </a:xfrm>
            <a:custGeom>
              <a:avLst/>
              <a:gdLst/>
              <a:ahLst/>
              <a:cxnLst/>
              <a:rect l="l" t="t" r="r" b="b"/>
              <a:pathLst>
                <a:path w="6378462" h="6350064">
                  <a:moveTo>
                    <a:pt x="3189231" y="32"/>
                  </a:moveTo>
                  <a:lnTo>
                    <a:pt x="3189231" y="32"/>
                  </a:lnTo>
                  <a:cubicBezTo>
                    <a:pt x="2051530" y="-5056"/>
                    <a:pt x="998068" y="598980"/>
                    <a:pt x="427743" y="1583419"/>
                  </a:cubicBezTo>
                  <a:cubicBezTo>
                    <a:pt x="-142581" y="2567857"/>
                    <a:pt x="-142581" y="3782207"/>
                    <a:pt x="427743" y="4766645"/>
                  </a:cubicBezTo>
                  <a:cubicBezTo>
                    <a:pt x="998068" y="5751084"/>
                    <a:pt x="2051530" y="6355120"/>
                    <a:pt x="3189231" y="6350032"/>
                  </a:cubicBezTo>
                  <a:cubicBezTo>
                    <a:pt x="4326932" y="6355120"/>
                    <a:pt x="5380395" y="5751084"/>
                    <a:pt x="5950719" y="4766645"/>
                  </a:cubicBezTo>
                  <a:cubicBezTo>
                    <a:pt x="6521043" y="3782207"/>
                    <a:pt x="6521043" y="2567857"/>
                    <a:pt x="5950719" y="1583419"/>
                  </a:cubicBezTo>
                  <a:cubicBezTo>
                    <a:pt x="5380395" y="598980"/>
                    <a:pt x="4326932" y="-5056"/>
                    <a:pt x="3189231" y="32"/>
                  </a:cubicBezTo>
                  <a:close/>
                </a:path>
              </a:pathLst>
            </a:custGeom>
            <a:solidFill>
              <a:srgbClr val="F69D2E"/>
            </a:solidFill>
          </p:spPr>
          <p:txBody>
            <a:bodyPr/>
            <a:lstStyle/>
            <a:p>
              <a:endParaRPr lang="en-GB"/>
            </a:p>
          </p:txBody>
        </p:sp>
      </p:grpSp>
      <p:sp>
        <p:nvSpPr>
          <p:cNvPr id="7" name="Freeform 7"/>
          <p:cNvSpPr/>
          <p:nvPr/>
        </p:nvSpPr>
        <p:spPr>
          <a:xfrm rot="6702275">
            <a:off x="1118008" y="4532727"/>
            <a:ext cx="1951115" cy="1951115"/>
          </a:xfrm>
          <a:custGeom>
            <a:avLst/>
            <a:gdLst/>
            <a:ahLst/>
            <a:cxnLst/>
            <a:rect l="l" t="t" r="r" b="b"/>
            <a:pathLst>
              <a:path w="1951115" h="1951115">
                <a:moveTo>
                  <a:pt x="0" y="0"/>
                </a:moveTo>
                <a:lnTo>
                  <a:pt x="1951115" y="0"/>
                </a:lnTo>
                <a:lnTo>
                  <a:pt x="1951115" y="1951116"/>
                </a:lnTo>
                <a:lnTo>
                  <a:pt x="0" y="1951116"/>
                </a:lnTo>
                <a:lnTo>
                  <a:pt x="0" y="0"/>
                </a:lnTo>
                <a:close/>
              </a:path>
            </a:pathLst>
          </a:custGeom>
          <a:blipFill>
            <a:blip r:embed="rId3">
              <a:extLst>
                <a:ext uri="{96DAC541-7B7A-43D3-8B79-37D633B846F1}">
                  <asvg:svgBlip xmlns:asvg="http://schemas.microsoft.com/office/drawing/2016/SVG/main" r:embed="rId4"/>
                </a:ext>
              </a:extLst>
            </a:blip>
            <a:stretch>
              <a:fillRect l="-271" r="-271"/>
            </a:stretch>
          </a:blipFill>
        </p:spPr>
        <p:txBody>
          <a:bodyPr/>
          <a:lstStyle/>
          <a:p>
            <a:endParaRPr lang="en-GB"/>
          </a:p>
        </p:txBody>
      </p:sp>
      <p:grpSp>
        <p:nvGrpSpPr>
          <p:cNvPr id="8" name="Group 8"/>
          <p:cNvGrpSpPr>
            <a:grpSpLocks noChangeAspect="1"/>
          </p:cNvGrpSpPr>
          <p:nvPr/>
        </p:nvGrpSpPr>
        <p:grpSpPr>
          <a:xfrm>
            <a:off x="1567159" y="1400009"/>
            <a:ext cx="3587164" cy="3587164"/>
            <a:chOff x="0" y="0"/>
            <a:chExt cx="6350000" cy="6349975"/>
          </a:xfrm>
        </p:grpSpPr>
        <p:sp>
          <p:nvSpPr>
            <p:cNvPr id="9" name="Freeform 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9612" r="-9612"/>
              </a:stretch>
            </a:blipFill>
          </p:spPr>
          <p:txBody>
            <a:bodyPr/>
            <a:lstStyle/>
            <a:p>
              <a:endParaRPr lang="en-GB"/>
            </a:p>
          </p:txBody>
        </p:sp>
      </p:grpSp>
      <p:sp>
        <p:nvSpPr>
          <p:cNvPr id="10" name="TextBox 10"/>
          <p:cNvSpPr txBox="1"/>
          <p:nvPr/>
        </p:nvSpPr>
        <p:spPr>
          <a:xfrm>
            <a:off x="6162682" y="770346"/>
            <a:ext cx="2899633" cy="762000"/>
          </a:xfrm>
          <a:prstGeom prst="rect">
            <a:avLst/>
          </a:prstGeom>
        </p:spPr>
        <p:txBody>
          <a:bodyPr lIns="0" tIns="0" rIns="0" bIns="0" rtlCol="0" anchor="t">
            <a:spAutoFit/>
          </a:bodyPr>
          <a:lstStyle/>
          <a:p>
            <a:pPr algn="l">
              <a:lnSpc>
                <a:spcPts val="6299"/>
              </a:lnSpc>
            </a:pPr>
            <a:r>
              <a:rPr lang="en-US" sz="4500" b="1" spc="-270">
                <a:solidFill>
                  <a:srgbClr val="000000"/>
                </a:solidFill>
                <a:latin typeface="Open Sans 2 Ultra-Bold"/>
                <a:ea typeface="Open Sans 2 Ultra-Bold"/>
                <a:cs typeface="Open Sans 2 Ultra-Bold"/>
                <a:sym typeface="Open Sans 2 Ultra-Bold"/>
              </a:rPr>
              <a:t>REVIEW</a:t>
            </a:r>
          </a:p>
        </p:txBody>
      </p:sp>
      <p:sp>
        <p:nvSpPr>
          <p:cNvPr id="11" name="TextBox 11"/>
          <p:cNvSpPr txBox="1"/>
          <p:nvPr/>
        </p:nvSpPr>
        <p:spPr>
          <a:xfrm>
            <a:off x="6162682" y="1908807"/>
            <a:ext cx="11181585" cy="633095"/>
          </a:xfrm>
          <a:prstGeom prst="rect">
            <a:avLst/>
          </a:prstGeom>
        </p:spPr>
        <p:txBody>
          <a:bodyPr lIns="0" tIns="0" rIns="0" bIns="0" rtlCol="0" anchor="t">
            <a:spAutoFit/>
          </a:bodyPr>
          <a:lstStyle/>
          <a:p>
            <a:pPr algn="l">
              <a:lnSpc>
                <a:spcPts val="2529"/>
              </a:lnSpc>
            </a:pPr>
            <a:r>
              <a:rPr lang="en-US" sz="2199" b="1" spc="-87">
                <a:solidFill>
                  <a:srgbClr val="000000"/>
                </a:solidFill>
                <a:latin typeface="Open Sans 2 Bold"/>
                <a:ea typeface="Open Sans 2 Bold"/>
                <a:cs typeface="Open Sans 2 Bold"/>
                <a:sym typeface="Open Sans 2 Bold"/>
              </a:rPr>
              <a:t>Finally, you’ll come together to review your project, reflecting on what went well, what you learnt and the skills you’ve built along the way.</a:t>
            </a:r>
          </a:p>
        </p:txBody>
      </p:sp>
      <p:grpSp>
        <p:nvGrpSpPr>
          <p:cNvPr id="12" name="Group 12"/>
          <p:cNvGrpSpPr/>
          <p:nvPr/>
        </p:nvGrpSpPr>
        <p:grpSpPr>
          <a:xfrm>
            <a:off x="6162682" y="2935990"/>
            <a:ext cx="11568111" cy="1433044"/>
            <a:chOff x="0" y="0"/>
            <a:chExt cx="15424148" cy="1910725"/>
          </a:xfrm>
        </p:grpSpPr>
        <p:sp>
          <p:nvSpPr>
            <p:cNvPr id="13" name="TextBox 13"/>
            <p:cNvSpPr txBox="1"/>
            <p:nvPr/>
          </p:nvSpPr>
          <p:spPr>
            <a:xfrm>
              <a:off x="0" y="511778"/>
              <a:ext cx="15424148" cy="1398947"/>
            </a:xfrm>
            <a:prstGeom prst="rect">
              <a:avLst/>
            </a:prstGeom>
          </p:spPr>
          <p:txBody>
            <a:bodyPr lIns="0" tIns="0" rIns="0" bIns="0" rtlCol="0" anchor="t">
              <a:spAutoFit/>
            </a:bodyPr>
            <a:lstStyle/>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Reflect on your project from beginning to end.</a:t>
              </a:r>
            </a:p>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Think about what you enjoyed and what was difficult.</a:t>
              </a:r>
            </a:p>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Try to be honest about your experience and challenges.</a:t>
              </a:r>
            </a:p>
          </p:txBody>
        </p:sp>
        <p:sp>
          <p:nvSpPr>
            <p:cNvPr id="14" name="TextBox 14"/>
            <p:cNvSpPr txBox="1"/>
            <p:nvPr/>
          </p:nvSpPr>
          <p:spPr>
            <a:xfrm>
              <a:off x="2382" y="9525"/>
              <a:ext cx="6754548" cy="521303"/>
            </a:xfrm>
            <a:prstGeom prst="rect">
              <a:avLst/>
            </a:prstGeom>
          </p:spPr>
          <p:txBody>
            <a:bodyPr lIns="0" tIns="0" rIns="0" bIns="0" rtlCol="0" anchor="t">
              <a:spAutoFit/>
            </a:bodyPr>
            <a:lstStyle/>
            <a:p>
              <a:pPr algn="l">
                <a:lnSpc>
                  <a:spcPts val="3029"/>
                </a:lnSpc>
              </a:pPr>
              <a:r>
                <a:rPr lang="en-US" sz="2634" b="1" spc="-173">
                  <a:solidFill>
                    <a:srgbClr val="DC592A"/>
                  </a:solidFill>
                  <a:latin typeface="Open Sans 2 Ultra-Bold"/>
                  <a:ea typeface="Open Sans 2 Ultra-Bold"/>
                  <a:cs typeface="Open Sans 2 Ultra-Bold"/>
                  <a:sym typeface="Open Sans 2 Ultra-Bold"/>
                </a:rPr>
                <a:t>Reflecting on the Project</a:t>
              </a:r>
            </a:p>
          </p:txBody>
        </p:sp>
      </p:grpSp>
      <p:grpSp>
        <p:nvGrpSpPr>
          <p:cNvPr id="15" name="Group 15"/>
          <p:cNvGrpSpPr/>
          <p:nvPr/>
        </p:nvGrpSpPr>
        <p:grpSpPr>
          <a:xfrm>
            <a:off x="6160896" y="4978889"/>
            <a:ext cx="11569897" cy="1080619"/>
            <a:chOff x="0" y="0"/>
            <a:chExt cx="15426529" cy="1440825"/>
          </a:xfrm>
        </p:grpSpPr>
        <p:sp>
          <p:nvSpPr>
            <p:cNvPr id="16" name="TextBox 16"/>
            <p:cNvSpPr txBox="1"/>
            <p:nvPr/>
          </p:nvSpPr>
          <p:spPr>
            <a:xfrm>
              <a:off x="0" y="9525"/>
              <a:ext cx="5382631" cy="521303"/>
            </a:xfrm>
            <a:prstGeom prst="rect">
              <a:avLst/>
            </a:prstGeom>
          </p:spPr>
          <p:txBody>
            <a:bodyPr lIns="0" tIns="0" rIns="0" bIns="0" rtlCol="0" anchor="t">
              <a:spAutoFit/>
            </a:bodyPr>
            <a:lstStyle/>
            <a:p>
              <a:pPr algn="l">
                <a:lnSpc>
                  <a:spcPts val="3029"/>
                </a:lnSpc>
              </a:pPr>
              <a:r>
                <a:rPr lang="en-US" sz="2634" b="1" spc="-173">
                  <a:solidFill>
                    <a:srgbClr val="DC592A"/>
                  </a:solidFill>
                  <a:latin typeface="Open Sans 2 Ultra-Bold"/>
                  <a:ea typeface="Open Sans 2 Ultra-Bold"/>
                  <a:cs typeface="Open Sans 2 Ultra-Bold"/>
                  <a:sym typeface="Open Sans 2 Ultra-Bold"/>
                </a:rPr>
                <a:t>Skills &amp; Personal Growth</a:t>
              </a:r>
            </a:p>
          </p:txBody>
        </p:sp>
        <p:sp>
          <p:nvSpPr>
            <p:cNvPr id="17" name="TextBox 17"/>
            <p:cNvSpPr txBox="1"/>
            <p:nvPr/>
          </p:nvSpPr>
          <p:spPr>
            <a:xfrm>
              <a:off x="2382" y="511778"/>
              <a:ext cx="15424148" cy="929047"/>
            </a:xfrm>
            <a:prstGeom prst="rect">
              <a:avLst/>
            </a:prstGeom>
          </p:spPr>
          <p:txBody>
            <a:bodyPr lIns="0" tIns="0" rIns="0" bIns="0" rtlCol="0" anchor="t">
              <a:spAutoFit/>
            </a:bodyPr>
            <a:lstStyle/>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Complete your second skills wheel to see where you’ve grown and developed.</a:t>
              </a:r>
            </a:p>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Look at where you’ve made progress and which skills improved the most.</a:t>
              </a:r>
            </a:p>
          </p:txBody>
        </p:sp>
      </p:grpSp>
      <p:grpSp>
        <p:nvGrpSpPr>
          <p:cNvPr id="18" name="Group 18"/>
          <p:cNvGrpSpPr/>
          <p:nvPr/>
        </p:nvGrpSpPr>
        <p:grpSpPr>
          <a:xfrm>
            <a:off x="6160896" y="6669362"/>
            <a:ext cx="11568111" cy="1080619"/>
            <a:chOff x="0" y="0"/>
            <a:chExt cx="15424148" cy="1440825"/>
          </a:xfrm>
        </p:grpSpPr>
        <p:sp>
          <p:nvSpPr>
            <p:cNvPr id="19" name="TextBox 19"/>
            <p:cNvSpPr txBox="1"/>
            <p:nvPr/>
          </p:nvSpPr>
          <p:spPr>
            <a:xfrm>
              <a:off x="2382" y="9525"/>
              <a:ext cx="4988528" cy="521303"/>
            </a:xfrm>
            <a:prstGeom prst="rect">
              <a:avLst/>
            </a:prstGeom>
          </p:spPr>
          <p:txBody>
            <a:bodyPr lIns="0" tIns="0" rIns="0" bIns="0" rtlCol="0" anchor="t">
              <a:spAutoFit/>
            </a:bodyPr>
            <a:lstStyle/>
            <a:p>
              <a:pPr algn="l">
                <a:lnSpc>
                  <a:spcPts val="3029"/>
                </a:lnSpc>
              </a:pPr>
              <a:r>
                <a:rPr lang="en-US" sz="2634" b="1" spc="-173">
                  <a:solidFill>
                    <a:srgbClr val="DC592A"/>
                  </a:solidFill>
                  <a:latin typeface="Open Sans 2 Bold"/>
                  <a:ea typeface="Open Sans 2 Bold"/>
                  <a:cs typeface="Open Sans 2 Bold"/>
                  <a:sym typeface="Open Sans 2 Bold"/>
                </a:rPr>
                <a:t>Evaluation &amp; Questions</a:t>
              </a:r>
            </a:p>
          </p:txBody>
        </p:sp>
        <p:sp>
          <p:nvSpPr>
            <p:cNvPr id="20" name="TextBox 20"/>
            <p:cNvSpPr txBox="1"/>
            <p:nvPr/>
          </p:nvSpPr>
          <p:spPr>
            <a:xfrm>
              <a:off x="0" y="511778"/>
              <a:ext cx="15424148" cy="929047"/>
            </a:xfrm>
            <a:prstGeom prst="rect">
              <a:avLst/>
            </a:prstGeom>
          </p:spPr>
          <p:txBody>
            <a:bodyPr lIns="0" tIns="0" rIns="0" bIns="0" rtlCol="0" anchor="t">
              <a:spAutoFit/>
            </a:bodyPr>
            <a:lstStyle/>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Answer the evaluation questions about what you achieved.</a:t>
              </a:r>
            </a:p>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Complete the workbook questions to reflect as individuals and as a team.</a:t>
              </a:r>
            </a:p>
          </p:txBody>
        </p:sp>
      </p:grpSp>
      <p:grpSp>
        <p:nvGrpSpPr>
          <p:cNvPr id="21" name="Group 21"/>
          <p:cNvGrpSpPr/>
          <p:nvPr/>
        </p:nvGrpSpPr>
        <p:grpSpPr>
          <a:xfrm>
            <a:off x="6162682" y="8359835"/>
            <a:ext cx="11568111" cy="1080619"/>
            <a:chOff x="0" y="0"/>
            <a:chExt cx="15424148" cy="1440825"/>
          </a:xfrm>
        </p:grpSpPr>
        <p:sp>
          <p:nvSpPr>
            <p:cNvPr id="22" name="TextBox 22"/>
            <p:cNvSpPr txBox="1"/>
            <p:nvPr/>
          </p:nvSpPr>
          <p:spPr>
            <a:xfrm>
              <a:off x="2382" y="9525"/>
              <a:ext cx="4988528" cy="521303"/>
            </a:xfrm>
            <a:prstGeom prst="rect">
              <a:avLst/>
            </a:prstGeom>
          </p:spPr>
          <p:txBody>
            <a:bodyPr lIns="0" tIns="0" rIns="0" bIns="0" rtlCol="0" anchor="t">
              <a:spAutoFit/>
            </a:bodyPr>
            <a:lstStyle/>
            <a:p>
              <a:pPr algn="l">
                <a:lnSpc>
                  <a:spcPts val="3029"/>
                </a:lnSpc>
              </a:pPr>
              <a:r>
                <a:rPr lang="en-US" sz="2634" b="1" spc="-173">
                  <a:solidFill>
                    <a:srgbClr val="DC592A"/>
                  </a:solidFill>
                  <a:latin typeface="Open Sans 2 Bold"/>
                  <a:ea typeface="Open Sans 2 Bold"/>
                  <a:cs typeface="Open Sans 2 Bold"/>
                  <a:sym typeface="Open Sans 2 Bold"/>
                </a:rPr>
                <a:t>Group Discussion</a:t>
              </a:r>
            </a:p>
          </p:txBody>
        </p:sp>
        <p:sp>
          <p:nvSpPr>
            <p:cNvPr id="23" name="TextBox 23"/>
            <p:cNvSpPr txBox="1"/>
            <p:nvPr/>
          </p:nvSpPr>
          <p:spPr>
            <a:xfrm>
              <a:off x="0" y="511778"/>
              <a:ext cx="15424148" cy="929047"/>
            </a:xfrm>
            <a:prstGeom prst="rect">
              <a:avLst/>
            </a:prstGeom>
          </p:spPr>
          <p:txBody>
            <a:bodyPr lIns="0" tIns="0" rIns="0" bIns="0" rtlCol="0" anchor="t">
              <a:spAutoFit/>
            </a:bodyPr>
            <a:lstStyle/>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Take part in group reflection questions using flipchart paper or our evaluation poster.</a:t>
              </a:r>
            </a:p>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Use agree/disagree statements to explore everyone’s views and experiences.</a:t>
              </a:r>
            </a:p>
          </p:txBody>
        </p:sp>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a:extLst>
              <a:ext uri="{FF2B5EF4-FFF2-40B4-BE49-F238E27FC236}">
                <a16:creationId xmlns:a16="http://schemas.microsoft.com/office/drawing/2014/main" id="{F5F96E97-F75E-5729-578A-D2FB63ABDF1D}"/>
              </a:ext>
            </a:extLst>
          </p:cNvPr>
          <p:cNvPicPr>
            <a:picLocks noChangeAspect="1"/>
          </p:cNvPicPr>
          <p:nvPr/>
        </p:nvPicPr>
        <p:blipFill>
          <a:blip r:embed="rId3"/>
          <a:srcRect b="461"/>
          <a:stretch>
            <a:fillRect/>
          </a:stretch>
        </p:blipFill>
        <p:spPr>
          <a:xfrm>
            <a:off x="574140" y="323850"/>
            <a:ext cx="17139719" cy="9639300"/>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80D7C5-A7FA-C1F3-2A99-42333A1CAFF4}"/>
            </a:ext>
          </a:extLst>
        </p:cNvPr>
        <p:cNvGrpSpPr/>
        <p:nvPr/>
      </p:nvGrpSpPr>
      <p:grpSpPr>
        <a:xfrm>
          <a:off x="0" y="0"/>
          <a:ext cx="0" cy="0"/>
          <a:chOff x="0" y="0"/>
          <a:chExt cx="0" cy="0"/>
        </a:xfrm>
      </p:grpSpPr>
      <p:pic>
        <p:nvPicPr>
          <p:cNvPr id="53" name="Picture 52">
            <a:extLst>
              <a:ext uri="{FF2B5EF4-FFF2-40B4-BE49-F238E27FC236}">
                <a16:creationId xmlns:a16="http://schemas.microsoft.com/office/drawing/2014/main" id="{1A56EDB7-D409-C8B6-E833-58192A615872}"/>
              </a:ext>
            </a:extLst>
          </p:cNvPr>
          <p:cNvPicPr>
            <a:picLocks noChangeAspect="1"/>
          </p:cNvPicPr>
          <p:nvPr/>
        </p:nvPicPr>
        <p:blipFill>
          <a:blip r:embed="rId3"/>
          <a:stretch>
            <a:fillRect/>
          </a:stretch>
        </p:blipFill>
        <p:spPr>
          <a:xfrm>
            <a:off x="1371600" y="780820"/>
            <a:ext cx="15544800" cy="8725359"/>
          </a:xfrm>
          <a:prstGeom prst="rect">
            <a:avLst/>
          </a:prstGeom>
        </p:spPr>
      </p:pic>
    </p:spTree>
    <p:extLst>
      <p:ext uri="{BB962C8B-B14F-4D97-AF65-F5344CB8AC3E}">
        <p14:creationId xmlns:p14="http://schemas.microsoft.com/office/powerpoint/2010/main" val="34234430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a:stretch>
          </a:blipFill>
        </p:spPr>
        <p:txBody>
          <a:bodyPr/>
          <a:lstStyle/>
          <a:p>
            <a:endParaRPr lang="en-GB"/>
          </a:p>
        </p:txBody>
      </p:sp>
      <p:sp>
        <p:nvSpPr>
          <p:cNvPr id="4" name="Freeform 4"/>
          <p:cNvSpPr/>
          <p:nvPr/>
        </p:nvSpPr>
        <p:spPr>
          <a:xfrm>
            <a:off x="0" y="1037882"/>
            <a:ext cx="3647751" cy="3975602"/>
          </a:xfrm>
          <a:custGeom>
            <a:avLst/>
            <a:gdLst/>
            <a:ahLst/>
            <a:cxnLst/>
            <a:rect l="l" t="t" r="r" b="b"/>
            <a:pathLst>
              <a:path w="3647751" h="3975602">
                <a:moveTo>
                  <a:pt x="0" y="0"/>
                </a:moveTo>
                <a:lnTo>
                  <a:pt x="3647751" y="0"/>
                </a:lnTo>
                <a:lnTo>
                  <a:pt x="3647751" y="3975602"/>
                </a:lnTo>
                <a:lnTo>
                  <a:pt x="0" y="39756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5" name="Freeform 5"/>
          <p:cNvSpPr/>
          <p:nvPr/>
        </p:nvSpPr>
        <p:spPr>
          <a:xfrm>
            <a:off x="383496" y="5549551"/>
            <a:ext cx="5835606" cy="4602594"/>
          </a:xfrm>
          <a:custGeom>
            <a:avLst/>
            <a:gdLst/>
            <a:ahLst/>
            <a:cxnLst/>
            <a:rect l="l" t="t" r="r" b="b"/>
            <a:pathLst>
              <a:path w="5835606" h="4602594">
                <a:moveTo>
                  <a:pt x="0" y="0"/>
                </a:moveTo>
                <a:lnTo>
                  <a:pt x="5835605" y="0"/>
                </a:lnTo>
                <a:lnTo>
                  <a:pt x="5835605" y="4602594"/>
                </a:lnTo>
                <a:lnTo>
                  <a:pt x="0" y="460259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6" name="Freeform 6"/>
          <p:cNvSpPr/>
          <p:nvPr/>
        </p:nvSpPr>
        <p:spPr>
          <a:xfrm>
            <a:off x="474193" y="0"/>
            <a:ext cx="6676796" cy="501796"/>
          </a:xfrm>
          <a:custGeom>
            <a:avLst/>
            <a:gdLst/>
            <a:ahLst/>
            <a:cxnLst/>
            <a:rect l="l" t="t" r="r" b="b"/>
            <a:pathLst>
              <a:path w="6676796" h="501796">
                <a:moveTo>
                  <a:pt x="0" y="0"/>
                </a:moveTo>
                <a:lnTo>
                  <a:pt x="6676796" y="0"/>
                </a:lnTo>
                <a:lnTo>
                  <a:pt x="6676796" y="501796"/>
                </a:lnTo>
                <a:lnTo>
                  <a:pt x="0" y="50179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 name="Freeform 7"/>
          <p:cNvSpPr/>
          <p:nvPr/>
        </p:nvSpPr>
        <p:spPr>
          <a:xfrm>
            <a:off x="5320208" y="982999"/>
            <a:ext cx="3823792" cy="3698405"/>
          </a:xfrm>
          <a:custGeom>
            <a:avLst/>
            <a:gdLst/>
            <a:ahLst/>
            <a:cxnLst/>
            <a:rect l="l" t="t" r="r" b="b"/>
            <a:pathLst>
              <a:path w="3823792" h="3698405">
                <a:moveTo>
                  <a:pt x="0" y="0"/>
                </a:moveTo>
                <a:lnTo>
                  <a:pt x="3823792" y="0"/>
                </a:lnTo>
                <a:lnTo>
                  <a:pt x="3823792" y="3698405"/>
                </a:lnTo>
                <a:lnTo>
                  <a:pt x="0" y="369840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8" name="Freeform 8"/>
          <p:cNvSpPr/>
          <p:nvPr/>
        </p:nvSpPr>
        <p:spPr>
          <a:xfrm>
            <a:off x="6651403" y="5944743"/>
            <a:ext cx="5101800" cy="2673001"/>
          </a:xfrm>
          <a:custGeom>
            <a:avLst/>
            <a:gdLst/>
            <a:ahLst/>
            <a:cxnLst/>
            <a:rect l="l" t="t" r="r" b="b"/>
            <a:pathLst>
              <a:path w="5101800" h="2673001">
                <a:moveTo>
                  <a:pt x="0" y="0"/>
                </a:moveTo>
                <a:lnTo>
                  <a:pt x="5101799" y="0"/>
                </a:lnTo>
                <a:lnTo>
                  <a:pt x="5101799" y="2673001"/>
                </a:lnTo>
                <a:lnTo>
                  <a:pt x="0" y="267300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9" name="Freeform 9"/>
          <p:cNvSpPr/>
          <p:nvPr/>
        </p:nvSpPr>
        <p:spPr>
          <a:xfrm>
            <a:off x="9926498" y="1664341"/>
            <a:ext cx="3708006" cy="3698405"/>
          </a:xfrm>
          <a:custGeom>
            <a:avLst/>
            <a:gdLst/>
            <a:ahLst/>
            <a:cxnLst/>
            <a:rect l="l" t="t" r="r" b="b"/>
            <a:pathLst>
              <a:path w="3708006" h="3698405">
                <a:moveTo>
                  <a:pt x="0" y="0"/>
                </a:moveTo>
                <a:lnTo>
                  <a:pt x="3708006" y="0"/>
                </a:lnTo>
                <a:lnTo>
                  <a:pt x="3708006" y="3698405"/>
                </a:lnTo>
                <a:lnTo>
                  <a:pt x="0" y="369840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10" name="Freeform 10"/>
          <p:cNvSpPr/>
          <p:nvPr/>
        </p:nvSpPr>
        <p:spPr>
          <a:xfrm>
            <a:off x="12452394" y="7918209"/>
            <a:ext cx="5835606" cy="2368791"/>
          </a:xfrm>
          <a:custGeom>
            <a:avLst/>
            <a:gdLst/>
            <a:ahLst/>
            <a:cxnLst/>
            <a:rect l="l" t="t" r="r" b="b"/>
            <a:pathLst>
              <a:path w="5835606" h="2368791">
                <a:moveTo>
                  <a:pt x="0" y="0"/>
                </a:moveTo>
                <a:lnTo>
                  <a:pt x="5835606" y="0"/>
                </a:lnTo>
                <a:lnTo>
                  <a:pt x="5835606" y="2368791"/>
                </a:lnTo>
                <a:lnTo>
                  <a:pt x="0" y="236879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a:p>
        </p:txBody>
      </p:sp>
      <p:sp>
        <p:nvSpPr>
          <p:cNvPr id="11" name="Freeform 11"/>
          <p:cNvSpPr/>
          <p:nvPr/>
        </p:nvSpPr>
        <p:spPr>
          <a:xfrm>
            <a:off x="13951268" y="3445993"/>
            <a:ext cx="3967791" cy="3975602"/>
          </a:xfrm>
          <a:custGeom>
            <a:avLst/>
            <a:gdLst/>
            <a:ahLst/>
            <a:cxnLst/>
            <a:rect l="l" t="t" r="r" b="b"/>
            <a:pathLst>
              <a:path w="3967791" h="3975602">
                <a:moveTo>
                  <a:pt x="0" y="0"/>
                </a:moveTo>
                <a:lnTo>
                  <a:pt x="3967791" y="0"/>
                </a:lnTo>
                <a:lnTo>
                  <a:pt x="3967791" y="3975601"/>
                </a:lnTo>
                <a:lnTo>
                  <a:pt x="0" y="3975601"/>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GB"/>
          </a:p>
        </p:txBody>
      </p:sp>
      <p:sp>
        <p:nvSpPr>
          <p:cNvPr id="12" name="TextBox 12"/>
          <p:cNvSpPr txBox="1"/>
          <p:nvPr/>
        </p:nvSpPr>
        <p:spPr>
          <a:xfrm>
            <a:off x="111195" y="1169975"/>
            <a:ext cx="1203636" cy="312134"/>
          </a:xfrm>
          <a:prstGeom prst="rect">
            <a:avLst/>
          </a:prstGeom>
        </p:spPr>
        <p:txBody>
          <a:bodyPr lIns="0" tIns="0" rIns="0" bIns="0" rtlCol="0" anchor="t">
            <a:spAutoFit/>
          </a:bodyPr>
          <a:lstStyle/>
          <a:p>
            <a:pPr algn="l">
              <a:lnSpc>
                <a:spcPts val="2520"/>
              </a:lnSpc>
            </a:pPr>
            <a:r>
              <a:rPr lang="en-US" sz="1800" b="1">
                <a:solidFill>
                  <a:srgbClr val="FFFFFF"/>
                </a:solidFill>
                <a:latin typeface="Open Sans 2 Bold"/>
                <a:ea typeface="Open Sans 2 Bold"/>
                <a:cs typeface="Open Sans 2 Bold"/>
                <a:sym typeface="Open Sans 2 Bold"/>
              </a:rPr>
              <a:t>SUMMARY</a:t>
            </a:r>
          </a:p>
        </p:txBody>
      </p:sp>
      <p:sp>
        <p:nvSpPr>
          <p:cNvPr id="13" name="TextBox 13"/>
          <p:cNvSpPr txBox="1"/>
          <p:nvPr/>
        </p:nvSpPr>
        <p:spPr>
          <a:xfrm>
            <a:off x="554946" y="5681643"/>
            <a:ext cx="2137962" cy="312134"/>
          </a:xfrm>
          <a:prstGeom prst="rect">
            <a:avLst/>
          </a:prstGeom>
        </p:spPr>
        <p:txBody>
          <a:bodyPr lIns="0" tIns="0" rIns="0" bIns="0" rtlCol="0" anchor="t">
            <a:spAutoFit/>
          </a:bodyPr>
          <a:lstStyle/>
          <a:p>
            <a:pPr algn="l">
              <a:lnSpc>
                <a:spcPts val="2520"/>
              </a:lnSpc>
            </a:pPr>
            <a:r>
              <a:rPr lang="en-US" sz="1800" b="1">
                <a:solidFill>
                  <a:srgbClr val="FFFFFF"/>
                </a:solidFill>
                <a:latin typeface="Open Sans 2 Bold"/>
                <a:ea typeface="Open Sans 2 Bold"/>
                <a:cs typeface="Open Sans 2 Bold"/>
                <a:sym typeface="Open Sans 2 Bold"/>
              </a:rPr>
              <a:t>The skills we built </a:t>
            </a:r>
          </a:p>
        </p:txBody>
      </p:sp>
      <p:sp>
        <p:nvSpPr>
          <p:cNvPr id="14" name="TextBox 14"/>
          <p:cNvSpPr txBox="1"/>
          <p:nvPr/>
        </p:nvSpPr>
        <p:spPr>
          <a:xfrm>
            <a:off x="5491658" y="1115092"/>
            <a:ext cx="2871978" cy="312134"/>
          </a:xfrm>
          <a:prstGeom prst="rect">
            <a:avLst/>
          </a:prstGeom>
        </p:spPr>
        <p:txBody>
          <a:bodyPr lIns="0" tIns="0" rIns="0" bIns="0" rtlCol="0" anchor="t">
            <a:spAutoFit/>
          </a:bodyPr>
          <a:lstStyle/>
          <a:p>
            <a:pPr algn="l">
              <a:lnSpc>
                <a:spcPts val="2520"/>
              </a:lnSpc>
            </a:pPr>
            <a:r>
              <a:rPr lang="en-US" sz="1800" b="1">
                <a:solidFill>
                  <a:srgbClr val="000000"/>
                </a:solidFill>
                <a:latin typeface="Open Sans 2 Bold"/>
                <a:ea typeface="Open Sans 2 Bold"/>
                <a:cs typeface="Open Sans 2 Bold"/>
                <a:sym typeface="Open Sans 2 Bold"/>
              </a:rPr>
              <a:t>The challenges we faced </a:t>
            </a:r>
          </a:p>
        </p:txBody>
      </p:sp>
      <p:sp>
        <p:nvSpPr>
          <p:cNvPr id="15" name="TextBox 15"/>
          <p:cNvSpPr txBox="1"/>
          <p:nvPr/>
        </p:nvSpPr>
        <p:spPr>
          <a:xfrm>
            <a:off x="6822853" y="6076855"/>
            <a:ext cx="2616651" cy="312134"/>
          </a:xfrm>
          <a:prstGeom prst="rect">
            <a:avLst/>
          </a:prstGeom>
        </p:spPr>
        <p:txBody>
          <a:bodyPr lIns="0" tIns="0" rIns="0" bIns="0" rtlCol="0" anchor="t">
            <a:spAutoFit/>
          </a:bodyPr>
          <a:lstStyle/>
          <a:p>
            <a:pPr algn="l">
              <a:lnSpc>
                <a:spcPts val="2520"/>
              </a:lnSpc>
            </a:pPr>
            <a:r>
              <a:rPr lang="en-US" sz="1800" b="1">
                <a:solidFill>
                  <a:srgbClr val="FFFFFF"/>
                </a:solidFill>
                <a:latin typeface="Open Sans 2 Bold"/>
                <a:ea typeface="Open Sans 2 Bold"/>
                <a:cs typeface="Open Sans 2 Bold"/>
                <a:sym typeface="Open Sans 2 Bold"/>
              </a:rPr>
              <a:t>What have you learnt?</a:t>
            </a:r>
          </a:p>
        </p:txBody>
      </p:sp>
      <p:sp>
        <p:nvSpPr>
          <p:cNvPr id="16" name="TextBox 16"/>
          <p:cNvSpPr txBox="1"/>
          <p:nvPr/>
        </p:nvSpPr>
        <p:spPr>
          <a:xfrm>
            <a:off x="10097948" y="1796453"/>
            <a:ext cx="2484920" cy="312134"/>
          </a:xfrm>
          <a:prstGeom prst="rect">
            <a:avLst/>
          </a:prstGeom>
        </p:spPr>
        <p:txBody>
          <a:bodyPr lIns="0" tIns="0" rIns="0" bIns="0" rtlCol="0" anchor="t">
            <a:spAutoFit/>
          </a:bodyPr>
          <a:lstStyle/>
          <a:p>
            <a:pPr algn="l">
              <a:lnSpc>
                <a:spcPts val="2520"/>
              </a:lnSpc>
            </a:pPr>
            <a:r>
              <a:rPr lang="en-US" sz="1800" b="1">
                <a:solidFill>
                  <a:srgbClr val="151F6D"/>
                </a:solidFill>
                <a:latin typeface="Open Sans 2 Bold"/>
                <a:ea typeface="Open Sans 2 Bold"/>
                <a:cs typeface="Open Sans 2 Bold"/>
                <a:sym typeface="Open Sans 2 Bold"/>
              </a:rPr>
              <a:t>The activity we chose</a:t>
            </a:r>
          </a:p>
        </p:txBody>
      </p:sp>
      <p:sp>
        <p:nvSpPr>
          <p:cNvPr id="17" name="TextBox 17"/>
          <p:cNvSpPr txBox="1"/>
          <p:nvPr/>
        </p:nvSpPr>
        <p:spPr>
          <a:xfrm>
            <a:off x="12623844" y="8030051"/>
            <a:ext cx="3016472" cy="362693"/>
          </a:xfrm>
          <a:prstGeom prst="rect">
            <a:avLst/>
          </a:prstGeom>
        </p:spPr>
        <p:txBody>
          <a:bodyPr lIns="0" tIns="0" rIns="0" bIns="0" rtlCol="0" anchor="t">
            <a:spAutoFit/>
          </a:bodyPr>
          <a:lstStyle/>
          <a:p>
            <a:pPr algn="l">
              <a:lnSpc>
                <a:spcPts val="2800"/>
              </a:lnSpc>
            </a:pPr>
            <a:r>
              <a:rPr lang="en-US" sz="2000" b="1">
                <a:solidFill>
                  <a:srgbClr val="582C83"/>
                </a:solidFill>
                <a:latin typeface="Open Sans 2 Bold"/>
                <a:ea typeface="Open Sans 2 Bold"/>
                <a:cs typeface="Open Sans 2 Bold"/>
                <a:sym typeface="Open Sans 2 Bold"/>
              </a:rPr>
              <a:t>Stage 3 here we come…</a:t>
            </a:r>
          </a:p>
        </p:txBody>
      </p:sp>
      <p:sp>
        <p:nvSpPr>
          <p:cNvPr id="18" name="TextBox 18"/>
          <p:cNvSpPr txBox="1"/>
          <p:nvPr/>
        </p:nvSpPr>
        <p:spPr>
          <a:xfrm rot="814860">
            <a:off x="14751926" y="3958857"/>
            <a:ext cx="2690108" cy="548373"/>
          </a:xfrm>
          <a:prstGeom prst="rect">
            <a:avLst/>
          </a:prstGeom>
        </p:spPr>
        <p:txBody>
          <a:bodyPr lIns="0" tIns="0" rIns="0" bIns="0" rtlCol="0" anchor="t">
            <a:spAutoFit/>
          </a:bodyPr>
          <a:lstStyle/>
          <a:p>
            <a:pPr algn="l">
              <a:lnSpc>
                <a:spcPts val="2160"/>
              </a:lnSpc>
            </a:pPr>
            <a:r>
              <a:rPr lang="en-US" sz="1800" b="1">
                <a:solidFill>
                  <a:srgbClr val="151F6D"/>
                </a:solidFill>
                <a:latin typeface="Open Sans 2 Bold"/>
                <a:ea typeface="Open Sans 2 Bold"/>
                <a:cs typeface="Open Sans 2 Bold"/>
                <a:sym typeface="Open Sans 2 Bold"/>
              </a:rPr>
              <a:t>What new experiences have you had?...</a:t>
            </a:r>
          </a:p>
        </p:txBody>
      </p:sp>
      <p:sp>
        <p:nvSpPr>
          <p:cNvPr id="19" name="TextBox 19"/>
          <p:cNvSpPr txBox="1"/>
          <p:nvPr/>
        </p:nvSpPr>
        <p:spPr>
          <a:xfrm>
            <a:off x="645643" y="70580"/>
            <a:ext cx="855821" cy="384677"/>
          </a:xfrm>
          <a:prstGeom prst="rect">
            <a:avLst/>
          </a:prstGeom>
        </p:spPr>
        <p:txBody>
          <a:bodyPr lIns="0" tIns="0" rIns="0" bIns="0" rtlCol="0" anchor="t">
            <a:spAutoFit/>
          </a:bodyPr>
          <a:lstStyle/>
          <a:p>
            <a:pPr algn="l">
              <a:lnSpc>
                <a:spcPts val="3079"/>
              </a:lnSpc>
            </a:pPr>
            <a:r>
              <a:rPr lang="en-US" sz="2200" b="1">
                <a:solidFill>
                  <a:srgbClr val="151F6D"/>
                </a:solidFill>
                <a:latin typeface="Open Sans 2 Bold"/>
                <a:ea typeface="Open Sans 2 Bold"/>
                <a:cs typeface="Open Sans 2 Bold"/>
                <a:sym typeface="Open Sans 2 Bold"/>
              </a:rPr>
              <a:t>NAME</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1028700" y="1714500"/>
            <a:ext cx="7104503" cy="0"/>
          </a:xfrm>
          <a:prstGeom prst="line">
            <a:avLst/>
          </a:prstGeom>
          <a:ln w="47625" cap="rnd">
            <a:solidFill>
              <a:srgbClr val="00A7B5"/>
            </a:solidFill>
            <a:prstDash val="solid"/>
            <a:headEnd type="none" w="sm" len="sm"/>
            <a:tailEnd type="arrow" w="med" len="sm"/>
          </a:ln>
        </p:spPr>
        <p:txBody>
          <a:bodyPr/>
          <a:lstStyle/>
          <a:p>
            <a:endParaRPr lang="en-GB"/>
          </a:p>
        </p:txBody>
      </p:sp>
      <p:grpSp>
        <p:nvGrpSpPr>
          <p:cNvPr id="4" name="Group 4"/>
          <p:cNvGrpSpPr/>
          <p:nvPr/>
        </p:nvGrpSpPr>
        <p:grpSpPr>
          <a:xfrm>
            <a:off x="1144084" y="2500865"/>
            <a:ext cx="1779812" cy="1779812"/>
            <a:chOff x="0" y="0"/>
            <a:chExt cx="2373083" cy="2373083"/>
          </a:xfrm>
        </p:grpSpPr>
        <p:grpSp>
          <p:nvGrpSpPr>
            <p:cNvPr id="5" name="Group 5"/>
            <p:cNvGrpSpPr/>
            <p:nvPr/>
          </p:nvGrpSpPr>
          <p:grpSpPr>
            <a:xfrm>
              <a:off x="0" y="0"/>
              <a:ext cx="2373083" cy="2373083"/>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C592A"/>
              </a:solidFill>
            </p:spPr>
            <p:txBody>
              <a:bodyPr/>
              <a:lstStyle/>
              <a:p>
                <a:endParaRPr lang="en-GB"/>
              </a:p>
            </p:txBody>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657"/>
                  </a:lnSpc>
                </a:pPr>
                <a:endParaRPr/>
              </a:p>
            </p:txBody>
          </p:sp>
        </p:grpSp>
        <p:sp>
          <p:nvSpPr>
            <p:cNvPr id="8" name="Freeform 8"/>
            <p:cNvSpPr/>
            <p:nvPr/>
          </p:nvSpPr>
          <p:spPr>
            <a:xfrm>
              <a:off x="590725" y="371239"/>
              <a:ext cx="1573533" cy="1630605"/>
            </a:xfrm>
            <a:custGeom>
              <a:avLst/>
              <a:gdLst/>
              <a:ahLst/>
              <a:cxnLst/>
              <a:rect l="l" t="t" r="r" b="b"/>
              <a:pathLst>
                <a:path w="1573533" h="1630605">
                  <a:moveTo>
                    <a:pt x="0" y="0"/>
                  </a:moveTo>
                  <a:lnTo>
                    <a:pt x="1573534" y="0"/>
                  </a:lnTo>
                  <a:lnTo>
                    <a:pt x="1573534" y="1630605"/>
                  </a:lnTo>
                  <a:lnTo>
                    <a:pt x="0" y="16306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grpSp>
        <p:nvGrpSpPr>
          <p:cNvPr id="9" name="Group 9"/>
          <p:cNvGrpSpPr/>
          <p:nvPr/>
        </p:nvGrpSpPr>
        <p:grpSpPr>
          <a:xfrm>
            <a:off x="1144084" y="5021992"/>
            <a:ext cx="1779812" cy="1779812"/>
            <a:chOff x="0" y="0"/>
            <a:chExt cx="2373083" cy="2373083"/>
          </a:xfrm>
        </p:grpSpPr>
        <p:grpSp>
          <p:nvGrpSpPr>
            <p:cNvPr id="10" name="Group 10"/>
            <p:cNvGrpSpPr/>
            <p:nvPr/>
          </p:nvGrpSpPr>
          <p:grpSpPr>
            <a:xfrm>
              <a:off x="0" y="0"/>
              <a:ext cx="2373083" cy="2373083"/>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8D2E"/>
              </a:solidFill>
            </p:spPr>
            <p:txBody>
              <a:bodyPr/>
              <a:lstStyle/>
              <a:p>
                <a:endParaRPr lang="en-GB"/>
              </a:p>
            </p:txBody>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2657"/>
                  </a:lnSpc>
                </a:pPr>
                <a:endParaRPr/>
              </a:p>
            </p:txBody>
          </p:sp>
        </p:grpSp>
        <p:sp>
          <p:nvSpPr>
            <p:cNvPr id="13" name="Freeform 13"/>
            <p:cNvSpPr/>
            <p:nvPr/>
          </p:nvSpPr>
          <p:spPr>
            <a:xfrm>
              <a:off x="526311" y="406833"/>
              <a:ext cx="1574396" cy="1554717"/>
            </a:xfrm>
            <a:custGeom>
              <a:avLst/>
              <a:gdLst/>
              <a:ahLst/>
              <a:cxnLst/>
              <a:rect l="l" t="t" r="r" b="b"/>
              <a:pathLst>
                <a:path w="1574396" h="1554717">
                  <a:moveTo>
                    <a:pt x="0" y="0"/>
                  </a:moveTo>
                  <a:lnTo>
                    <a:pt x="1574397" y="0"/>
                  </a:lnTo>
                  <a:lnTo>
                    <a:pt x="1574397" y="1554716"/>
                  </a:lnTo>
                  <a:lnTo>
                    <a:pt x="0" y="155471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grpSp>
      <p:grpSp>
        <p:nvGrpSpPr>
          <p:cNvPr id="14" name="Group 14"/>
          <p:cNvGrpSpPr/>
          <p:nvPr/>
        </p:nvGrpSpPr>
        <p:grpSpPr>
          <a:xfrm>
            <a:off x="1144084" y="7544754"/>
            <a:ext cx="1779812" cy="1779812"/>
            <a:chOff x="0" y="0"/>
            <a:chExt cx="2373083" cy="2373083"/>
          </a:xfrm>
        </p:grpSpPr>
        <p:grpSp>
          <p:nvGrpSpPr>
            <p:cNvPr id="15" name="Group 15"/>
            <p:cNvGrpSpPr/>
            <p:nvPr/>
          </p:nvGrpSpPr>
          <p:grpSpPr>
            <a:xfrm>
              <a:off x="0" y="0"/>
              <a:ext cx="2373083" cy="2373083"/>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51F6D"/>
              </a:solidFill>
            </p:spPr>
            <p:txBody>
              <a:bodyPr/>
              <a:lstStyle/>
              <a:p>
                <a:endParaRPr lang="en-GB"/>
              </a:p>
            </p:txBody>
          </p:sp>
          <p:sp>
            <p:nvSpPr>
              <p:cNvPr id="17" name="TextBox 17"/>
              <p:cNvSpPr txBox="1"/>
              <p:nvPr/>
            </p:nvSpPr>
            <p:spPr>
              <a:xfrm>
                <a:off x="76200" y="38100"/>
                <a:ext cx="660400" cy="698500"/>
              </a:xfrm>
              <a:prstGeom prst="rect">
                <a:avLst/>
              </a:prstGeom>
            </p:spPr>
            <p:txBody>
              <a:bodyPr lIns="50800" tIns="50800" rIns="50800" bIns="50800" rtlCol="0" anchor="ctr"/>
              <a:lstStyle/>
              <a:p>
                <a:pPr algn="ctr">
                  <a:lnSpc>
                    <a:spcPts val="2657"/>
                  </a:lnSpc>
                </a:pPr>
                <a:endParaRPr/>
              </a:p>
            </p:txBody>
          </p:sp>
        </p:grpSp>
        <p:sp>
          <p:nvSpPr>
            <p:cNvPr id="18" name="Freeform 18"/>
            <p:cNvSpPr/>
            <p:nvPr/>
          </p:nvSpPr>
          <p:spPr>
            <a:xfrm>
              <a:off x="514844" y="361107"/>
              <a:ext cx="1343394" cy="1650869"/>
            </a:xfrm>
            <a:custGeom>
              <a:avLst/>
              <a:gdLst/>
              <a:ahLst/>
              <a:cxnLst/>
              <a:rect l="l" t="t" r="r" b="b"/>
              <a:pathLst>
                <a:path w="1343394" h="1650869">
                  <a:moveTo>
                    <a:pt x="0" y="0"/>
                  </a:moveTo>
                  <a:lnTo>
                    <a:pt x="1343394" y="0"/>
                  </a:lnTo>
                  <a:lnTo>
                    <a:pt x="1343394" y="1650869"/>
                  </a:lnTo>
                  <a:lnTo>
                    <a:pt x="0" y="165086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grpSp>
        <p:nvGrpSpPr>
          <p:cNvPr id="19" name="Group 19"/>
          <p:cNvGrpSpPr/>
          <p:nvPr/>
        </p:nvGrpSpPr>
        <p:grpSpPr>
          <a:xfrm>
            <a:off x="6735077" y="2439724"/>
            <a:ext cx="1779812" cy="1779812"/>
            <a:chOff x="0" y="0"/>
            <a:chExt cx="2373083" cy="2373083"/>
          </a:xfrm>
        </p:grpSpPr>
        <p:grpSp>
          <p:nvGrpSpPr>
            <p:cNvPr id="20" name="Group 20"/>
            <p:cNvGrpSpPr/>
            <p:nvPr/>
          </p:nvGrpSpPr>
          <p:grpSpPr>
            <a:xfrm>
              <a:off x="0" y="0"/>
              <a:ext cx="2373083" cy="2373083"/>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7B5"/>
              </a:solidFill>
            </p:spPr>
            <p:txBody>
              <a:bodyPr/>
              <a:lstStyle/>
              <a:p>
                <a:endParaRPr lang="en-GB"/>
              </a:p>
            </p:txBody>
          </p:sp>
          <p:sp>
            <p:nvSpPr>
              <p:cNvPr id="22" name="TextBox 22"/>
              <p:cNvSpPr txBox="1"/>
              <p:nvPr/>
            </p:nvSpPr>
            <p:spPr>
              <a:xfrm>
                <a:off x="76200" y="38100"/>
                <a:ext cx="660400" cy="698500"/>
              </a:xfrm>
              <a:prstGeom prst="rect">
                <a:avLst/>
              </a:prstGeom>
            </p:spPr>
            <p:txBody>
              <a:bodyPr lIns="50800" tIns="50800" rIns="50800" bIns="50800" rtlCol="0" anchor="ctr"/>
              <a:lstStyle/>
              <a:p>
                <a:pPr algn="ctr">
                  <a:lnSpc>
                    <a:spcPts val="2657"/>
                  </a:lnSpc>
                </a:pPr>
                <a:endParaRPr/>
              </a:p>
            </p:txBody>
          </p:sp>
        </p:grpSp>
        <p:sp>
          <p:nvSpPr>
            <p:cNvPr id="23" name="Freeform 23"/>
            <p:cNvSpPr/>
            <p:nvPr/>
          </p:nvSpPr>
          <p:spPr>
            <a:xfrm>
              <a:off x="335465" y="475052"/>
              <a:ext cx="1702153" cy="1427680"/>
            </a:xfrm>
            <a:custGeom>
              <a:avLst/>
              <a:gdLst/>
              <a:ahLst/>
              <a:cxnLst/>
              <a:rect l="l" t="t" r="r" b="b"/>
              <a:pathLst>
                <a:path w="1702153" h="1427680">
                  <a:moveTo>
                    <a:pt x="0" y="0"/>
                  </a:moveTo>
                  <a:lnTo>
                    <a:pt x="1702153" y="0"/>
                  </a:lnTo>
                  <a:lnTo>
                    <a:pt x="1702153" y="1427680"/>
                  </a:lnTo>
                  <a:lnTo>
                    <a:pt x="0" y="142768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grpSp>
        <p:nvGrpSpPr>
          <p:cNvPr id="24" name="Group 24"/>
          <p:cNvGrpSpPr/>
          <p:nvPr/>
        </p:nvGrpSpPr>
        <p:grpSpPr>
          <a:xfrm>
            <a:off x="6735077" y="5057736"/>
            <a:ext cx="1779812" cy="1779812"/>
            <a:chOff x="0" y="0"/>
            <a:chExt cx="2373083" cy="2373083"/>
          </a:xfrm>
        </p:grpSpPr>
        <p:grpSp>
          <p:nvGrpSpPr>
            <p:cNvPr id="25" name="Group 25"/>
            <p:cNvGrpSpPr/>
            <p:nvPr/>
          </p:nvGrpSpPr>
          <p:grpSpPr>
            <a:xfrm>
              <a:off x="0" y="0"/>
              <a:ext cx="2373083" cy="2373083"/>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C592A"/>
              </a:solidFill>
            </p:spPr>
            <p:txBody>
              <a:bodyPr/>
              <a:lstStyle/>
              <a:p>
                <a:endParaRPr lang="en-GB"/>
              </a:p>
            </p:txBody>
          </p:sp>
          <p:sp>
            <p:nvSpPr>
              <p:cNvPr id="27" name="TextBox 27"/>
              <p:cNvSpPr txBox="1"/>
              <p:nvPr/>
            </p:nvSpPr>
            <p:spPr>
              <a:xfrm>
                <a:off x="76200" y="38100"/>
                <a:ext cx="660400" cy="698500"/>
              </a:xfrm>
              <a:prstGeom prst="rect">
                <a:avLst/>
              </a:prstGeom>
            </p:spPr>
            <p:txBody>
              <a:bodyPr lIns="50800" tIns="50800" rIns="50800" bIns="50800" rtlCol="0" anchor="ctr"/>
              <a:lstStyle/>
              <a:p>
                <a:pPr algn="ctr">
                  <a:lnSpc>
                    <a:spcPts val="2657"/>
                  </a:lnSpc>
                </a:pPr>
                <a:endParaRPr/>
              </a:p>
            </p:txBody>
          </p:sp>
        </p:grpSp>
        <p:sp>
          <p:nvSpPr>
            <p:cNvPr id="28" name="Freeform 28"/>
            <p:cNvSpPr/>
            <p:nvPr/>
          </p:nvSpPr>
          <p:spPr>
            <a:xfrm>
              <a:off x="619760" y="307250"/>
              <a:ext cx="1417857" cy="1758582"/>
            </a:xfrm>
            <a:custGeom>
              <a:avLst/>
              <a:gdLst/>
              <a:ahLst/>
              <a:cxnLst/>
              <a:rect l="l" t="t" r="r" b="b"/>
              <a:pathLst>
                <a:path w="1417857" h="1758582">
                  <a:moveTo>
                    <a:pt x="0" y="0"/>
                  </a:moveTo>
                  <a:lnTo>
                    <a:pt x="1417858" y="0"/>
                  </a:lnTo>
                  <a:lnTo>
                    <a:pt x="1417858" y="1758583"/>
                  </a:lnTo>
                  <a:lnTo>
                    <a:pt x="0" y="175858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grpSp>
      <p:grpSp>
        <p:nvGrpSpPr>
          <p:cNvPr id="29" name="Group 29"/>
          <p:cNvGrpSpPr/>
          <p:nvPr/>
        </p:nvGrpSpPr>
        <p:grpSpPr>
          <a:xfrm>
            <a:off x="12135900" y="2439724"/>
            <a:ext cx="1779812" cy="1779812"/>
            <a:chOff x="0" y="0"/>
            <a:chExt cx="2373083" cy="2373083"/>
          </a:xfrm>
        </p:grpSpPr>
        <p:grpSp>
          <p:nvGrpSpPr>
            <p:cNvPr id="30" name="Group 30"/>
            <p:cNvGrpSpPr/>
            <p:nvPr/>
          </p:nvGrpSpPr>
          <p:grpSpPr>
            <a:xfrm>
              <a:off x="0" y="0"/>
              <a:ext cx="2373083" cy="2373083"/>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51F6D"/>
              </a:solidFill>
            </p:spPr>
            <p:txBody>
              <a:bodyPr/>
              <a:lstStyle/>
              <a:p>
                <a:endParaRPr lang="en-GB"/>
              </a:p>
            </p:txBody>
          </p:sp>
          <p:sp>
            <p:nvSpPr>
              <p:cNvPr id="32" name="TextBox 32"/>
              <p:cNvSpPr txBox="1"/>
              <p:nvPr/>
            </p:nvSpPr>
            <p:spPr>
              <a:xfrm>
                <a:off x="76200" y="38100"/>
                <a:ext cx="660400" cy="698500"/>
              </a:xfrm>
              <a:prstGeom prst="rect">
                <a:avLst/>
              </a:prstGeom>
            </p:spPr>
            <p:txBody>
              <a:bodyPr lIns="50800" tIns="50800" rIns="50800" bIns="50800" rtlCol="0" anchor="ctr"/>
              <a:lstStyle/>
              <a:p>
                <a:pPr algn="ctr">
                  <a:lnSpc>
                    <a:spcPts val="2657"/>
                  </a:lnSpc>
                </a:pPr>
                <a:endParaRPr/>
              </a:p>
            </p:txBody>
          </p:sp>
        </p:grpSp>
        <p:sp>
          <p:nvSpPr>
            <p:cNvPr id="33" name="Freeform 33"/>
            <p:cNvSpPr/>
            <p:nvPr/>
          </p:nvSpPr>
          <p:spPr>
            <a:xfrm>
              <a:off x="202362" y="880748"/>
              <a:ext cx="2036002" cy="611586"/>
            </a:xfrm>
            <a:custGeom>
              <a:avLst/>
              <a:gdLst/>
              <a:ahLst/>
              <a:cxnLst/>
              <a:rect l="l" t="t" r="r" b="b"/>
              <a:pathLst>
                <a:path w="2036002" h="611586">
                  <a:moveTo>
                    <a:pt x="0" y="0"/>
                  </a:moveTo>
                  <a:lnTo>
                    <a:pt x="2036002" y="0"/>
                  </a:lnTo>
                  <a:lnTo>
                    <a:pt x="2036002" y="611586"/>
                  </a:lnTo>
                  <a:lnTo>
                    <a:pt x="0" y="611586"/>
                  </a:lnTo>
                  <a:lnTo>
                    <a:pt x="0" y="0"/>
                  </a:lnTo>
                  <a:close/>
                </a:path>
              </a:pathLst>
            </a:custGeom>
            <a:blipFill>
              <a:blip r:embed="rId13">
                <a:extLst>
                  <a:ext uri="{96DAC541-7B7A-43D3-8B79-37D633B846F1}">
                    <asvg:svgBlip xmlns:asvg="http://schemas.microsoft.com/office/drawing/2016/SVG/main" r:embed="rId14"/>
                  </a:ext>
                </a:extLst>
              </a:blip>
              <a:stretch>
                <a:fillRect l="-68583"/>
              </a:stretch>
            </a:blipFill>
          </p:spPr>
          <p:txBody>
            <a:bodyPr/>
            <a:lstStyle/>
            <a:p>
              <a:endParaRPr lang="en-GB"/>
            </a:p>
          </p:txBody>
        </p:sp>
      </p:grpSp>
      <p:grpSp>
        <p:nvGrpSpPr>
          <p:cNvPr id="34" name="Group 34"/>
          <p:cNvGrpSpPr/>
          <p:nvPr/>
        </p:nvGrpSpPr>
        <p:grpSpPr>
          <a:xfrm>
            <a:off x="12135900" y="5021992"/>
            <a:ext cx="1779812" cy="1779812"/>
            <a:chOff x="0" y="0"/>
            <a:chExt cx="2373083" cy="2373083"/>
          </a:xfrm>
        </p:grpSpPr>
        <p:grpSp>
          <p:nvGrpSpPr>
            <p:cNvPr id="35" name="Group 35"/>
            <p:cNvGrpSpPr/>
            <p:nvPr/>
          </p:nvGrpSpPr>
          <p:grpSpPr>
            <a:xfrm>
              <a:off x="0" y="0"/>
              <a:ext cx="2373083" cy="2373083"/>
              <a:chOff x="0" y="0"/>
              <a:chExt cx="812800" cy="812800"/>
            </a:xfrm>
          </p:grpSpPr>
          <p:sp>
            <p:nvSpPr>
              <p:cNvPr id="36" name="Freeform 3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8D2E"/>
              </a:solidFill>
            </p:spPr>
            <p:txBody>
              <a:bodyPr/>
              <a:lstStyle/>
              <a:p>
                <a:endParaRPr lang="en-GB"/>
              </a:p>
            </p:txBody>
          </p:sp>
          <p:sp>
            <p:nvSpPr>
              <p:cNvPr id="37" name="TextBox 37"/>
              <p:cNvSpPr txBox="1"/>
              <p:nvPr/>
            </p:nvSpPr>
            <p:spPr>
              <a:xfrm>
                <a:off x="76200" y="38100"/>
                <a:ext cx="660400" cy="698500"/>
              </a:xfrm>
              <a:prstGeom prst="rect">
                <a:avLst/>
              </a:prstGeom>
            </p:spPr>
            <p:txBody>
              <a:bodyPr lIns="50800" tIns="50800" rIns="50800" bIns="50800" rtlCol="0" anchor="ctr"/>
              <a:lstStyle/>
              <a:p>
                <a:pPr algn="ctr">
                  <a:lnSpc>
                    <a:spcPts val="2657"/>
                  </a:lnSpc>
                </a:pPr>
                <a:endParaRPr/>
              </a:p>
            </p:txBody>
          </p:sp>
        </p:grpSp>
        <p:sp>
          <p:nvSpPr>
            <p:cNvPr id="38" name="Freeform 38"/>
            <p:cNvSpPr/>
            <p:nvPr/>
          </p:nvSpPr>
          <p:spPr>
            <a:xfrm>
              <a:off x="312684" y="520059"/>
              <a:ext cx="1747714" cy="1328263"/>
            </a:xfrm>
            <a:custGeom>
              <a:avLst/>
              <a:gdLst/>
              <a:ahLst/>
              <a:cxnLst/>
              <a:rect l="l" t="t" r="r" b="b"/>
              <a:pathLst>
                <a:path w="1747714" h="1328263">
                  <a:moveTo>
                    <a:pt x="0" y="0"/>
                  </a:moveTo>
                  <a:lnTo>
                    <a:pt x="1747715" y="0"/>
                  </a:lnTo>
                  <a:lnTo>
                    <a:pt x="1747715" y="1328263"/>
                  </a:lnTo>
                  <a:lnTo>
                    <a:pt x="0" y="132826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grpSp>
      <p:sp>
        <p:nvSpPr>
          <p:cNvPr id="39" name="TextBox 39"/>
          <p:cNvSpPr txBox="1"/>
          <p:nvPr/>
        </p:nvSpPr>
        <p:spPr>
          <a:xfrm>
            <a:off x="1028700" y="952500"/>
            <a:ext cx="7913537" cy="762000"/>
          </a:xfrm>
          <a:prstGeom prst="rect">
            <a:avLst/>
          </a:prstGeom>
        </p:spPr>
        <p:txBody>
          <a:bodyPr lIns="0" tIns="0" rIns="0" bIns="0" rtlCol="0" anchor="t">
            <a:spAutoFit/>
          </a:bodyPr>
          <a:lstStyle/>
          <a:p>
            <a:pPr algn="l">
              <a:lnSpc>
                <a:spcPts val="6299"/>
              </a:lnSpc>
            </a:pPr>
            <a:r>
              <a:rPr lang="en-US" sz="4500" b="1" spc="-270">
                <a:solidFill>
                  <a:srgbClr val="000000"/>
                </a:solidFill>
                <a:latin typeface="Open Sans 2 Ultra-Bold"/>
                <a:ea typeface="Open Sans 2 Ultra-Bold"/>
                <a:cs typeface="Open Sans 2 Ultra-Bold"/>
                <a:sym typeface="Open Sans 2 Ultra-Bold"/>
              </a:rPr>
              <a:t>FACILITATOR FEEDBACK</a:t>
            </a:r>
          </a:p>
        </p:txBody>
      </p:sp>
      <p:sp>
        <p:nvSpPr>
          <p:cNvPr id="40" name="TextBox 40"/>
          <p:cNvSpPr txBox="1"/>
          <p:nvPr/>
        </p:nvSpPr>
        <p:spPr>
          <a:xfrm>
            <a:off x="3114494" y="2822493"/>
            <a:ext cx="2487635" cy="1159592"/>
          </a:xfrm>
          <a:prstGeom prst="rect">
            <a:avLst/>
          </a:prstGeom>
        </p:spPr>
        <p:txBody>
          <a:bodyPr lIns="0" tIns="0" rIns="0" bIns="0" rtlCol="0" anchor="t">
            <a:spAutoFit/>
          </a:bodyPr>
          <a:lstStyle/>
          <a:p>
            <a:pPr algn="l">
              <a:lnSpc>
                <a:spcPts val="3004"/>
              </a:lnSpc>
            </a:pPr>
            <a:r>
              <a:rPr lang="en-US" sz="2612" b="1" spc="-52">
                <a:solidFill>
                  <a:srgbClr val="000000"/>
                </a:solidFill>
                <a:latin typeface="Open Sans 2 Semi-Bold"/>
                <a:ea typeface="Open Sans 2 Semi-Bold"/>
                <a:cs typeface="Open Sans 2 Semi-Bold"/>
                <a:sym typeface="Open Sans 2 Semi-Bold"/>
              </a:rPr>
              <a:t>A summary of what the group did</a:t>
            </a:r>
          </a:p>
        </p:txBody>
      </p:sp>
      <p:grpSp>
        <p:nvGrpSpPr>
          <p:cNvPr id="41" name="Group 41"/>
          <p:cNvGrpSpPr>
            <a:grpSpLocks noChangeAspect="1"/>
          </p:cNvGrpSpPr>
          <p:nvPr/>
        </p:nvGrpSpPr>
        <p:grpSpPr>
          <a:xfrm rot="-5988786">
            <a:off x="17060216" y="9277341"/>
            <a:ext cx="1422064" cy="1422064"/>
            <a:chOff x="0" y="0"/>
            <a:chExt cx="6350000" cy="6350000"/>
          </a:xfrm>
        </p:grpSpPr>
        <p:sp>
          <p:nvSpPr>
            <p:cNvPr id="42" name="Freeform 42"/>
            <p:cNvSpPr/>
            <p:nvPr/>
          </p:nvSpPr>
          <p:spPr>
            <a:xfrm>
              <a:off x="-14231" y="-32"/>
              <a:ext cx="6378462" cy="6350064"/>
            </a:xfrm>
            <a:custGeom>
              <a:avLst/>
              <a:gdLst/>
              <a:ahLst/>
              <a:cxnLst/>
              <a:rect l="l" t="t" r="r" b="b"/>
              <a:pathLst>
                <a:path w="6378462" h="6350064">
                  <a:moveTo>
                    <a:pt x="3189231" y="32"/>
                  </a:moveTo>
                  <a:lnTo>
                    <a:pt x="3189231" y="32"/>
                  </a:lnTo>
                  <a:cubicBezTo>
                    <a:pt x="2051530" y="-5056"/>
                    <a:pt x="998068" y="598980"/>
                    <a:pt x="427743" y="1583419"/>
                  </a:cubicBezTo>
                  <a:cubicBezTo>
                    <a:pt x="-142581" y="2567857"/>
                    <a:pt x="-142581" y="3782207"/>
                    <a:pt x="427743" y="4766645"/>
                  </a:cubicBezTo>
                  <a:cubicBezTo>
                    <a:pt x="998068" y="5751084"/>
                    <a:pt x="2051530" y="6355120"/>
                    <a:pt x="3189231" y="6350032"/>
                  </a:cubicBezTo>
                  <a:cubicBezTo>
                    <a:pt x="4326932" y="6355120"/>
                    <a:pt x="5380395" y="5751084"/>
                    <a:pt x="5950719" y="4766645"/>
                  </a:cubicBezTo>
                  <a:cubicBezTo>
                    <a:pt x="6521043" y="3782207"/>
                    <a:pt x="6521043" y="2567857"/>
                    <a:pt x="5950719" y="1583419"/>
                  </a:cubicBezTo>
                  <a:cubicBezTo>
                    <a:pt x="5380395" y="598980"/>
                    <a:pt x="4326932" y="-5056"/>
                    <a:pt x="3189231" y="32"/>
                  </a:cubicBezTo>
                  <a:close/>
                </a:path>
              </a:pathLst>
            </a:custGeom>
            <a:solidFill>
              <a:srgbClr val="389EA6"/>
            </a:solidFill>
          </p:spPr>
          <p:txBody>
            <a:bodyPr/>
            <a:lstStyle/>
            <a:p>
              <a:endParaRPr lang="en-GB"/>
            </a:p>
          </p:txBody>
        </p:sp>
      </p:grpSp>
      <p:sp>
        <p:nvSpPr>
          <p:cNvPr id="43" name="Freeform 43"/>
          <p:cNvSpPr/>
          <p:nvPr/>
        </p:nvSpPr>
        <p:spPr>
          <a:xfrm rot="-5988786">
            <a:off x="15531703" y="9393235"/>
            <a:ext cx="2166137" cy="2166137"/>
          </a:xfrm>
          <a:custGeom>
            <a:avLst/>
            <a:gdLst/>
            <a:ahLst/>
            <a:cxnLst/>
            <a:rect l="l" t="t" r="r" b="b"/>
            <a:pathLst>
              <a:path w="2166137" h="2166137">
                <a:moveTo>
                  <a:pt x="0" y="0"/>
                </a:moveTo>
                <a:lnTo>
                  <a:pt x="2166137" y="0"/>
                </a:lnTo>
                <a:lnTo>
                  <a:pt x="2166137" y="2166137"/>
                </a:lnTo>
                <a:lnTo>
                  <a:pt x="0" y="2166137"/>
                </a:lnTo>
                <a:lnTo>
                  <a:pt x="0" y="0"/>
                </a:lnTo>
                <a:close/>
              </a:path>
            </a:pathLst>
          </a:custGeom>
          <a:blipFill>
            <a:blip r:embed="rId17">
              <a:extLst>
                <a:ext uri="{96DAC541-7B7A-43D3-8B79-37D633B846F1}">
                  <asvg:svgBlip xmlns:asvg="http://schemas.microsoft.com/office/drawing/2016/SVG/main" r:embed="rId18"/>
                </a:ext>
              </a:extLst>
            </a:blip>
            <a:stretch>
              <a:fillRect l="-271" r="-271"/>
            </a:stretch>
          </a:blipFill>
        </p:spPr>
        <p:txBody>
          <a:bodyPr/>
          <a:lstStyle/>
          <a:p>
            <a:endParaRPr lang="en-GB"/>
          </a:p>
        </p:txBody>
      </p:sp>
      <p:grpSp>
        <p:nvGrpSpPr>
          <p:cNvPr id="44" name="Group 44"/>
          <p:cNvGrpSpPr>
            <a:grpSpLocks noChangeAspect="1"/>
          </p:cNvGrpSpPr>
          <p:nvPr/>
        </p:nvGrpSpPr>
        <p:grpSpPr>
          <a:xfrm rot="-5988786">
            <a:off x="17617039" y="8890885"/>
            <a:ext cx="577691" cy="577691"/>
            <a:chOff x="0" y="0"/>
            <a:chExt cx="6350000" cy="6350000"/>
          </a:xfrm>
        </p:grpSpPr>
        <p:sp>
          <p:nvSpPr>
            <p:cNvPr id="45" name="Freeform 45"/>
            <p:cNvSpPr/>
            <p:nvPr/>
          </p:nvSpPr>
          <p:spPr>
            <a:xfrm>
              <a:off x="-14231" y="-32"/>
              <a:ext cx="6378462" cy="6350064"/>
            </a:xfrm>
            <a:custGeom>
              <a:avLst/>
              <a:gdLst/>
              <a:ahLst/>
              <a:cxnLst/>
              <a:rect l="l" t="t" r="r" b="b"/>
              <a:pathLst>
                <a:path w="6378462" h="6350064">
                  <a:moveTo>
                    <a:pt x="3189231" y="32"/>
                  </a:moveTo>
                  <a:lnTo>
                    <a:pt x="3189231" y="32"/>
                  </a:lnTo>
                  <a:cubicBezTo>
                    <a:pt x="2051530" y="-5056"/>
                    <a:pt x="998068" y="598980"/>
                    <a:pt x="427743" y="1583419"/>
                  </a:cubicBezTo>
                  <a:cubicBezTo>
                    <a:pt x="-142581" y="2567857"/>
                    <a:pt x="-142581" y="3782207"/>
                    <a:pt x="427743" y="4766645"/>
                  </a:cubicBezTo>
                  <a:cubicBezTo>
                    <a:pt x="998068" y="5751084"/>
                    <a:pt x="2051530" y="6355120"/>
                    <a:pt x="3189231" y="6350032"/>
                  </a:cubicBezTo>
                  <a:cubicBezTo>
                    <a:pt x="4326932" y="6355120"/>
                    <a:pt x="5380395" y="5751084"/>
                    <a:pt x="5950719" y="4766645"/>
                  </a:cubicBezTo>
                  <a:cubicBezTo>
                    <a:pt x="6521043" y="3782207"/>
                    <a:pt x="6521043" y="2567857"/>
                    <a:pt x="5950719" y="1583419"/>
                  </a:cubicBezTo>
                  <a:cubicBezTo>
                    <a:pt x="5380395" y="598980"/>
                    <a:pt x="4326932" y="-5056"/>
                    <a:pt x="3189231" y="32"/>
                  </a:cubicBezTo>
                  <a:close/>
                </a:path>
              </a:pathLst>
            </a:custGeom>
            <a:solidFill>
              <a:srgbClr val="E0582A"/>
            </a:solidFill>
          </p:spPr>
          <p:txBody>
            <a:bodyPr/>
            <a:lstStyle/>
            <a:p>
              <a:endParaRPr lang="en-GB"/>
            </a:p>
          </p:txBody>
        </p:sp>
      </p:grpSp>
      <p:sp>
        <p:nvSpPr>
          <p:cNvPr id="46" name="TextBox 46"/>
          <p:cNvSpPr txBox="1"/>
          <p:nvPr/>
        </p:nvSpPr>
        <p:spPr>
          <a:xfrm>
            <a:off x="3114494" y="5332102"/>
            <a:ext cx="2487635" cy="1159592"/>
          </a:xfrm>
          <a:prstGeom prst="rect">
            <a:avLst/>
          </a:prstGeom>
        </p:spPr>
        <p:txBody>
          <a:bodyPr lIns="0" tIns="0" rIns="0" bIns="0" rtlCol="0" anchor="t">
            <a:spAutoFit/>
          </a:bodyPr>
          <a:lstStyle/>
          <a:p>
            <a:pPr algn="l">
              <a:lnSpc>
                <a:spcPts val="3004"/>
              </a:lnSpc>
            </a:pPr>
            <a:r>
              <a:rPr lang="en-US" sz="2612" b="1" spc="-52">
                <a:solidFill>
                  <a:srgbClr val="000000"/>
                </a:solidFill>
                <a:latin typeface="Open Sans 2 Semi-Bold"/>
                <a:ea typeface="Open Sans 2 Semi-Bold"/>
                <a:cs typeface="Open Sans 2 Semi-Bold"/>
                <a:sym typeface="Open Sans 2 Semi-Bold"/>
              </a:rPr>
              <a:t>How the project helped everyone</a:t>
            </a:r>
          </a:p>
        </p:txBody>
      </p:sp>
      <p:sp>
        <p:nvSpPr>
          <p:cNvPr id="47" name="TextBox 47"/>
          <p:cNvSpPr txBox="1"/>
          <p:nvPr/>
        </p:nvSpPr>
        <p:spPr>
          <a:xfrm>
            <a:off x="3114494" y="7844244"/>
            <a:ext cx="2487635" cy="1159592"/>
          </a:xfrm>
          <a:prstGeom prst="rect">
            <a:avLst/>
          </a:prstGeom>
        </p:spPr>
        <p:txBody>
          <a:bodyPr lIns="0" tIns="0" rIns="0" bIns="0" rtlCol="0" anchor="t">
            <a:spAutoFit/>
          </a:bodyPr>
          <a:lstStyle/>
          <a:p>
            <a:pPr algn="l">
              <a:lnSpc>
                <a:spcPts val="3004"/>
              </a:lnSpc>
            </a:pPr>
            <a:r>
              <a:rPr lang="en-US" sz="2612" b="1" spc="-52">
                <a:solidFill>
                  <a:srgbClr val="000000"/>
                </a:solidFill>
                <a:latin typeface="Open Sans 2 Semi-Bold"/>
                <a:ea typeface="Open Sans 2 Semi-Bold"/>
                <a:cs typeface="Open Sans 2 Semi-Bold"/>
                <a:sym typeface="Open Sans 2 Semi-Bold"/>
              </a:rPr>
              <a:t>Are they ready for the next stage?</a:t>
            </a:r>
          </a:p>
        </p:txBody>
      </p:sp>
      <p:sp>
        <p:nvSpPr>
          <p:cNvPr id="48" name="TextBox 48"/>
          <p:cNvSpPr txBox="1"/>
          <p:nvPr/>
        </p:nvSpPr>
        <p:spPr>
          <a:xfrm>
            <a:off x="8705389" y="2749834"/>
            <a:ext cx="2297036" cy="1159592"/>
          </a:xfrm>
          <a:prstGeom prst="rect">
            <a:avLst/>
          </a:prstGeom>
        </p:spPr>
        <p:txBody>
          <a:bodyPr lIns="0" tIns="0" rIns="0" bIns="0" rtlCol="0" anchor="t">
            <a:spAutoFit/>
          </a:bodyPr>
          <a:lstStyle/>
          <a:p>
            <a:pPr algn="l">
              <a:lnSpc>
                <a:spcPts val="3004"/>
              </a:lnSpc>
            </a:pPr>
            <a:r>
              <a:rPr lang="en-US" sz="2612" b="1" spc="-52">
                <a:solidFill>
                  <a:srgbClr val="000000"/>
                </a:solidFill>
                <a:latin typeface="Open Sans 2 Semi-Bold"/>
                <a:ea typeface="Open Sans 2 Semi-Bold"/>
                <a:cs typeface="Open Sans 2 Semi-Bold"/>
                <a:sym typeface="Open Sans 2 Semi-Bold"/>
              </a:rPr>
              <a:t>The challenges the group faced</a:t>
            </a:r>
          </a:p>
        </p:txBody>
      </p:sp>
      <p:sp>
        <p:nvSpPr>
          <p:cNvPr id="49" name="TextBox 49"/>
          <p:cNvSpPr txBox="1"/>
          <p:nvPr/>
        </p:nvSpPr>
        <p:spPr>
          <a:xfrm>
            <a:off x="8705389" y="5367846"/>
            <a:ext cx="2297036" cy="1159592"/>
          </a:xfrm>
          <a:prstGeom prst="rect">
            <a:avLst/>
          </a:prstGeom>
        </p:spPr>
        <p:txBody>
          <a:bodyPr lIns="0" tIns="0" rIns="0" bIns="0" rtlCol="0" anchor="t">
            <a:spAutoFit/>
          </a:bodyPr>
          <a:lstStyle/>
          <a:p>
            <a:pPr algn="l">
              <a:lnSpc>
                <a:spcPts val="3004"/>
              </a:lnSpc>
            </a:pPr>
            <a:r>
              <a:rPr lang="en-US" sz="2612" b="1" spc="-52">
                <a:solidFill>
                  <a:srgbClr val="000000"/>
                </a:solidFill>
                <a:latin typeface="Open Sans 2 Semi-Bold"/>
                <a:ea typeface="Open Sans 2 Semi-Bold"/>
                <a:cs typeface="Open Sans 2 Semi-Bold"/>
                <a:sym typeface="Open Sans 2 Semi-Bold"/>
              </a:rPr>
              <a:t>The skills the group improved</a:t>
            </a:r>
          </a:p>
        </p:txBody>
      </p:sp>
      <p:sp>
        <p:nvSpPr>
          <p:cNvPr id="50" name="TextBox 50"/>
          <p:cNvSpPr txBox="1"/>
          <p:nvPr/>
        </p:nvSpPr>
        <p:spPr>
          <a:xfrm>
            <a:off x="14106212" y="2749834"/>
            <a:ext cx="2297036" cy="1159592"/>
          </a:xfrm>
          <a:prstGeom prst="rect">
            <a:avLst/>
          </a:prstGeom>
        </p:spPr>
        <p:txBody>
          <a:bodyPr lIns="0" tIns="0" rIns="0" bIns="0" rtlCol="0" anchor="t">
            <a:spAutoFit/>
          </a:bodyPr>
          <a:lstStyle/>
          <a:p>
            <a:pPr algn="l">
              <a:lnSpc>
                <a:spcPts val="3004"/>
              </a:lnSpc>
            </a:pPr>
            <a:r>
              <a:rPr lang="en-US" sz="2612" b="1" spc="-52">
                <a:solidFill>
                  <a:srgbClr val="000000"/>
                </a:solidFill>
                <a:latin typeface="Open Sans 2 Semi-Bold"/>
                <a:ea typeface="Open Sans 2 Semi-Bold"/>
                <a:cs typeface="Open Sans 2 Semi-Bold"/>
                <a:sym typeface="Open Sans 2 Semi-Bold"/>
              </a:rPr>
              <a:t>What went well for the group</a:t>
            </a:r>
          </a:p>
        </p:txBody>
      </p:sp>
      <p:sp>
        <p:nvSpPr>
          <p:cNvPr id="51" name="TextBox 51"/>
          <p:cNvSpPr txBox="1"/>
          <p:nvPr/>
        </p:nvSpPr>
        <p:spPr>
          <a:xfrm>
            <a:off x="14106212" y="5367846"/>
            <a:ext cx="2843223" cy="1159592"/>
          </a:xfrm>
          <a:prstGeom prst="rect">
            <a:avLst/>
          </a:prstGeom>
        </p:spPr>
        <p:txBody>
          <a:bodyPr lIns="0" tIns="0" rIns="0" bIns="0" rtlCol="0" anchor="t">
            <a:spAutoFit/>
          </a:bodyPr>
          <a:lstStyle/>
          <a:p>
            <a:pPr algn="l">
              <a:lnSpc>
                <a:spcPts val="3004"/>
              </a:lnSpc>
            </a:pPr>
            <a:r>
              <a:rPr lang="en-US" sz="2612" b="1" spc="-52">
                <a:solidFill>
                  <a:srgbClr val="000000"/>
                </a:solidFill>
                <a:latin typeface="Open Sans 2 Semi-Bold"/>
                <a:ea typeface="Open Sans 2 Semi-Bold"/>
                <a:cs typeface="Open Sans 2 Semi-Bold"/>
                <a:sym typeface="Open Sans 2 Semi-Bold"/>
              </a:rPr>
              <a:t>How being part of a team helped friendships</a:t>
            </a:r>
          </a:p>
        </p:txBody>
      </p:sp>
      <p:pic>
        <p:nvPicPr>
          <p:cNvPr id="52" name="Picture 51">
            <a:extLst>
              <a:ext uri="{FF2B5EF4-FFF2-40B4-BE49-F238E27FC236}">
                <a16:creationId xmlns:a16="http://schemas.microsoft.com/office/drawing/2014/main" id="{97446385-7FD7-359E-E61A-67BDE778D826}"/>
              </a:ext>
            </a:extLst>
          </p:cNvPr>
          <p:cNvPicPr>
            <a:picLocks noChangeAspect="1"/>
          </p:cNvPicPr>
          <p:nvPr/>
        </p:nvPicPr>
        <p:blipFill>
          <a:blip r:embed="rId19">
            <a:extLst>
              <a:ext uri="{28A0092B-C50C-407E-A947-70E740481C1C}">
                <a14:useLocalDpi xmlns:a14="http://schemas.microsoft.com/office/drawing/2010/main" val="0"/>
              </a:ext>
            </a:extLst>
          </a:blip>
          <a:srcRect l="4465" t="18144" r="6291" b="19563"/>
          <a:stretch>
            <a:fillRect/>
          </a:stretch>
        </p:blipFill>
        <p:spPr>
          <a:xfrm>
            <a:off x="15075916" y="489917"/>
            <a:ext cx="2417171" cy="1687166"/>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0" y="0"/>
            <a:ext cx="3749083" cy="10287000"/>
            <a:chOff x="0" y="0"/>
            <a:chExt cx="1913890" cy="2360988"/>
          </a:xfrm>
        </p:grpSpPr>
        <p:sp>
          <p:nvSpPr>
            <p:cNvPr id="4" name="Freeform 4"/>
            <p:cNvSpPr/>
            <p:nvPr/>
          </p:nvSpPr>
          <p:spPr>
            <a:xfrm>
              <a:off x="0" y="0"/>
              <a:ext cx="1913890" cy="2360988"/>
            </a:xfrm>
            <a:custGeom>
              <a:avLst/>
              <a:gdLst/>
              <a:ahLst/>
              <a:cxnLst/>
              <a:rect l="l" t="t" r="r" b="b"/>
              <a:pathLst>
                <a:path w="1913890" h="2360988">
                  <a:moveTo>
                    <a:pt x="0" y="0"/>
                  </a:moveTo>
                  <a:lnTo>
                    <a:pt x="1913890" y="0"/>
                  </a:lnTo>
                  <a:lnTo>
                    <a:pt x="1913890" y="2360988"/>
                  </a:lnTo>
                  <a:lnTo>
                    <a:pt x="0" y="2360988"/>
                  </a:lnTo>
                  <a:close/>
                </a:path>
              </a:pathLst>
            </a:custGeom>
            <a:solidFill>
              <a:srgbClr val="DC592A"/>
            </a:solidFill>
          </p:spPr>
          <p:txBody>
            <a:bodyPr/>
            <a:lstStyle/>
            <a:p>
              <a:endParaRPr lang="en-GB"/>
            </a:p>
          </p:txBody>
        </p:sp>
      </p:grpSp>
      <p:grpSp>
        <p:nvGrpSpPr>
          <p:cNvPr id="5" name="Group 5"/>
          <p:cNvGrpSpPr>
            <a:grpSpLocks noChangeAspect="1"/>
          </p:cNvGrpSpPr>
          <p:nvPr/>
        </p:nvGrpSpPr>
        <p:grpSpPr>
          <a:xfrm rot="5400000">
            <a:off x="1656253" y="6062222"/>
            <a:ext cx="2974620" cy="2974620"/>
            <a:chOff x="0" y="0"/>
            <a:chExt cx="6350000" cy="6350000"/>
          </a:xfrm>
        </p:grpSpPr>
        <p:sp>
          <p:nvSpPr>
            <p:cNvPr id="6" name="Freeform 6"/>
            <p:cNvSpPr/>
            <p:nvPr/>
          </p:nvSpPr>
          <p:spPr>
            <a:xfrm>
              <a:off x="-14231" y="-32"/>
              <a:ext cx="6378462" cy="6350064"/>
            </a:xfrm>
            <a:custGeom>
              <a:avLst/>
              <a:gdLst/>
              <a:ahLst/>
              <a:cxnLst/>
              <a:rect l="l" t="t" r="r" b="b"/>
              <a:pathLst>
                <a:path w="6378462" h="6350064">
                  <a:moveTo>
                    <a:pt x="3189231" y="32"/>
                  </a:moveTo>
                  <a:lnTo>
                    <a:pt x="3189231" y="32"/>
                  </a:lnTo>
                  <a:cubicBezTo>
                    <a:pt x="2051530" y="-5056"/>
                    <a:pt x="998068" y="598980"/>
                    <a:pt x="427743" y="1583419"/>
                  </a:cubicBezTo>
                  <a:cubicBezTo>
                    <a:pt x="-142581" y="2567857"/>
                    <a:pt x="-142581" y="3782207"/>
                    <a:pt x="427743" y="4766645"/>
                  </a:cubicBezTo>
                  <a:cubicBezTo>
                    <a:pt x="998068" y="5751084"/>
                    <a:pt x="2051530" y="6355120"/>
                    <a:pt x="3189231" y="6350032"/>
                  </a:cubicBezTo>
                  <a:cubicBezTo>
                    <a:pt x="4326932" y="6355120"/>
                    <a:pt x="5380395" y="5751084"/>
                    <a:pt x="5950719" y="4766645"/>
                  </a:cubicBezTo>
                  <a:cubicBezTo>
                    <a:pt x="6521043" y="3782207"/>
                    <a:pt x="6521043" y="2567857"/>
                    <a:pt x="5950719" y="1583419"/>
                  </a:cubicBezTo>
                  <a:cubicBezTo>
                    <a:pt x="5380395" y="598980"/>
                    <a:pt x="4326932" y="-5056"/>
                    <a:pt x="3189231" y="32"/>
                  </a:cubicBezTo>
                  <a:close/>
                </a:path>
              </a:pathLst>
            </a:custGeom>
            <a:solidFill>
              <a:srgbClr val="00A7B5"/>
            </a:solidFill>
          </p:spPr>
          <p:txBody>
            <a:bodyPr/>
            <a:lstStyle/>
            <a:p>
              <a:endParaRPr lang="en-GB"/>
            </a:p>
          </p:txBody>
        </p:sp>
      </p:grpSp>
      <p:sp>
        <p:nvSpPr>
          <p:cNvPr id="7" name="Freeform 7"/>
          <p:cNvSpPr/>
          <p:nvPr/>
        </p:nvSpPr>
        <p:spPr>
          <a:xfrm rot="6702275">
            <a:off x="1118008" y="4532727"/>
            <a:ext cx="1951115" cy="1951115"/>
          </a:xfrm>
          <a:custGeom>
            <a:avLst/>
            <a:gdLst/>
            <a:ahLst/>
            <a:cxnLst/>
            <a:rect l="l" t="t" r="r" b="b"/>
            <a:pathLst>
              <a:path w="1951115" h="1951115">
                <a:moveTo>
                  <a:pt x="0" y="0"/>
                </a:moveTo>
                <a:lnTo>
                  <a:pt x="1951115" y="0"/>
                </a:lnTo>
                <a:lnTo>
                  <a:pt x="1951115" y="1951116"/>
                </a:lnTo>
                <a:lnTo>
                  <a:pt x="0" y="1951116"/>
                </a:lnTo>
                <a:lnTo>
                  <a:pt x="0" y="0"/>
                </a:lnTo>
                <a:close/>
              </a:path>
            </a:pathLst>
          </a:custGeom>
          <a:blipFill>
            <a:blip r:embed="rId3">
              <a:extLst>
                <a:ext uri="{96DAC541-7B7A-43D3-8B79-37D633B846F1}">
                  <asvg:svgBlip xmlns:asvg="http://schemas.microsoft.com/office/drawing/2016/SVG/main" r:embed="rId4"/>
                </a:ext>
              </a:extLst>
            </a:blip>
            <a:stretch>
              <a:fillRect l="-271" r="-271"/>
            </a:stretch>
          </a:blipFill>
        </p:spPr>
        <p:txBody>
          <a:bodyPr/>
          <a:lstStyle/>
          <a:p>
            <a:endParaRPr lang="en-GB"/>
          </a:p>
        </p:txBody>
      </p:sp>
      <p:grpSp>
        <p:nvGrpSpPr>
          <p:cNvPr id="8" name="Group 8"/>
          <p:cNvGrpSpPr>
            <a:grpSpLocks noChangeAspect="1"/>
          </p:cNvGrpSpPr>
          <p:nvPr/>
        </p:nvGrpSpPr>
        <p:grpSpPr>
          <a:xfrm>
            <a:off x="1567159" y="1400009"/>
            <a:ext cx="3587164" cy="3587164"/>
            <a:chOff x="0" y="0"/>
            <a:chExt cx="6350000" cy="6349975"/>
          </a:xfrm>
        </p:grpSpPr>
        <p:sp>
          <p:nvSpPr>
            <p:cNvPr id="9" name="Freeform 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24931" r="-24931"/>
              </a:stretch>
            </a:blipFill>
          </p:spPr>
          <p:txBody>
            <a:bodyPr/>
            <a:lstStyle/>
            <a:p>
              <a:endParaRPr lang="en-GB"/>
            </a:p>
          </p:txBody>
        </p:sp>
      </p:grpSp>
      <p:sp>
        <p:nvSpPr>
          <p:cNvPr id="10" name="AutoShape 10"/>
          <p:cNvSpPr/>
          <p:nvPr/>
        </p:nvSpPr>
        <p:spPr>
          <a:xfrm>
            <a:off x="11201400" y="6055555"/>
            <a:ext cx="5438845" cy="40149"/>
          </a:xfrm>
          <a:prstGeom prst="line">
            <a:avLst/>
          </a:prstGeom>
          <a:ln w="57150" cap="rnd">
            <a:solidFill>
              <a:srgbClr val="582C83"/>
            </a:solidFill>
            <a:prstDash val="solid"/>
            <a:headEnd type="none" w="sm" len="sm"/>
            <a:tailEnd type="arrow" w="med" len="sm"/>
          </a:ln>
        </p:spPr>
        <p:txBody>
          <a:bodyPr/>
          <a:lstStyle/>
          <a:p>
            <a:endParaRPr lang="en-GB"/>
          </a:p>
        </p:txBody>
      </p:sp>
      <p:sp>
        <p:nvSpPr>
          <p:cNvPr id="11" name="TextBox 11"/>
          <p:cNvSpPr txBox="1"/>
          <p:nvPr/>
        </p:nvSpPr>
        <p:spPr>
          <a:xfrm>
            <a:off x="9144000" y="5253096"/>
            <a:ext cx="7496246" cy="842608"/>
          </a:xfrm>
          <a:prstGeom prst="rect">
            <a:avLst/>
          </a:prstGeom>
        </p:spPr>
        <p:txBody>
          <a:bodyPr lIns="0" tIns="0" rIns="0" bIns="0" rtlCol="0" anchor="t">
            <a:spAutoFit/>
          </a:bodyPr>
          <a:lstStyle/>
          <a:p>
            <a:pPr algn="r">
              <a:lnSpc>
                <a:spcPts val="6356"/>
              </a:lnSpc>
            </a:pPr>
            <a:r>
              <a:rPr lang="en-US" sz="6293" b="1" spc="-415">
                <a:solidFill>
                  <a:srgbClr val="000000"/>
                </a:solidFill>
                <a:latin typeface="Open Sans 2 Ultra-Bold"/>
                <a:ea typeface="Open Sans 2 Ultra-Bold"/>
                <a:cs typeface="Open Sans 2 Ultra-Bold"/>
                <a:sym typeface="Open Sans 2 Ultra-Bold"/>
              </a:rPr>
              <a:t>KEY CONTACTS</a:t>
            </a:r>
          </a:p>
        </p:txBody>
      </p:sp>
      <p:sp>
        <p:nvSpPr>
          <p:cNvPr id="12" name="TextBox 12"/>
          <p:cNvSpPr txBox="1"/>
          <p:nvPr/>
        </p:nvSpPr>
        <p:spPr>
          <a:xfrm>
            <a:off x="10352229" y="6213682"/>
            <a:ext cx="6288017" cy="1608183"/>
          </a:xfrm>
          <a:prstGeom prst="rect">
            <a:avLst/>
          </a:prstGeom>
        </p:spPr>
        <p:txBody>
          <a:bodyPr wrap="square" lIns="0" tIns="0" rIns="0" bIns="0" rtlCol="0" anchor="t">
            <a:spAutoFit/>
          </a:bodyPr>
          <a:lstStyle/>
          <a:p>
            <a:pPr algn="r">
              <a:lnSpc>
                <a:spcPts val="4285"/>
              </a:lnSpc>
            </a:pPr>
            <a:r>
              <a:rPr lang="en-US" sz="3060" b="1" spc="-134" dirty="0">
                <a:solidFill>
                  <a:srgbClr val="000000"/>
                </a:solidFill>
                <a:latin typeface="Open Sans 2 Medium"/>
                <a:ea typeface="Open Sans 2 Medium"/>
                <a:cs typeface="Open Sans 2 Medium"/>
                <a:sym typeface="Open Sans 2 Medium"/>
              </a:rPr>
              <a:t>Leah Roberts: leah@thekeyuk.org</a:t>
            </a:r>
          </a:p>
          <a:p>
            <a:pPr algn="r">
              <a:lnSpc>
                <a:spcPts val="4285"/>
              </a:lnSpc>
            </a:pPr>
            <a:r>
              <a:rPr lang="en-US" sz="3060" b="1" spc="-134" dirty="0">
                <a:solidFill>
                  <a:srgbClr val="000000"/>
                </a:solidFill>
                <a:latin typeface="Open Sans 2 Medium"/>
                <a:ea typeface="Open Sans 2 Medium"/>
                <a:cs typeface="Open Sans 2 Medium"/>
                <a:sym typeface="Open Sans 2 Medium"/>
              </a:rPr>
              <a:t>Jack MacKenzie: jack@thekeyuk.org</a:t>
            </a:r>
          </a:p>
          <a:p>
            <a:pPr algn="r">
              <a:lnSpc>
                <a:spcPts val="4285"/>
              </a:lnSpc>
            </a:pPr>
            <a:r>
              <a:rPr lang="en-US" sz="3060" b="1" spc="-134" dirty="0">
                <a:solidFill>
                  <a:srgbClr val="000000"/>
                </a:solidFill>
                <a:latin typeface="Open Sans 2 Medium"/>
                <a:ea typeface="Open Sans 2 Medium"/>
                <a:cs typeface="Open Sans 2 Medium"/>
                <a:sym typeface="Open Sans 2 Medium"/>
              </a:rPr>
              <a:t>Sari Sokell: sari@thekeyuk.org</a:t>
            </a:r>
          </a:p>
        </p:txBody>
      </p:sp>
      <p:sp>
        <p:nvSpPr>
          <p:cNvPr id="13" name="TextBox 13"/>
          <p:cNvSpPr txBox="1"/>
          <p:nvPr/>
        </p:nvSpPr>
        <p:spPr>
          <a:xfrm>
            <a:off x="13868400" y="8886991"/>
            <a:ext cx="2771846" cy="514885"/>
          </a:xfrm>
          <a:prstGeom prst="rect">
            <a:avLst/>
          </a:prstGeom>
        </p:spPr>
        <p:txBody>
          <a:bodyPr wrap="square" lIns="0" tIns="0" rIns="0" bIns="0" rtlCol="0" anchor="t">
            <a:spAutoFit/>
          </a:bodyPr>
          <a:lstStyle/>
          <a:p>
            <a:pPr algn="r">
              <a:lnSpc>
                <a:spcPts val="4285"/>
              </a:lnSpc>
            </a:pPr>
            <a:r>
              <a:rPr lang="en-US" sz="3060" b="1" spc="-134" dirty="0">
                <a:solidFill>
                  <a:srgbClr val="000000"/>
                </a:solidFill>
                <a:latin typeface="Open Sans 2 Medium"/>
                <a:ea typeface="Open Sans 2 Medium"/>
                <a:cs typeface="Open Sans 2 Medium"/>
                <a:sym typeface="Open Sans 2 Medium"/>
              </a:rPr>
              <a:t>thekeyuk.org</a:t>
            </a:r>
          </a:p>
        </p:txBody>
      </p:sp>
      <p:pic>
        <p:nvPicPr>
          <p:cNvPr id="14" name="Picture 13">
            <a:extLst>
              <a:ext uri="{FF2B5EF4-FFF2-40B4-BE49-F238E27FC236}">
                <a16:creationId xmlns:a16="http://schemas.microsoft.com/office/drawing/2014/main" id="{4998D2E8-2B38-79EC-B8A3-32E311C1D40B}"/>
              </a:ext>
            </a:extLst>
          </p:cNvPr>
          <p:cNvPicPr>
            <a:picLocks noChangeAspect="1"/>
          </p:cNvPicPr>
          <p:nvPr/>
        </p:nvPicPr>
        <p:blipFill>
          <a:blip r:embed="rId6">
            <a:extLst>
              <a:ext uri="{28A0092B-C50C-407E-A947-70E740481C1C}">
                <a14:useLocalDpi xmlns:a14="http://schemas.microsoft.com/office/drawing/2010/main" val="0"/>
              </a:ext>
            </a:extLst>
          </a:blip>
          <a:srcRect l="4465" t="18144" r="6291" b="19563"/>
          <a:stretch>
            <a:fillRect/>
          </a:stretch>
        </p:blipFill>
        <p:spPr>
          <a:xfrm>
            <a:off x="12377372" y="1199738"/>
            <a:ext cx="4343469" cy="3031707"/>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a:grpSpLocks noChangeAspect="1"/>
          </p:cNvGrpSpPr>
          <p:nvPr/>
        </p:nvGrpSpPr>
        <p:grpSpPr>
          <a:xfrm rot="-3999992">
            <a:off x="915073" y="9239422"/>
            <a:ext cx="1422064" cy="1422064"/>
            <a:chOff x="0" y="0"/>
            <a:chExt cx="6350000" cy="6350000"/>
          </a:xfrm>
        </p:grpSpPr>
        <p:sp>
          <p:nvSpPr>
            <p:cNvPr id="4" name="Freeform 4"/>
            <p:cNvSpPr/>
            <p:nvPr/>
          </p:nvSpPr>
          <p:spPr>
            <a:xfrm>
              <a:off x="-14231" y="-32"/>
              <a:ext cx="6378462" cy="6350064"/>
            </a:xfrm>
            <a:custGeom>
              <a:avLst/>
              <a:gdLst/>
              <a:ahLst/>
              <a:cxnLst/>
              <a:rect l="l" t="t" r="r" b="b"/>
              <a:pathLst>
                <a:path w="6378462" h="6350064">
                  <a:moveTo>
                    <a:pt x="3189231" y="32"/>
                  </a:moveTo>
                  <a:lnTo>
                    <a:pt x="3189231" y="32"/>
                  </a:lnTo>
                  <a:cubicBezTo>
                    <a:pt x="2051530" y="-5056"/>
                    <a:pt x="998068" y="598980"/>
                    <a:pt x="427743" y="1583419"/>
                  </a:cubicBezTo>
                  <a:cubicBezTo>
                    <a:pt x="-142581" y="2567857"/>
                    <a:pt x="-142581" y="3782207"/>
                    <a:pt x="427743" y="4766645"/>
                  </a:cubicBezTo>
                  <a:cubicBezTo>
                    <a:pt x="998068" y="5751084"/>
                    <a:pt x="2051530" y="6355120"/>
                    <a:pt x="3189231" y="6350032"/>
                  </a:cubicBezTo>
                  <a:cubicBezTo>
                    <a:pt x="4326932" y="6355120"/>
                    <a:pt x="5380395" y="5751084"/>
                    <a:pt x="5950719" y="4766645"/>
                  </a:cubicBezTo>
                  <a:cubicBezTo>
                    <a:pt x="6521043" y="3782207"/>
                    <a:pt x="6521043" y="2567857"/>
                    <a:pt x="5950719" y="1583419"/>
                  </a:cubicBezTo>
                  <a:cubicBezTo>
                    <a:pt x="5380395" y="598980"/>
                    <a:pt x="4326932" y="-5056"/>
                    <a:pt x="3189231" y="32"/>
                  </a:cubicBezTo>
                  <a:close/>
                </a:path>
              </a:pathLst>
            </a:custGeom>
            <a:solidFill>
              <a:srgbClr val="C6007E"/>
            </a:solidFill>
          </p:spPr>
          <p:txBody>
            <a:bodyPr/>
            <a:lstStyle/>
            <a:p>
              <a:endParaRPr lang="en-GB"/>
            </a:p>
          </p:txBody>
        </p:sp>
      </p:grpSp>
      <p:sp>
        <p:nvSpPr>
          <p:cNvPr id="5" name="Freeform 5"/>
          <p:cNvSpPr/>
          <p:nvPr/>
        </p:nvSpPr>
        <p:spPr>
          <a:xfrm rot="-3999992">
            <a:off x="-692045" y="8643575"/>
            <a:ext cx="2166137" cy="2166137"/>
          </a:xfrm>
          <a:custGeom>
            <a:avLst/>
            <a:gdLst/>
            <a:ahLst/>
            <a:cxnLst/>
            <a:rect l="l" t="t" r="r" b="b"/>
            <a:pathLst>
              <a:path w="2166137" h="2166137">
                <a:moveTo>
                  <a:pt x="0" y="0"/>
                </a:moveTo>
                <a:lnTo>
                  <a:pt x="2166137" y="0"/>
                </a:lnTo>
                <a:lnTo>
                  <a:pt x="2166137" y="2166137"/>
                </a:lnTo>
                <a:lnTo>
                  <a:pt x="0" y="2166137"/>
                </a:lnTo>
                <a:lnTo>
                  <a:pt x="0" y="0"/>
                </a:lnTo>
                <a:close/>
              </a:path>
            </a:pathLst>
          </a:custGeom>
          <a:blipFill>
            <a:blip r:embed="rId4">
              <a:extLst>
                <a:ext uri="{96DAC541-7B7A-43D3-8B79-37D633B846F1}">
                  <asvg:svgBlip xmlns:asvg="http://schemas.microsoft.com/office/drawing/2016/SVG/main" r:embed="rId5"/>
                </a:ext>
              </a:extLst>
            </a:blip>
            <a:stretch>
              <a:fillRect l="-271" r="-271"/>
            </a:stretch>
          </a:blipFill>
        </p:spPr>
        <p:txBody>
          <a:bodyPr/>
          <a:lstStyle/>
          <a:p>
            <a:endParaRPr lang="en-GB"/>
          </a:p>
        </p:txBody>
      </p:sp>
      <p:grpSp>
        <p:nvGrpSpPr>
          <p:cNvPr id="6" name="Group 6"/>
          <p:cNvGrpSpPr>
            <a:grpSpLocks noChangeAspect="1"/>
          </p:cNvGrpSpPr>
          <p:nvPr/>
        </p:nvGrpSpPr>
        <p:grpSpPr>
          <a:xfrm rot="-3999992">
            <a:off x="1892138" y="9058169"/>
            <a:ext cx="577691" cy="577691"/>
            <a:chOff x="0" y="0"/>
            <a:chExt cx="6350000" cy="6350000"/>
          </a:xfrm>
        </p:grpSpPr>
        <p:sp>
          <p:nvSpPr>
            <p:cNvPr id="7" name="Freeform 7"/>
            <p:cNvSpPr/>
            <p:nvPr/>
          </p:nvSpPr>
          <p:spPr>
            <a:xfrm>
              <a:off x="-14231" y="-32"/>
              <a:ext cx="6378462" cy="6350064"/>
            </a:xfrm>
            <a:custGeom>
              <a:avLst/>
              <a:gdLst/>
              <a:ahLst/>
              <a:cxnLst/>
              <a:rect l="l" t="t" r="r" b="b"/>
              <a:pathLst>
                <a:path w="6378462" h="6350064">
                  <a:moveTo>
                    <a:pt x="3189231" y="32"/>
                  </a:moveTo>
                  <a:lnTo>
                    <a:pt x="3189231" y="32"/>
                  </a:lnTo>
                  <a:cubicBezTo>
                    <a:pt x="2051530" y="-5056"/>
                    <a:pt x="998068" y="598980"/>
                    <a:pt x="427743" y="1583419"/>
                  </a:cubicBezTo>
                  <a:cubicBezTo>
                    <a:pt x="-142581" y="2567857"/>
                    <a:pt x="-142581" y="3782207"/>
                    <a:pt x="427743" y="4766645"/>
                  </a:cubicBezTo>
                  <a:cubicBezTo>
                    <a:pt x="998068" y="5751084"/>
                    <a:pt x="2051530" y="6355120"/>
                    <a:pt x="3189231" y="6350032"/>
                  </a:cubicBezTo>
                  <a:cubicBezTo>
                    <a:pt x="4326932" y="6355120"/>
                    <a:pt x="5380395" y="5751084"/>
                    <a:pt x="5950719" y="4766645"/>
                  </a:cubicBezTo>
                  <a:cubicBezTo>
                    <a:pt x="6521043" y="3782207"/>
                    <a:pt x="6521043" y="2567857"/>
                    <a:pt x="5950719" y="1583419"/>
                  </a:cubicBezTo>
                  <a:cubicBezTo>
                    <a:pt x="5380395" y="598980"/>
                    <a:pt x="4326932" y="-5056"/>
                    <a:pt x="3189231" y="32"/>
                  </a:cubicBezTo>
                  <a:close/>
                </a:path>
              </a:pathLst>
            </a:custGeom>
            <a:solidFill>
              <a:srgbClr val="00A7B5"/>
            </a:solidFill>
          </p:spPr>
          <p:txBody>
            <a:bodyPr/>
            <a:lstStyle/>
            <a:p>
              <a:endParaRPr lang="en-GB"/>
            </a:p>
          </p:txBody>
        </p:sp>
      </p:grpSp>
      <p:sp>
        <p:nvSpPr>
          <p:cNvPr id="8" name="AutoShape 8"/>
          <p:cNvSpPr/>
          <p:nvPr/>
        </p:nvSpPr>
        <p:spPr>
          <a:xfrm flipV="1">
            <a:off x="1028700" y="1714434"/>
            <a:ext cx="5810914" cy="66"/>
          </a:xfrm>
          <a:prstGeom prst="line">
            <a:avLst/>
          </a:prstGeom>
          <a:ln w="47625" cap="rnd">
            <a:solidFill>
              <a:srgbClr val="00A7B5"/>
            </a:solidFill>
            <a:prstDash val="solid"/>
            <a:headEnd type="none" w="sm" len="sm"/>
            <a:tailEnd type="arrow" w="med" len="sm"/>
          </a:ln>
        </p:spPr>
        <p:txBody>
          <a:bodyPr/>
          <a:lstStyle/>
          <a:p>
            <a:endParaRPr lang="en-GB"/>
          </a:p>
        </p:txBody>
      </p:sp>
      <p:sp>
        <p:nvSpPr>
          <p:cNvPr id="9" name="TextBox 9"/>
          <p:cNvSpPr txBox="1"/>
          <p:nvPr/>
        </p:nvSpPr>
        <p:spPr>
          <a:xfrm>
            <a:off x="1028700" y="952500"/>
            <a:ext cx="5810914" cy="761934"/>
          </a:xfrm>
          <a:prstGeom prst="rect">
            <a:avLst/>
          </a:prstGeom>
        </p:spPr>
        <p:txBody>
          <a:bodyPr lIns="0" tIns="0" rIns="0" bIns="0" rtlCol="0" anchor="t">
            <a:spAutoFit/>
          </a:bodyPr>
          <a:lstStyle/>
          <a:p>
            <a:pPr algn="l">
              <a:lnSpc>
                <a:spcPts val="6299"/>
              </a:lnSpc>
            </a:pPr>
            <a:r>
              <a:rPr lang="en-US" sz="4500" b="1" spc="-270">
                <a:solidFill>
                  <a:srgbClr val="000000"/>
                </a:solidFill>
                <a:latin typeface="Open Sans 2 Ultra-Bold"/>
                <a:ea typeface="Open Sans 2 Ultra-Bold"/>
                <a:cs typeface="Open Sans 2 Ultra-Bold"/>
                <a:sym typeface="Open Sans 2 Ultra-Bold"/>
              </a:rPr>
              <a:t>KEY+ IN EDUCATION</a:t>
            </a:r>
          </a:p>
        </p:txBody>
      </p:sp>
      <p:pic>
        <p:nvPicPr>
          <p:cNvPr id="11" name="Picture 10">
            <a:extLst>
              <a:ext uri="{FF2B5EF4-FFF2-40B4-BE49-F238E27FC236}">
                <a16:creationId xmlns:a16="http://schemas.microsoft.com/office/drawing/2014/main" id="{33B08021-B2D7-33EE-9CCE-0D0BBDCDBF8F}"/>
              </a:ext>
            </a:extLst>
          </p:cNvPr>
          <p:cNvPicPr>
            <a:picLocks noChangeAspect="1"/>
          </p:cNvPicPr>
          <p:nvPr/>
        </p:nvPicPr>
        <p:blipFill>
          <a:blip r:embed="rId6">
            <a:extLst>
              <a:ext uri="{28A0092B-C50C-407E-A947-70E740481C1C}">
                <a14:useLocalDpi xmlns:a14="http://schemas.microsoft.com/office/drawing/2010/main" val="0"/>
              </a:ext>
            </a:extLst>
          </a:blip>
          <a:srcRect l="4465" t="18144" r="6291" b="19563"/>
          <a:stretch>
            <a:fillRect/>
          </a:stretch>
        </p:blipFill>
        <p:spPr>
          <a:xfrm>
            <a:off x="15075916" y="489917"/>
            <a:ext cx="2417171" cy="1687166"/>
          </a:xfrm>
          <a:prstGeom prst="rect">
            <a:avLst/>
          </a:prstGeom>
        </p:spPr>
      </p:pic>
      <p:pic>
        <p:nvPicPr>
          <p:cNvPr id="2" name="Online Media 1" title="KEY+ in Education">
            <a:hlinkClick r:id="" action="ppaction://media"/>
            <a:extLst>
              <a:ext uri="{FF2B5EF4-FFF2-40B4-BE49-F238E27FC236}">
                <a16:creationId xmlns:a16="http://schemas.microsoft.com/office/drawing/2014/main" id="{B953659C-5809-2036-67D2-49C5572BDE7D}"/>
              </a:ext>
            </a:extLst>
          </p:cNvPr>
          <p:cNvPicPr>
            <a:picLocks noRot="1" noChangeAspect="1"/>
          </p:cNvPicPr>
          <p:nvPr>
            <a:videoFile r:link="rId1"/>
          </p:nvPr>
        </p:nvPicPr>
        <p:blipFill>
          <a:blip r:embed="rId7"/>
          <a:stretch>
            <a:fillRect/>
          </a:stretch>
        </p:blipFill>
        <p:spPr>
          <a:xfrm>
            <a:off x="3048000" y="2177083"/>
            <a:ext cx="12192000" cy="6883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a:grpSpLocks noChangeAspect="1"/>
          </p:cNvGrpSpPr>
          <p:nvPr/>
        </p:nvGrpSpPr>
        <p:grpSpPr>
          <a:xfrm rot="-3999992">
            <a:off x="915073" y="9239422"/>
            <a:ext cx="1422064" cy="1422064"/>
            <a:chOff x="0" y="0"/>
            <a:chExt cx="6350000" cy="6350000"/>
          </a:xfrm>
        </p:grpSpPr>
        <p:sp>
          <p:nvSpPr>
            <p:cNvPr id="4" name="Freeform 4"/>
            <p:cNvSpPr/>
            <p:nvPr/>
          </p:nvSpPr>
          <p:spPr>
            <a:xfrm>
              <a:off x="-14231" y="-32"/>
              <a:ext cx="6378462" cy="6350064"/>
            </a:xfrm>
            <a:custGeom>
              <a:avLst/>
              <a:gdLst/>
              <a:ahLst/>
              <a:cxnLst/>
              <a:rect l="l" t="t" r="r" b="b"/>
              <a:pathLst>
                <a:path w="6378462" h="6350064">
                  <a:moveTo>
                    <a:pt x="3189231" y="32"/>
                  </a:moveTo>
                  <a:lnTo>
                    <a:pt x="3189231" y="32"/>
                  </a:lnTo>
                  <a:cubicBezTo>
                    <a:pt x="2051530" y="-5056"/>
                    <a:pt x="998068" y="598980"/>
                    <a:pt x="427743" y="1583419"/>
                  </a:cubicBezTo>
                  <a:cubicBezTo>
                    <a:pt x="-142581" y="2567857"/>
                    <a:pt x="-142581" y="3782207"/>
                    <a:pt x="427743" y="4766645"/>
                  </a:cubicBezTo>
                  <a:cubicBezTo>
                    <a:pt x="998068" y="5751084"/>
                    <a:pt x="2051530" y="6355120"/>
                    <a:pt x="3189231" y="6350032"/>
                  </a:cubicBezTo>
                  <a:cubicBezTo>
                    <a:pt x="4326932" y="6355120"/>
                    <a:pt x="5380395" y="5751084"/>
                    <a:pt x="5950719" y="4766645"/>
                  </a:cubicBezTo>
                  <a:cubicBezTo>
                    <a:pt x="6521043" y="3782207"/>
                    <a:pt x="6521043" y="2567857"/>
                    <a:pt x="5950719" y="1583419"/>
                  </a:cubicBezTo>
                  <a:cubicBezTo>
                    <a:pt x="5380395" y="598980"/>
                    <a:pt x="4326932" y="-5056"/>
                    <a:pt x="3189231" y="32"/>
                  </a:cubicBezTo>
                  <a:close/>
                </a:path>
              </a:pathLst>
            </a:custGeom>
            <a:solidFill>
              <a:srgbClr val="F69D2E"/>
            </a:solidFill>
          </p:spPr>
          <p:txBody>
            <a:bodyPr/>
            <a:lstStyle/>
            <a:p>
              <a:endParaRPr lang="en-GB"/>
            </a:p>
          </p:txBody>
        </p:sp>
      </p:grpSp>
      <p:sp>
        <p:nvSpPr>
          <p:cNvPr id="5" name="Freeform 5"/>
          <p:cNvSpPr/>
          <p:nvPr/>
        </p:nvSpPr>
        <p:spPr>
          <a:xfrm rot="-3999992">
            <a:off x="-692045" y="8643575"/>
            <a:ext cx="2166137" cy="2166137"/>
          </a:xfrm>
          <a:custGeom>
            <a:avLst/>
            <a:gdLst/>
            <a:ahLst/>
            <a:cxnLst/>
            <a:rect l="l" t="t" r="r" b="b"/>
            <a:pathLst>
              <a:path w="2166137" h="2166137">
                <a:moveTo>
                  <a:pt x="0" y="0"/>
                </a:moveTo>
                <a:lnTo>
                  <a:pt x="2166137" y="0"/>
                </a:lnTo>
                <a:lnTo>
                  <a:pt x="2166137" y="2166137"/>
                </a:lnTo>
                <a:lnTo>
                  <a:pt x="0" y="2166137"/>
                </a:lnTo>
                <a:lnTo>
                  <a:pt x="0" y="0"/>
                </a:lnTo>
                <a:close/>
              </a:path>
            </a:pathLst>
          </a:custGeom>
          <a:blipFill>
            <a:blip r:embed="rId3">
              <a:extLst>
                <a:ext uri="{96DAC541-7B7A-43D3-8B79-37D633B846F1}">
                  <asvg:svgBlip xmlns:asvg="http://schemas.microsoft.com/office/drawing/2016/SVG/main" r:embed="rId4"/>
                </a:ext>
              </a:extLst>
            </a:blip>
            <a:stretch>
              <a:fillRect l="-271" r="-271"/>
            </a:stretch>
          </a:blipFill>
        </p:spPr>
        <p:txBody>
          <a:bodyPr/>
          <a:lstStyle/>
          <a:p>
            <a:endParaRPr lang="en-GB"/>
          </a:p>
        </p:txBody>
      </p:sp>
      <p:grpSp>
        <p:nvGrpSpPr>
          <p:cNvPr id="6" name="Group 6"/>
          <p:cNvGrpSpPr>
            <a:grpSpLocks noChangeAspect="1"/>
          </p:cNvGrpSpPr>
          <p:nvPr/>
        </p:nvGrpSpPr>
        <p:grpSpPr>
          <a:xfrm rot="-3999992">
            <a:off x="1892138" y="9058169"/>
            <a:ext cx="577691" cy="577691"/>
            <a:chOff x="0" y="0"/>
            <a:chExt cx="6350000" cy="6350000"/>
          </a:xfrm>
        </p:grpSpPr>
        <p:sp>
          <p:nvSpPr>
            <p:cNvPr id="7" name="Freeform 7"/>
            <p:cNvSpPr/>
            <p:nvPr/>
          </p:nvSpPr>
          <p:spPr>
            <a:xfrm>
              <a:off x="-14231" y="-32"/>
              <a:ext cx="6378462" cy="6350064"/>
            </a:xfrm>
            <a:custGeom>
              <a:avLst/>
              <a:gdLst/>
              <a:ahLst/>
              <a:cxnLst/>
              <a:rect l="l" t="t" r="r" b="b"/>
              <a:pathLst>
                <a:path w="6378462" h="6350064">
                  <a:moveTo>
                    <a:pt x="3189231" y="32"/>
                  </a:moveTo>
                  <a:lnTo>
                    <a:pt x="3189231" y="32"/>
                  </a:lnTo>
                  <a:cubicBezTo>
                    <a:pt x="2051530" y="-5056"/>
                    <a:pt x="998068" y="598980"/>
                    <a:pt x="427743" y="1583419"/>
                  </a:cubicBezTo>
                  <a:cubicBezTo>
                    <a:pt x="-142581" y="2567857"/>
                    <a:pt x="-142581" y="3782207"/>
                    <a:pt x="427743" y="4766645"/>
                  </a:cubicBezTo>
                  <a:cubicBezTo>
                    <a:pt x="998068" y="5751084"/>
                    <a:pt x="2051530" y="6355120"/>
                    <a:pt x="3189231" y="6350032"/>
                  </a:cubicBezTo>
                  <a:cubicBezTo>
                    <a:pt x="4326932" y="6355120"/>
                    <a:pt x="5380395" y="5751084"/>
                    <a:pt x="5950719" y="4766645"/>
                  </a:cubicBezTo>
                  <a:cubicBezTo>
                    <a:pt x="6521043" y="3782207"/>
                    <a:pt x="6521043" y="2567857"/>
                    <a:pt x="5950719" y="1583419"/>
                  </a:cubicBezTo>
                  <a:cubicBezTo>
                    <a:pt x="5380395" y="598980"/>
                    <a:pt x="4326932" y="-5056"/>
                    <a:pt x="3189231" y="32"/>
                  </a:cubicBezTo>
                  <a:close/>
                </a:path>
              </a:pathLst>
            </a:custGeom>
            <a:solidFill>
              <a:srgbClr val="00A7B5"/>
            </a:solidFill>
          </p:spPr>
          <p:txBody>
            <a:bodyPr/>
            <a:lstStyle/>
            <a:p>
              <a:endParaRPr lang="en-GB"/>
            </a:p>
          </p:txBody>
        </p:sp>
      </p:grpSp>
      <p:sp>
        <p:nvSpPr>
          <p:cNvPr id="8" name="AutoShape 8"/>
          <p:cNvSpPr/>
          <p:nvPr/>
        </p:nvSpPr>
        <p:spPr>
          <a:xfrm>
            <a:off x="1028700" y="1714500"/>
            <a:ext cx="5904567" cy="0"/>
          </a:xfrm>
          <a:prstGeom prst="line">
            <a:avLst/>
          </a:prstGeom>
          <a:ln w="47625" cap="rnd">
            <a:solidFill>
              <a:srgbClr val="00A7B5"/>
            </a:solidFill>
            <a:prstDash val="solid"/>
            <a:headEnd type="none" w="sm" len="sm"/>
            <a:tailEnd type="arrow" w="med" len="sm"/>
          </a:ln>
        </p:spPr>
        <p:txBody>
          <a:bodyPr/>
          <a:lstStyle/>
          <a:p>
            <a:endParaRPr lang="en-GB"/>
          </a:p>
        </p:txBody>
      </p:sp>
      <p:sp>
        <p:nvSpPr>
          <p:cNvPr id="9" name="Freeform 9"/>
          <p:cNvSpPr/>
          <p:nvPr/>
        </p:nvSpPr>
        <p:spPr>
          <a:xfrm>
            <a:off x="1028700" y="2173391"/>
            <a:ext cx="5330441" cy="4808487"/>
          </a:xfrm>
          <a:custGeom>
            <a:avLst/>
            <a:gdLst/>
            <a:ahLst/>
            <a:cxnLst/>
            <a:rect l="l" t="t" r="r" b="b"/>
            <a:pathLst>
              <a:path w="5330441" h="4808487">
                <a:moveTo>
                  <a:pt x="0" y="0"/>
                </a:moveTo>
                <a:lnTo>
                  <a:pt x="5330441" y="0"/>
                </a:lnTo>
                <a:lnTo>
                  <a:pt x="5330441" y="4808487"/>
                </a:lnTo>
                <a:lnTo>
                  <a:pt x="0" y="4808487"/>
                </a:lnTo>
                <a:lnTo>
                  <a:pt x="0" y="0"/>
                </a:lnTo>
                <a:close/>
              </a:path>
            </a:pathLst>
          </a:custGeom>
          <a:blipFill>
            <a:blip r:embed="rId5"/>
            <a:stretch>
              <a:fillRect l="-2887" r="-962"/>
            </a:stretch>
          </a:blipFill>
        </p:spPr>
        <p:txBody>
          <a:bodyPr/>
          <a:lstStyle/>
          <a:p>
            <a:endParaRPr lang="en-GB"/>
          </a:p>
        </p:txBody>
      </p:sp>
      <p:sp>
        <p:nvSpPr>
          <p:cNvPr id="10" name="TextBox 10"/>
          <p:cNvSpPr txBox="1"/>
          <p:nvPr/>
        </p:nvSpPr>
        <p:spPr>
          <a:xfrm>
            <a:off x="1028700" y="952500"/>
            <a:ext cx="5810914" cy="762000"/>
          </a:xfrm>
          <a:prstGeom prst="rect">
            <a:avLst/>
          </a:prstGeom>
        </p:spPr>
        <p:txBody>
          <a:bodyPr lIns="0" tIns="0" rIns="0" bIns="0" rtlCol="0" anchor="t">
            <a:spAutoFit/>
          </a:bodyPr>
          <a:lstStyle/>
          <a:p>
            <a:pPr algn="l">
              <a:lnSpc>
                <a:spcPts val="6299"/>
              </a:lnSpc>
            </a:pPr>
            <a:r>
              <a:rPr lang="en-US" sz="4500" b="1" spc="-270">
                <a:solidFill>
                  <a:srgbClr val="000000"/>
                </a:solidFill>
                <a:latin typeface="Open Sans 2 Ultra-Bold"/>
                <a:ea typeface="Open Sans 2 Ultra-Bold"/>
                <a:cs typeface="Open Sans 2 Ultra-Bold"/>
                <a:sym typeface="Open Sans 2 Ultra-Bold"/>
              </a:rPr>
              <a:t>THE KEY+ CHALLENGE</a:t>
            </a:r>
          </a:p>
        </p:txBody>
      </p:sp>
      <p:grpSp>
        <p:nvGrpSpPr>
          <p:cNvPr id="11" name="Group 11"/>
          <p:cNvGrpSpPr/>
          <p:nvPr/>
        </p:nvGrpSpPr>
        <p:grpSpPr>
          <a:xfrm>
            <a:off x="7114643" y="4908861"/>
            <a:ext cx="10144657" cy="4349439"/>
            <a:chOff x="0" y="0"/>
            <a:chExt cx="13526209" cy="5799252"/>
          </a:xfrm>
        </p:grpSpPr>
        <p:grpSp>
          <p:nvGrpSpPr>
            <p:cNvPr id="12" name="Group 12"/>
            <p:cNvGrpSpPr/>
            <p:nvPr/>
          </p:nvGrpSpPr>
          <p:grpSpPr>
            <a:xfrm>
              <a:off x="10466043" y="473135"/>
              <a:ext cx="2474704" cy="3358115"/>
              <a:chOff x="0" y="0"/>
              <a:chExt cx="660400" cy="896147"/>
            </a:xfrm>
          </p:grpSpPr>
          <p:sp>
            <p:nvSpPr>
              <p:cNvPr id="13" name="Freeform 13"/>
              <p:cNvSpPr/>
              <p:nvPr/>
            </p:nvSpPr>
            <p:spPr>
              <a:xfrm>
                <a:off x="0" y="0"/>
                <a:ext cx="660400" cy="896147"/>
              </a:xfrm>
              <a:custGeom>
                <a:avLst/>
                <a:gdLst/>
                <a:ahLst/>
                <a:cxnLst/>
                <a:rect l="l" t="t" r="r" b="b"/>
                <a:pathLst>
                  <a:path w="660400" h="896147">
                    <a:moveTo>
                      <a:pt x="535940" y="896147"/>
                    </a:moveTo>
                    <a:lnTo>
                      <a:pt x="124460" y="896147"/>
                    </a:lnTo>
                    <a:cubicBezTo>
                      <a:pt x="55880" y="896147"/>
                      <a:pt x="0" y="840267"/>
                      <a:pt x="0" y="771687"/>
                    </a:cubicBezTo>
                    <a:lnTo>
                      <a:pt x="0" y="124460"/>
                    </a:lnTo>
                    <a:cubicBezTo>
                      <a:pt x="0" y="55880"/>
                      <a:pt x="55880" y="0"/>
                      <a:pt x="124460" y="0"/>
                    </a:cubicBezTo>
                    <a:lnTo>
                      <a:pt x="535940" y="0"/>
                    </a:lnTo>
                    <a:cubicBezTo>
                      <a:pt x="604520" y="0"/>
                      <a:pt x="660400" y="55880"/>
                      <a:pt x="660400" y="124460"/>
                    </a:cubicBezTo>
                    <a:lnTo>
                      <a:pt x="660400" y="771687"/>
                    </a:lnTo>
                    <a:cubicBezTo>
                      <a:pt x="660400" y="840267"/>
                      <a:pt x="604520" y="896147"/>
                      <a:pt x="535940" y="896147"/>
                    </a:cubicBezTo>
                    <a:close/>
                  </a:path>
                </a:pathLst>
              </a:custGeom>
              <a:solidFill>
                <a:srgbClr val="FFFFFF"/>
              </a:solidFill>
            </p:spPr>
            <p:txBody>
              <a:bodyPr/>
              <a:lstStyle/>
              <a:p>
                <a:endParaRPr lang="en-GB"/>
              </a:p>
            </p:txBody>
          </p:sp>
        </p:grpSp>
        <p:grpSp>
          <p:nvGrpSpPr>
            <p:cNvPr id="14" name="Group 14"/>
            <p:cNvGrpSpPr/>
            <p:nvPr/>
          </p:nvGrpSpPr>
          <p:grpSpPr>
            <a:xfrm>
              <a:off x="9880581" y="473135"/>
              <a:ext cx="3645629" cy="4159711"/>
              <a:chOff x="0" y="0"/>
              <a:chExt cx="972873" cy="1110062"/>
            </a:xfrm>
          </p:grpSpPr>
          <p:sp>
            <p:nvSpPr>
              <p:cNvPr id="15" name="Freeform 15"/>
              <p:cNvSpPr/>
              <p:nvPr/>
            </p:nvSpPr>
            <p:spPr>
              <a:xfrm>
                <a:off x="0" y="0"/>
                <a:ext cx="972874" cy="1110062"/>
              </a:xfrm>
              <a:custGeom>
                <a:avLst/>
                <a:gdLst/>
                <a:ahLst/>
                <a:cxnLst/>
                <a:rect l="l" t="t" r="r" b="b"/>
                <a:pathLst>
                  <a:path w="972874" h="1110062">
                    <a:moveTo>
                      <a:pt x="848413" y="1110062"/>
                    </a:moveTo>
                    <a:lnTo>
                      <a:pt x="124460" y="1110062"/>
                    </a:lnTo>
                    <a:cubicBezTo>
                      <a:pt x="55880" y="1110062"/>
                      <a:pt x="0" y="1054182"/>
                      <a:pt x="0" y="985601"/>
                    </a:cubicBezTo>
                    <a:lnTo>
                      <a:pt x="0" y="124460"/>
                    </a:lnTo>
                    <a:cubicBezTo>
                      <a:pt x="0" y="55880"/>
                      <a:pt x="55880" y="0"/>
                      <a:pt x="124460" y="0"/>
                    </a:cubicBezTo>
                    <a:lnTo>
                      <a:pt x="848414" y="0"/>
                    </a:lnTo>
                    <a:cubicBezTo>
                      <a:pt x="916993" y="0"/>
                      <a:pt x="972874" y="55880"/>
                      <a:pt x="972874" y="124460"/>
                    </a:cubicBezTo>
                    <a:lnTo>
                      <a:pt x="972874" y="985602"/>
                    </a:lnTo>
                    <a:cubicBezTo>
                      <a:pt x="972874" y="1054182"/>
                      <a:pt x="916993" y="1110062"/>
                      <a:pt x="848414" y="1110062"/>
                    </a:cubicBezTo>
                    <a:close/>
                  </a:path>
                </a:pathLst>
              </a:custGeom>
              <a:solidFill>
                <a:srgbClr val="A4D65E">
                  <a:alpha val="37647"/>
                </a:srgbClr>
              </a:solidFill>
            </p:spPr>
            <p:txBody>
              <a:bodyPr/>
              <a:lstStyle/>
              <a:p>
                <a:endParaRPr lang="en-GB"/>
              </a:p>
            </p:txBody>
          </p:sp>
        </p:grpSp>
        <p:sp>
          <p:nvSpPr>
            <p:cNvPr id="16" name="Freeform 16"/>
            <p:cNvSpPr/>
            <p:nvPr/>
          </p:nvSpPr>
          <p:spPr>
            <a:xfrm>
              <a:off x="9522995" y="121848"/>
              <a:ext cx="933523" cy="1351152"/>
            </a:xfrm>
            <a:custGeom>
              <a:avLst/>
              <a:gdLst/>
              <a:ahLst/>
              <a:cxnLst/>
              <a:rect l="l" t="t" r="r" b="b"/>
              <a:pathLst>
                <a:path w="933523" h="1351152">
                  <a:moveTo>
                    <a:pt x="0" y="0"/>
                  </a:moveTo>
                  <a:lnTo>
                    <a:pt x="933523" y="0"/>
                  </a:lnTo>
                  <a:lnTo>
                    <a:pt x="933523" y="1351151"/>
                  </a:lnTo>
                  <a:lnTo>
                    <a:pt x="0" y="13511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grpSp>
          <p:nvGrpSpPr>
            <p:cNvPr id="17" name="Group 17"/>
            <p:cNvGrpSpPr/>
            <p:nvPr/>
          </p:nvGrpSpPr>
          <p:grpSpPr>
            <a:xfrm>
              <a:off x="6194592" y="1336224"/>
              <a:ext cx="2891716" cy="3464570"/>
              <a:chOff x="0" y="0"/>
              <a:chExt cx="660400" cy="791226"/>
            </a:xfrm>
          </p:grpSpPr>
          <p:sp>
            <p:nvSpPr>
              <p:cNvPr id="18" name="Freeform 18"/>
              <p:cNvSpPr/>
              <p:nvPr/>
            </p:nvSpPr>
            <p:spPr>
              <a:xfrm>
                <a:off x="0" y="0"/>
                <a:ext cx="660400" cy="791227"/>
              </a:xfrm>
              <a:custGeom>
                <a:avLst/>
                <a:gdLst/>
                <a:ahLst/>
                <a:cxnLst/>
                <a:rect l="l" t="t" r="r" b="b"/>
                <a:pathLst>
                  <a:path w="660400" h="791227">
                    <a:moveTo>
                      <a:pt x="535940" y="791226"/>
                    </a:moveTo>
                    <a:lnTo>
                      <a:pt x="124460" y="791226"/>
                    </a:lnTo>
                    <a:cubicBezTo>
                      <a:pt x="55880" y="791226"/>
                      <a:pt x="0" y="735347"/>
                      <a:pt x="0" y="666766"/>
                    </a:cubicBezTo>
                    <a:lnTo>
                      <a:pt x="0" y="124460"/>
                    </a:lnTo>
                    <a:cubicBezTo>
                      <a:pt x="0" y="55880"/>
                      <a:pt x="55880" y="0"/>
                      <a:pt x="124460" y="0"/>
                    </a:cubicBezTo>
                    <a:lnTo>
                      <a:pt x="535940" y="0"/>
                    </a:lnTo>
                    <a:cubicBezTo>
                      <a:pt x="604520" y="0"/>
                      <a:pt x="660400" y="55880"/>
                      <a:pt x="660400" y="124460"/>
                    </a:cubicBezTo>
                    <a:lnTo>
                      <a:pt x="660400" y="666767"/>
                    </a:lnTo>
                    <a:cubicBezTo>
                      <a:pt x="660400" y="735347"/>
                      <a:pt x="604520" y="791227"/>
                      <a:pt x="535940" y="791227"/>
                    </a:cubicBezTo>
                    <a:close/>
                  </a:path>
                </a:pathLst>
              </a:custGeom>
              <a:solidFill>
                <a:srgbClr val="F68D2E">
                  <a:alpha val="37647"/>
                </a:srgbClr>
              </a:solidFill>
            </p:spPr>
            <p:txBody>
              <a:bodyPr/>
              <a:lstStyle/>
              <a:p>
                <a:endParaRPr lang="en-GB"/>
              </a:p>
            </p:txBody>
          </p:sp>
        </p:grpSp>
        <p:grpSp>
          <p:nvGrpSpPr>
            <p:cNvPr id="19" name="Group 19"/>
            <p:cNvGrpSpPr/>
            <p:nvPr/>
          </p:nvGrpSpPr>
          <p:grpSpPr>
            <a:xfrm>
              <a:off x="6213222" y="413898"/>
              <a:ext cx="2854456" cy="2854456"/>
              <a:chOff x="0" y="0"/>
              <a:chExt cx="6268180" cy="6268180"/>
            </a:xfrm>
          </p:grpSpPr>
          <p:sp>
            <p:nvSpPr>
              <p:cNvPr id="20" name="Freeform 20"/>
              <p:cNvSpPr/>
              <p:nvPr/>
            </p:nvSpPr>
            <p:spPr>
              <a:xfrm>
                <a:off x="0" y="0"/>
                <a:ext cx="6268180" cy="6268180"/>
              </a:xfrm>
              <a:custGeom>
                <a:avLst/>
                <a:gdLst/>
                <a:ahLst/>
                <a:cxnLst/>
                <a:rect l="l" t="t" r="r" b="b"/>
                <a:pathLst>
                  <a:path w="6268180" h="6268180">
                    <a:moveTo>
                      <a:pt x="3134090" y="0"/>
                    </a:moveTo>
                    <a:cubicBezTo>
                      <a:pt x="1403180" y="0"/>
                      <a:pt x="0" y="1403180"/>
                      <a:pt x="0" y="3134090"/>
                    </a:cubicBezTo>
                    <a:cubicBezTo>
                      <a:pt x="0" y="4865000"/>
                      <a:pt x="1403180" y="6268180"/>
                      <a:pt x="3134090" y="6268180"/>
                    </a:cubicBezTo>
                    <a:cubicBezTo>
                      <a:pt x="4865000" y="6268180"/>
                      <a:pt x="6268180" y="4865000"/>
                      <a:pt x="6268180" y="3134090"/>
                    </a:cubicBezTo>
                    <a:cubicBezTo>
                      <a:pt x="6268180" y="1403180"/>
                      <a:pt x="4865000" y="0"/>
                      <a:pt x="3134090" y="0"/>
                    </a:cubicBezTo>
                    <a:close/>
                  </a:path>
                </a:pathLst>
              </a:custGeom>
              <a:solidFill>
                <a:srgbClr val="F68D2E"/>
              </a:solidFill>
            </p:spPr>
            <p:txBody>
              <a:bodyPr/>
              <a:lstStyle/>
              <a:p>
                <a:endParaRPr lang="en-GB"/>
              </a:p>
            </p:txBody>
          </p:sp>
        </p:grpSp>
        <p:grpSp>
          <p:nvGrpSpPr>
            <p:cNvPr id="21" name="Group 21"/>
            <p:cNvGrpSpPr/>
            <p:nvPr/>
          </p:nvGrpSpPr>
          <p:grpSpPr>
            <a:xfrm>
              <a:off x="8439059" y="1745423"/>
              <a:ext cx="940767" cy="940767"/>
              <a:chOff x="0" y="0"/>
              <a:chExt cx="6350000" cy="6350000"/>
            </a:xfrm>
          </p:grpSpPr>
          <p:sp>
            <p:nvSpPr>
              <p:cNvPr id="22" name="Freeform 2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DC592A"/>
              </a:solidFill>
            </p:spPr>
            <p:txBody>
              <a:bodyPr/>
              <a:lstStyle/>
              <a:p>
                <a:endParaRPr lang="en-GB"/>
              </a:p>
            </p:txBody>
          </p:sp>
        </p:grpSp>
        <p:grpSp>
          <p:nvGrpSpPr>
            <p:cNvPr id="23" name="Group 23"/>
            <p:cNvGrpSpPr>
              <a:grpSpLocks noChangeAspect="1"/>
            </p:cNvGrpSpPr>
            <p:nvPr/>
          </p:nvGrpSpPr>
          <p:grpSpPr>
            <a:xfrm>
              <a:off x="8439059" y="1745423"/>
              <a:ext cx="940767" cy="940767"/>
              <a:chOff x="0" y="0"/>
              <a:chExt cx="6355080" cy="6355080"/>
            </a:xfrm>
          </p:grpSpPr>
          <p:sp>
            <p:nvSpPr>
              <p:cNvPr id="24" name="Freeform 24"/>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FFFFF"/>
              </a:solidFill>
            </p:spPr>
            <p:txBody>
              <a:bodyPr/>
              <a:lstStyle/>
              <a:p>
                <a:endParaRPr lang="en-GB"/>
              </a:p>
            </p:txBody>
          </p:sp>
        </p:grpSp>
        <p:sp>
          <p:nvSpPr>
            <p:cNvPr id="25" name="Freeform 25"/>
            <p:cNvSpPr/>
            <p:nvPr/>
          </p:nvSpPr>
          <p:spPr>
            <a:xfrm>
              <a:off x="8524439" y="1816758"/>
              <a:ext cx="770007" cy="782727"/>
            </a:xfrm>
            <a:custGeom>
              <a:avLst/>
              <a:gdLst/>
              <a:ahLst/>
              <a:cxnLst/>
              <a:rect l="l" t="t" r="r" b="b"/>
              <a:pathLst>
                <a:path w="770007" h="782727">
                  <a:moveTo>
                    <a:pt x="0" y="0"/>
                  </a:moveTo>
                  <a:lnTo>
                    <a:pt x="770008" y="0"/>
                  </a:lnTo>
                  <a:lnTo>
                    <a:pt x="770008" y="782727"/>
                  </a:lnTo>
                  <a:lnTo>
                    <a:pt x="0" y="78272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grpSp>
          <p:nvGrpSpPr>
            <p:cNvPr id="26" name="Group 26"/>
            <p:cNvGrpSpPr/>
            <p:nvPr/>
          </p:nvGrpSpPr>
          <p:grpSpPr>
            <a:xfrm>
              <a:off x="8460828" y="797695"/>
              <a:ext cx="897231" cy="897231"/>
              <a:chOff x="0" y="0"/>
              <a:chExt cx="6350000" cy="6350000"/>
            </a:xfrm>
          </p:grpSpPr>
          <p:sp>
            <p:nvSpPr>
              <p:cNvPr id="27" name="Freeform 2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DC592A"/>
              </a:solidFill>
            </p:spPr>
            <p:txBody>
              <a:bodyPr/>
              <a:lstStyle/>
              <a:p>
                <a:endParaRPr lang="en-GB"/>
              </a:p>
            </p:txBody>
          </p:sp>
        </p:grpSp>
        <p:sp>
          <p:nvSpPr>
            <p:cNvPr id="28" name="Freeform 28"/>
            <p:cNvSpPr/>
            <p:nvPr/>
          </p:nvSpPr>
          <p:spPr>
            <a:xfrm>
              <a:off x="8475133" y="871043"/>
              <a:ext cx="873520" cy="611838"/>
            </a:xfrm>
            <a:custGeom>
              <a:avLst/>
              <a:gdLst/>
              <a:ahLst/>
              <a:cxnLst/>
              <a:rect l="l" t="t" r="r" b="b"/>
              <a:pathLst>
                <a:path w="873520" h="611838">
                  <a:moveTo>
                    <a:pt x="0" y="0"/>
                  </a:moveTo>
                  <a:lnTo>
                    <a:pt x="873520" y="0"/>
                  </a:lnTo>
                  <a:lnTo>
                    <a:pt x="873520" y="611838"/>
                  </a:lnTo>
                  <a:lnTo>
                    <a:pt x="0" y="611838"/>
                  </a:lnTo>
                  <a:lnTo>
                    <a:pt x="0" y="0"/>
                  </a:lnTo>
                  <a:close/>
                </a:path>
              </a:pathLst>
            </a:custGeom>
            <a:blipFill>
              <a:blip r:embed="rId10">
                <a:extLst>
                  <a:ext uri="{96DAC541-7B7A-43D3-8B79-37D633B846F1}">
                    <asvg:svgBlip xmlns:asvg="http://schemas.microsoft.com/office/drawing/2016/SVG/main" r:embed="rId11"/>
                  </a:ext>
                </a:extLst>
              </a:blip>
              <a:stretch>
                <a:fillRect l="-4660" r="-4099" b="-22668"/>
              </a:stretch>
            </a:blipFill>
          </p:spPr>
          <p:txBody>
            <a:bodyPr/>
            <a:lstStyle/>
            <a:p>
              <a:endParaRPr lang="en-GB"/>
            </a:p>
          </p:txBody>
        </p:sp>
        <p:grpSp>
          <p:nvGrpSpPr>
            <p:cNvPr id="29" name="Group 29"/>
            <p:cNvGrpSpPr>
              <a:grpSpLocks noChangeAspect="1"/>
            </p:cNvGrpSpPr>
            <p:nvPr/>
          </p:nvGrpSpPr>
          <p:grpSpPr>
            <a:xfrm>
              <a:off x="8460828" y="797695"/>
              <a:ext cx="897231" cy="897231"/>
              <a:chOff x="0" y="0"/>
              <a:chExt cx="6355080" cy="6355080"/>
            </a:xfrm>
          </p:grpSpPr>
          <p:sp>
            <p:nvSpPr>
              <p:cNvPr id="30" name="Freeform 30"/>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FFFFF"/>
              </a:solidFill>
            </p:spPr>
            <p:txBody>
              <a:bodyPr/>
              <a:lstStyle/>
              <a:p>
                <a:endParaRPr lang="en-GB"/>
              </a:p>
            </p:txBody>
          </p:sp>
        </p:grpSp>
        <p:grpSp>
          <p:nvGrpSpPr>
            <p:cNvPr id="31" name="Group 31"/>
            <p:cNvGrpSpPr/>
            <p:nvPr/>
          </p:nvGrpSpPr>
          <p:grpSpPr>
            <a:xfrm>
              <a:off x="3084917" y="1198397"/>
              <a:ext cx="2702753" cy="3602396"/>
              <a:chOff x="0" y="0"/>
              <a:chExt cx="660400" cy="880222"/>
            </a:xfrm>
          </p:grpSpPr>
          <p:sp>
            <p:nvSpPr>
              <p:cNvPr id="32" name="Freeform 32"/>
              <p:cNvSpPr/>
              <p:nvPr/>
            </p:nvSpPr>
            <p:spPr>
              <a:xfrm>
                <a:off x="0" y="0"/>
                <a:ext cx="660400" cy="880222"/>
              </a:xfrm>
              <a:custGeom>
                <a:avLst/>
                <a:gdLst/>
                <a:ahLst/>
                <a:cxnLst/>
                <a:rect l="l" t="t" r="r" b="b"/>
                <a:pathLst>
                  <a:path w="660400" h="880222">
                    <a:moveTo>
                      <a:pt x="535940" y="880222"/>
                    </a:moveTo>
                    <a:lnTo>
                      <a:pt x="124460" y="880222"/>
                    </a:lnTo>
                    <a:cubicBezTo>
                      <a:pt x="55880" y="880222"/>
                      <a:pt x="0" y="824342"/>
                      <a:pt x="0" y="755762"/>
                    </a:cubicBezTo>
                    <a:lnTo>
                      <a:pt x="0" y="124460"/>
                    </a:lnTo>
                    <a:cubicBezTo>
                      <a:pt x="0" y="55880"/>
                      <a:pt x="55880" y="0"/>
                      <a:pt x="124460" y="0"/>
                    </a:cubicBezTo>
                    <a:lnTo>
                      <a:pt x="535940" y="0"/>
                    </a:lnTo>
                    <a:cubicBezTo>
                      <a:pt x="604520" y="0"/>
                      <a:pt x="660400" y="55880"/>
                      <a:pt x="660400" y="124460"/>
                    </a:cubicBezTo>
                    <a:lnTo>
                      <a:pt x="660400" y="755762"/>
                    </a:lnTo>
                    <a:cubicBezTo>
                      <a:pt x="660400" y="824342"/>
                      <a:pt x="604520" y="880222"/>
                      <a:pt x="535940" y="880222"/>
                    </a:cubicBezTo>
                    <a:close/>
                  </a:path>
                </a:pathLst>
              </a:custGeom>
              <a:solidFill>
                <a:srgbClr val="00A7B5">
                  <a:alpha val="37647"/>
                </a:srgbClr>
              </a:solidFill>
            </p:spPr>
            <p:txBody>
              <a:bodyPr/>
              <a:lstStyle/>
              <a:p>
                <a:endParaRPr lang="en-GB"/>
              </a:p>
            </p:txBody>
          </p:sp>
        </p:grpSp>
        <p:sp>
          <p:nvSpPr>
            <p:cNvPr id="33" name="Freeform 33"/>
            <p:cNvSpPr/>
            <p:nvPr/>
          </p:nvSpPr>
          <p:spPr>
            <a:xfrm rot="-662372">
              <a:off x="5103537" y="245594"/>
              <a:ext cx="1971396" cy="437292"/>
            </a:xfrm>
            <a:custGeom>
              <a:avLst/>
              <a:gdLst/>
              <a:ahLst/>
              <a:cxnLst/>
              <a:rect l="l" t="t" r="r" b="b"/>
              <a:pathLst>
                <a:path w="1971396" h="437292">
                  <a:moveTo>
                    <a:pt x="0" y="0"/>
                  </a:moveTo>
                  <a:lnTo>
                    <a:pt x="1971396" y="0"/>
                  </a:lnTo>
                  <a:lnTo>
                    <a:pt x="1971396" y="437292"/>
                  </a:lnTo>
                  <a:lnTo>
                    <a:pt x="0" y="43729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4" name="Freeform 34"/>
            <p:cNvSpPr/>
            <p:nvPr/>
          </p:nvSpPr>
          <p:spPr>
            <a:xfrm rot="-102788">
              <a:off x="5753741" y="16878"/>
              <a:ext cx="634690" cy="603533"/>
            </a:xfrm>
            <a:custGeom>
              <a:avLst/>
              <a:gdLst/>
              <a:ahLst/>
              <a:cxnLst/>
              <a:rect l="l" t="t" r="r" b="b"/>
              <a:pathLst>
                <a:path w="634690" h="603533">
                  <a:moveTo>
                    <a:pt x="0" y="0"/>
                  </a:moveTo>
                  <a:lnTo>
                    <a:pt x="634690" y="0"/>
                  </a:lnTo>
                  <a:lnTo>
                    <a:pt x="634690" y="603532"/>
                  </a:lnTo>
                  <a:lnTo>
                    <a:pt x="0" y="60353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grpSp>
          <p:nvGrpSpPr>
            <p:cNvPr id="35" name="Group 35"/>
            <p:cNvGrpSpPr/>
            <p:nvPr/>
          </p:nvGrpSpPr>
          <p:grpSpPr>
            <a:xfrm>
              <a:off x="3077029" y="368345"/>
              <a:ext cx="2718529" cy="2718529"/>
              <a:chOff x="0" y="0"/>
              <a:chExt cx="6347273" cy="6347273"/>
            </a:xfrm>
          </p:grpSpPr>
          <p:sp>
            <p:nvSpPr>
              <p:cNvPr id="36" name="Freeform 36"/>
              <p:cNvSpPr/>
              <p:nvPr/>
            </p:nvSpPr>
            <p:spPr>
              <a:xfrm>
                <a:off x="0" y="0"/>
                <a:ext cx="6347273" cy="6347273"/>
              </a:xfrm>
              <a:custGeom>
                <a:avLst/>
                <a:gdLst/>
                <a:ahLst/>
                <a:cxnLst/>
                <a:rect l="l" t="t" r="r" b="b"/>
                <a:pathLst>
                  <a:path w="6347273" h="6347273">
                    <a:moveTo>
                      <a:pt x="3173637" y="0"/>
                    </a:moveTo>
                    <a:cubicBezTo>
                      <a:pt x="1420885" y="0"/>
                      <a:pt x="0" y="1420885"/>
                      <a:pt x="0" y="3173637"/>
                    </a:cubicBezTo>
                    <a:cubicBezTo>
                      <a:pt x="0" y="4926388"/>
                      <a:pt x="1420885" y="6347273"/>
                      <a:pt x="3173637" y="6347273"/>
                    </a:cubicBezTo>
                    <a:cubicBezTo>
                      <a:pt x="4926388" y="6347273"/>
                      <a:pt x="6347273" y="4926388"/>
                      <a:pt x="6347273" y="3173637"/>
                    </a:cubicBezTo>
                    <a:cubicBezTo>
                      <a:pt x="6347273" y="1420885"/>
                      <a:pt x="4926388" y="0"/>
                      <a:pt x="3173637" y="0"/>
                    </a:cubicBezTo>
                    <a:close/>
                  </a:path>
                </a:pathLst>
              </a:custGeom>
              <a:solidFill>
                <a:srgbClr val="00A7B5"/>
              </a:solidFill>
            </p:spPr>
            <p:txBody>
              <a:bodyPr/>
              <a:lstStyle/>
              <a:p>
                <a:endParaRPr lang="en-GB"/>
              </a:p>
            </p:txBody>
          </p:sp>
        </p:grpSp>
        <p:grpSp>
          <p:nvGrpSpPr>
            <p:cNvPr id="37" name="Group 37"/>
            <p:cNvGrpSpPr/>
            <p:nvPr/>
          </p:nvGrpSpPr>
          <p:grpSpPr>
            <a:xfrm>
              <a:off x="0" y="1282472"/>
              <a:ext cx="2582603" cy="3518321"/>
              <a:chOff x="0" y="0"/>
              <a:chExt cx="664038" cy="904630"/>
            </a:xfrm>
          </p:grpSpPr>
          <p:sp>
            <p:nvSpPr>
              <p:cNvPr id="38" name="Freeform 38"/>
              <p:cNvSpPr/>
              <p:nvPr/>
            </p:nvSpPr>
            <p:spPr>
              <a:xfrm>
                <a:off x="0" y="0"/>
                <a:ext cx="664038" cy="904630"/>
              </a:xfrm>
              <a:custGeom>
                <a:avLst/>
                <a:gdLst/>
                <a:ahLst/>
                <a:cxnLst/>
                <a:rect l="l" t="t" r="r" b="b"/>
                <a:pathLst>
                  <a:path w="664038" h="904630">
                    <a:moveTo>
                      <a:pt x="539578" y="904630"/>
                    </a:moveTo>
                    <a:lnTo>
                      <a:pt x="124460" y="904630"/>
                    </a:lnTo>
                    <a:cubicBezTo>
                      <a:pt x="55880" y="904630"/>
                      <a:pt x="0" y="848750"/>
                      <a:pt x="0" y="780170"/>
                    </a:cubicBezTo>
                    <a:lnTo>
                      <a:pt x="0" y="124460"/>
                    </a:lnTo>
                    <a:cubicBezTo>
                      <a:pt x="0" y="55880"/>
                      <a:pt x="55880" y="0"/>
                      <a:pt x="124460" y="0"/>
                    </a:cubicBezTo>
                    <a:lnTo>
                      <a:pt x="539578" y="0"/>
                    </a:lnTo>
                    <a:cubicBezTo>
                      <a:pt x="608158" y="0"/>
                      <a:pt x="664038" y="55880"/>
                      <a:pt x="664038" y="124460"/>
                    </a:cubicBezTo>
                    <a:lnTo>
                      <a:pt x="664038" y="780170"/>
                    </a:lnTo>
                    <a:cubicBezTo>
                      <a:pt x="664038" y="848750"/>
                      <a:pt x="608158" y="904630"/>
                      <a:pt x="539578" y="904630"/>
                    </a:cubicBezTo>
                    <a:close/>
                  </a:path>
                </a:pathLst>
              </a:custGeom>
              <a:solidFill>
                <a:srgbClr val="385E9D">
                  <a:alpha val="37647"/>
                </a:srgbClr>
              </a:solidFill>
            </p:spPr>
            <p:txBody>
              <a:bodyPr/>
              <a:lstStyle/>
              <a:p>
                <a:endParaRPr lang="en-GB"/>
              </a:p>
            </p:txBody>
          </p:sp>
        </p:grpSp>
        <p:sp>
          <p:nvSpPr>
            <p:cNvPr id="39" name="Freeform 39"/>
            <p:cNvSpPr/>
            <p:nvPr/>
          </p:nvSpPr>
          <p:spPr>
            <a:xfrm rot="-404293">
              <a:off x="1826958" y="227806"/>
              <a:ext cx="1971396" cy="437292"/>
            </a:xfrm>
            <a:custGeom>
              <a:avLst/>
              <a:gdLst/>
              <a:ahLst/>
              <a:cxnLst/>
              <a:rect l="l" t="t" r="r" b="b"/>
              <a:pathLst>
                <a:path w="1971396" h="437292">
                  <a:moveTo>
                    <a:pt x="0" y="0"/>
                  </a:moveTo>
                  <a:lnTo>
                    <a:pt x="1971397" y="0"/>
                  </a:lnTo>
                  <a:lnTo>
                    <a:pt x="1971397" y="437292"/>
                  </a:lnTo>
                  <a:lnTo>
                    <a:pt x="0" y="43729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0" name="Freeform 40"/>
            <p:cNvSpPr/>
            <p:nvPr/>
          </p:nvSpPr>
          <p:spPr>
            <a:xfrm rot="86086">
              <a:off x="2456811" y="7851"/>
              <a:ext cx="634690" cy="603533"/>
            </a:xfrm>
            <a:custGeom>
              <a:avLst/>
              <a:gdLst/>
              <a:ahLst/>
              <a:cxnLst/>
              <a:rect l="l" t="t" r="r" b="b"/>
              <a:pathLst>
                <a:path w="634690" h="603533">
                  <a:moveTo>
                    <a:pt x="0" y="0"/>
                  </a:moveTo>
                  <a:lnTo>
                    <a:pt x="634691" y="0"/>
                  </a:lnTo>
                  <a:lnTo>
                    <a:pt x="634691" y="603533"/>
                  </a:lnTo>
                  <a:lnTo>
                    <a:pt x="0" y="60353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41" name="TextBox 41"/>
            <p:cNvSpPr txBox="1"/>
            <p:nvPr/>
          </p:nvSpPr>
          <p:spPr>
            <a:xfrm>
              <a:off x="56973" y="3031961"/>
              <a:ext cx="2468657" cy="1563557"/>
            </a:xfrm>
            <a:prstGeom prst="rect">
              <a:avLst/>
            </a:prstGeom>
          </p:spPr>
          <p:txBody>
            <a:bodyPr lIns="0" tIns="0" rIns="0" bIns="0" rtlCol="0" anchor="t">
              <a:spAutoFit/>
            </a:bodyPr>
            <a:lstStyle/>
            <a:p>
              <a:pPr algn="ctr">
                <a:lnSpc>
                  <a:spcPts val="2265"/>
                </a:lnSpc>
              </a:pPr>
              <a:r>
                <a:rPr lang="en-US" sz="2265" spc="-99">
                  <a:solidFill>
                    <a:srgbClr val="000000"/>
                  </a:solidFill>
                  <a:latin typeface="Open Sans 1"/>
                  <a:ea typeface="Open Sans 1"/>
                  <a:cs typeface="Open Sans 1"/>
                  <a:sym typeface="Open Sans 1"/>
                </a:rPr>
                <a:t>Young people get to grips with the five step challenge</a:t>
              </a:r>
            </a:p>
          </p:txBody>
        </p:sp>
        <p:grpSp>
          <p:nvGrpSpPr>
            <p:cNvPr id="42" name="Group 42"/>
            <p:cNvGrpSpPr/>
            <p:nvPr/>
          </p:nvGrpSpPr>
          <p:grpSpPr>
            <a:xfrm>
              <a:off x="0" y="473893"/>
              <a:ext cx="2582603" cy="2582603"/>
              <a:chOff x="0" y="0"/>
              <a:chExt cx="6384984" cy="6384984"/>
            </a:xfrm>
          </p:grpSpPr>
          <p:sp>
            <p:nvSpPr>
              <p:cNvPr id="43" name="Freeform 43"/>
              <p:cNvSpPr/>
              <p:nvPr/>
            </p:nvSpPr>
            <p:spPr>
              <a:xfrm>
                <a:off x="0" y="0"/>
                <a:ext cx="6384984" cy="6384984"/>
              </a:xfrm>
              <a:custGeom>
                <a:avLst/>
                <a:gdLst/>
                <a:ahLst/>
                <a:cxnLst/>
                <a:rect l="l" t="t" r="r" b="b"/>
                <a:pathLst>
                  <a:path w="6384984" h="6384984">
                    <a:moveTo>
                      <a:pt x="3192492" y="0"/>
                    </a:moveTo>
                    <a:cubicBezTo>
                      <a:pt x="1429327" y="0"/>
                      <a:pt x="0" y="1429327"/>
                      <a:pt x="0" y="3192492"/>
                    </a:cubicBezTo>
                    <a:cubicBezTo>
                      <a:pt x="0" y="4955656"/>
                      <a:pt x="1429327" y="6384984"/>
                      <a:pt x="3192492" y="6384984"/>
                    </a:cubicBezTo>
                    <a:cubicBezTo>
                      <a:pt x="4955656" y="6384984"/>
                      <a:pt x="6384984" y="4955656"/>
                      <a:pt x="6384984" y="3192492"/>
                    </a:cubicBezTo>
                    <a:cubicBezTo>
                      <a:pt x="6384984" y="1429327"/>
                      <a:pt x="4955656" y="0"/>
                      <a:pt x="3192492" y="0"/>
                    </a:cubicBezTo>
                    <a:close/>
                  </a:path>
                </a:pathLst>
              </a:custGeom>
              <a:solidFill>
                <a:srgbClr val="151F6D"/>
              </a:solidFill>
            </p:spPr>
            <p:txBody>
              <a:bodyPr/>
              <a:lstStyle/>
              <a:p>
                <a:endParaRPr lang="en-GB"/>
              </a:p>
            </p:txBody>
          </p:sp>
        </p:grpSp>
        <p:sp>
          <p:nvSpPr>
            <p:cNvPr id="44" name="TextBox 44"/>
            <p:cNvSpPr txBox="1"/>
            <p:nvPr/>
          </p:nvSpPr>
          <p:spPr>
            <a:xfrm>
              <a:off x="10113354" y="2382128"/>
              <a:ext cx="3180081" cy="1939370"/>
            </a:xfrm>
            <a:prstGeom prst="rect">
              <a:avLst/>
            </a:prstGeom>
          </p:spPr>
          <p:txBody>
            <a:bodyPr lIns="0" tIns="0" rIns="0" bIns="0" rtlCol="0" anchor="t">
              <a:spAutoFit/>
            </a:bodyPr>
            <a:lstStyle/>
            <a:p>
              <a:pPr algn="ctr">
                <a:lnSpc>
                  <a:spcPts val="2424"/>
                </a:lnSpc>
              </a:pPr>
              <a:r>
                <a:rPr lang="en-US" sz="2265" spc="-99">
                  <a:solidFill>
                    <a:srgbClr val="000000"/>
                  </a:solidFill>
                  <a:latin typeface="Open Sans 1"/>
                  <a:ea typeface="Open Sans 1"/>
                  <a:cs typeface="Open Sans 1"/>
                  <a:sym typeface="Open Sans 1"/>
                </a:rPr>
                <a:t>Continued growth through bespoke opportunities, work experience or volunteering. </a:t>
              </a:r>
            </a:p>
          </p:txBody>
        </p:sp>
        <p:sp>
          <p:nvSpPr>
            <p:cNvPr id="45" name="TextBox 45"/>
            <p:cNvSpPr txBox="1"/>
            <p:nvPr/>
          </p:nvSpPr>
          <p:spPr>
            <a:xfrm>
              <a:off x="11030775" y="-3503"/>
              <a:ext cx="1345239" cy="1756427"/>
            </a:xfrm>
            <a:prstGeom prst="rect">
              <a:avLst/>
            </a:prstGeom>
          </p:spPr>
          <p:txBody>
            <a:bodyPr lIns="0" tIns="0" rIns="0" bIns="0" rtlCol="0" anchor="t">
              <a:spAutoFit/>
            </a:bodyPr>
            <a:lstStyle/>
            <a:p>
              <a:pPr algn="ctr">
                <a:lnSpc>
                  <a:spcPts val="11003"/>
                </a:lnSpc>
              </a:pPr>
              <a:r>
                <a:rPr lang="en-US" sz="7859" spc="-518">
                  <a:solidFill>
                    <a:srgbClr val="797879"/>
                  </a:solidFill>
                  <a:latin typeface="Insignia"/>
                  <a:ea typeface="Insignia"/>
                  <a:cs typeface="Insignia"/>
                  <a:sym typeface="Insignia"/>
                </a:rPr>
                <a:t>+</a:t>
              </a:r>
            </a:p>
          </p:txBody>
        </p:sp>
        <p:sp>
          <p:nvSpPr>
            <p:cNvPr id="46" name="TextBox 46"/>
            <p:cNvSpPr txBox="1"/>
            <p:nvPr/>
          </p:nvSpPr>
          <p:spPr>
            <a:xfrm>
              <a:off x="10209146" y="1477441"/>
              <a:ext cx="2988497" cy="745882"/>
            </a:xfrm>
            <a:prstGeom prst="rect">
              <a:avLst/>
            </a:prstGeom>
          </p:spPr>
          <p:txBody>
            <a:bodyPr lIns="0" tIns="0" rIns="0" bIns="0" rtlCol="0" anchor="t">
              <a:spAutoFit/>
            </a:bodyPr>
            <a:lstStyle/>
            <a:p>
              <a:pPr algn="ctr">
                <a:lnSpc>
                  <a:spcPts val="2129"/>
                </a:lnSpc>
              </a:pPr>
              <a:r>
                <a:rPr lang="en-US" sz="2265" spc="-99">
                  <a:solidFill>
                    <a:srgbClr val="797879"/>
                  </a:solidFill>
                  <a:latin typeface="Open Sans Extra Bold"/>
                  <a:ea typeface="Open Sans Extra Bold"/>
                  <a:cs typeface="Open Sans Extra Bold"/>
                  <a:sym typeface="Open Sans Extra Bold"/>
                </a:rPr>
                <a:t>+ FOLLOW ON OPPORTUNITIES </a:t>
              </a:r>
            </a:p>
          </p:txBody>
        </p:sp>
        <p:sp>
          <p:nvSpPr>
            <p:cNvPr id="47" name="TextBox 47"/>
            <p:cNvSpPr txBox="1"/>
            <p:nvPr/>
          </p:nvSpPr>
          <p:spPr>
            <a:xfrm>
              <a:off x="6300474" y="3452905"/>
              <a:ext cx="2679952" cy="1179941"/>
            </a:xfrm>
            <a:prstGeom prst="rect">
              <a:avLst/>
            </a:prstGeom>
          </p:spPr>
          <p:txBody>
            <a:bodyPr lIns="0" tIns="0" rIns="0" bIns="0" rtlCol="0" anchor="t">
              <a:spAutoFit/>
            </a:bodyPr>
            <a:lstStyle/>
            <a:p>
              <a:pPr algn="ctr">
                <a:lnSpc>
                  <a:spcPts val="2265"/>
                </a:lnSpc>
              </a:pPr>
              <a:r>
                <a:rPr lang="en-US" sz="2265" spc="-99">
                  <a:solidFill>
                    <a:srgbClr val="000000"/>
                  </a:solidFill>
                  <a:latin typeface="Open Sans 1"/>
                  <a:ea typeface="Open Sans 1"/>
                  <a:cs typeface="Open Sans 1"/>
                  <a:sym typeface="Open Sans 1"/>
                </a:rPr>
                <a:t>Focuses on</a:t>
              </a:r>
            </a:p>
            <a:p>
              <a:pPr algn="ctr">
                <a:lnSpc>
                  <a:spcPts val="2265"/>
                </a:lnSpc>
              </a:pPr>
              <a:r>
                <a:rPr lang="en-US" sz="2265" spc="-99">
                  <a:solidFill>
                    <a:srgbClr val="000000"/>
                  </a:solidFill>
                  <a:latin typeface="Open Sans 1"/>
                  <a:ea typeface="Open Sans 1"/>
                  <a:cs typeface="Open Sans 1"/>
                  <a:sym typeface="Open Sans 1"/>
                </a:rPr>
                <a:t>enterprise or</a:t>
              </a:r>
            </a:p>
            <a:p>
              <a:pPr algn="ctr">
                <a:lnSpc>
                  <a:spcPts val="2265"/>
                </a:lnSpc>
              </a:pPr>
              <a:r>
                <a:rPr lang="en-US" sz="2265" spc="-99">
                  <a:solidFill>
                    <a:srgbClr val="000000"/>
                  </a:solidFill>
                  <a:latin typeface="Open Sans 1"/>
                  <a:ea typeface="Open Sans 1"/>
                  <a:cs typeface="Open Sans 1"/>
                  <a:sym typeface="Open Sans 1"/>
                </a:rPr>
                <a:t>social action</a:t>
              </a:r>
            </a:p>
          </p:txBody>
        </p:sp>
        <p:sp>
          <p:nvSpPr>
            <p:cNvPr id="48" name="TextBox 48"/>
            <p:cNvSpPr txBox="1"/>
            <p:nvPr/>
          </p:nvSpPr>
          <p:spPr>
            <a:xfrm>
              <a:off x="6535103" y="2220278"/>
              <a:ext cx="2210693" cy="526845"/>
            </a:xfrm>
            <a:prstGeom prst="rect">
              <a:avLst/>
            </a:prstGeom>
          </p:spPr>
          <p:txBody>
            <a:bodyPr lIns="0" tIns="0" rIns="0" bIns="0" rtlCol="0" anchor="t">
              <a:spAutoFit/>
            </a:bodyPr>
            <a:lstStyle/>
            <a:p>
              <a:pPr algn="ctr">
                <a:lnSpc>
                  <a:spcPts val="1522"/>
                </a:lnSpc>
              </a:pPr>
              <a:r>
                <a:rPr lang="en-US" sz="1619" spc="-71">
                  <a:solidFill>
                    <a:srgbClr val="FFFFFF"/>
                  </a:solidFill>
                  <a:latin typeface="Open Sans Extra Bold"/>
                  <a:ea typeface="Open Sans Extra Bold"/>
                  <a:cs typeface="Open Sans Extra Bold"/>
                  <a:sym typeface="Open Sans Extra Bold"/>
                </a:rPr>
                <a:t>YOUTH</a:t>
              </a:r>
            </a:p>
            <a:p>
              <a:pPr algn="ctr">
                <a:lnSpc>
                  <a:spcPts val="1522"/>
                </a:lnSpc>
              </a:pPr>
              <a:r>
                <a:rPr lang="en-US" sz="1619" spc="-71">
                  <a:solidFill>
                    <a:srgbClr val="FFFFFF"/>
                  </a:solidFill>
                  <a:latin typeface="Open Sans Extra Bold"/>
                  <a:ea typeface="Open Sans Extra Bold"/>
                  <a:cs typeface="Open Sans Extra Bold"/>
                  <a:sym typeface="Open Sans Extra Bold"/>
                </a:rPr>
                <a:t>IMPACT</a:t>
              </a:r>
            </a:p>
          </p:txBody>
        </p:sp>
        <p:sp>
          <p:nvSpPr>
            <p:cNvPr id="49" name="TextBox 49"/>
            <p:cNvSpPr txBox="1"/>
            <p:nvPr/>
          </p:nvSpPr>
          <p:spPr>
            <a:xfrm>
              <a:off x="7271575" y="514553"/>
              <a:ext cx="737749" cy="1910010"/>
            </a:xfrm>
            <a:prstGeom prst="rect">
              <a:avLst/>
            </a:prstGeom>
          </p:spPr>
          <p:txBody>
            <a:bodyPr lIns="0" tIns="0" rIns="0" bIns="0" rtlCol="0" anchor="t">
              <a:spAutoFit/>
            </a:bodyPr>
            <a:lstStyle/>
            <a:p>
              <a:pPr algn="ctr">
                <a:lnSpc>
                  <a:spcPts val="12073"/>
                </a:lnSpc>
              </a:pPr>
              <a:r>
                <a:rPr lang="en-US" sz="8623" spc="-569">
                  <a:solidFill>
                    <a:srgbClr val="FFFFFF"/>
                  </a:solidFill>
                  <a:latin typeface="Insignia"/>
                  <a:ea typeface="Insignia"/>
                  <a:cs typeface="Insignia"/>
                  <a:sym typeface="Insignia"/>
                </a:rPr>
                <a:t>Y</a:t>
              </a:r>
            </a:p>
          </p:txBody>
        </p:sp>
        <p:sp>
          <p:nvSpPr>
            <p:cNvPr id="50" name="TextBox 50"/>
            <p:cNvSpPr txBox="1"/>
            <p:nvPr/>
          </p:nvSpPr>
          <p:spPr>
            <a:xfrm>
              <a:off x="4042888" y="520639"/>
              <a:ext cx="786811" cy="1903924"/>
            </a:xfrm>
            <a:prstGeom prst="rect">
              <a:avLst/>
            </a:prstGeom>
          </p:spPr>
          <p:txBody>
            <a:bodyPr lIns="0" tIns="0" rIns="0" bIns="0" rtlCol="0" anchor="t">
              <a:spAutoFit/>
            </a:bodyPr>
            <a:lstStyle/>
            <a:p>
              <a:pPr algn="ctr">
                <a:lnSpc>
                  <a:spcPts val="12056"/>
                </a:lnSpc>
              </a:pPr>
              <a:r>
                <a:rPr lang="en-US" sz="8612" spc="-568">
                  <a:solidFill>
                    <a:srgbClr val="FFFFFF"/>
                  </a:solidFill>
                  <a:latin typeface="Insignia"/>
                  <a:ea typeface="Insignia"/>
                  <a:cs typeface="Insignia"/>
                  <a:sym typeface="Insignia"/>
                </a:rPr>
                <a:t>E</a:t>
              </a:r>
            </a:p>
          </p:txBody>
        </p:sp>
        <p:sp>
          <p:nvSpPr>
            <p:cNvPr id="51" name="TextBox 51"/>
            <p:cNvSpPr txBox="1"/>
            <p:nvPr/>
          </p:nvSpPr>
          <p:spPr>
            <a:xfrm>
              <a:off x="3100535" y="2208313"/>
              <a:ext cx="2671517" cy="526845"/>
            </a:xfrm>
            <a:prstGeom prst="rect">
              <a:avLst/>
            </a:prstGeom>
          </p:spPr>
          <p:txBody>
            <a:bodyPr lIns="0" tIns="0" rIns="0" bIns="0" rtlCol="0" anchor="t">
              <a:spAutoFit/>
            </a:bodyPr>
            <a:lstStyle/>
            <a:p>
              <a:pPr algn="ctr">
                <a:lnSpc>
                  <a:spcPts val="1522"/>
                </a:lnSpc>
              </a:pPr>
              <a:r>
                <a:rPr lang="en-US" sz="1619" spc="-71">
                  <a:solidFill>
                    <a:srgbClr val="FFFFFF"/>
                  </a:solidFill>
                  <a:latin typeface="Open Sans Extra Bold"/>
                  <a:ea typeface="Open Sans Extra Bold"/>
                  <a:cs typeface="Open Sans Extra Bold"/>
                  <a:sym typeface="Open Sans Extra Bold"/>
                </a:rPr>
                <a:t>EXCEED</a:t>
              </a:r>
            </a:p>
            <a:p>
              <a:pPr algn="ctr">
                <a:lnSpc>
                  <a:spcPts val="1522"/>
                </a:lnSpc>
              </a:pPr>
              <a:r>
                <a:rPr lang="en-US" sz="1619" spc="-71">
                  <a:solidFill>
                    <a:srgbClr val="FFFFFF"/>
                  </a:solidFill>
                  <a:latin typeface="Open Sans Extra Bold"/>
                  <a:ea typeface="Open Sans Extra Bold"/>
                  <a:cs typeface="Open Sans Extra Bold"/>
                  <a:sym typeface="Open Sans Extra Bold"/>
                </a:rPr>
                <a:t>EXPECTATIONS</a:t>
              </a:r>
            </a:p>
          </p:txBody>
        </p:sp>
        <p:sp>
          <p:nvSpPr>
            <p:cNvPr id="52" name="TextBox 52"/>
            <p:cNvSpPr txBox="1"/>
            <p:nvPr/>
          </p:nvSpPr>
          <p:spPr>
            <a:xfrm>
              <a:off x="3007813" y="3134500"/>
              <a:ext cx="2856961" cy="1563554"/>
            </a:xfrm>
            <a:prstGeom prst="rect">
              <a:avLst/>
            </a:prstGeom>
          </p:spPr>
          <p:txBody>
            <a:bodyPr lIns="0" tIns="0" rIns="0" bIns="0" rtlCol="0" anchor="t">
              <a:spAutoFit/>
            </a:bodyPr>
            <a:lstStyle/>
            <a:p>
              <a:pPr algn="ctr">
                <a:lnSpc>
                  <a:spcPts val="2265"/>
                </a:lnSpc>
              </a:pPr>
              <a:r>
                <a:rPr lang="en-US" sz="2265" spc="-99">
                  <a:solidFill>
                    <a:srgbClr val="000000"/>
                  </a:solidFill>
                  <a:latin typeface="Open Sans 1"/>
                  <a:ea typeface="Open Sans 1"/>
                  <a:cs typeface="Open Sans 1"/>
                  <a:sym typeface="Open Sans 1"/>
                </a:rPr>
                <a:t>Challenges</a:t>
              </a:r>
            </a:p>
            <a:p>
              <a:pPr algn="ctr">
                <a:lnSpc>
                  <a:spcPts val="2265"/>
                </a:lnSpc>
              </a:pPr>
              <a:r>
                <a:rPr lang="en-US" sz="2265" spc="-99">
                  <a:solidFill>
                    <a:srgbClr val="000000"/>
                  </a:solidFill>
                  <a:latin typeface="Open Sans 1"/>
                  <a:ea typeface="Open Sans 1"/>
                  <a:cs typeface="Open Sans 1"/>
                  <a:sym typeface="Open Sans 1"/>
                </a:rPr>
                <a:t>them further with a bigger project</a:t>
              </a:r>
            </a:p>
          </p:txBody>
        </p:sp>
        <p:sp>
          <p:nvSpPr>
            <p:cNvPr id="53" name="TextBox 53"/>
            <p:cNvSpPr txBox="1"/>
            <p:nvPr/>
          </p:nvSpPr>
          <p:spPr>
            <a:xfrm>
              <a:off x="686635" y="601872"/>
              <a:ext cx="1209333" cy="1903924"/>
            </a:xfrm>
            <a:prstGeom prst="rect">
              <a:avLst/>
            </a:prstGeom>
          </p:spPr>
          <p:txBody>
            <a:bodyPr lIns="0" tIns="0" rIns="0" bIns="0" rtlCol="0" anchor="t">
              <a:spAutoFit/>
            </a:bodyPr>
            <a:lstStyle/>
            <a:p>
              <a:pPr algn="ctr">
                <a:lnSpc>
                  <a:spcPts val="12056"/>
                </a:lnSpc>
              </a:pPr>
              <a:r>
                <a:rPr lang="en-US" sz="8612" spc="-568">
                  <a:solidFill>
                    <a:srgbClr val="FFFFFF"/>
                  </a:solidFill>
                  <a:latin typeface="Insignia"/>
                  <a:ea typeface="Insignia"/>
                  <a:cs typeface="Insignia"/>
                  <a:sym typeface="Insignia"/>
                </a:rPr>
                <a:t>K</a:t>
              </a:r>
            </a:p>
          </p:txBody>
        </p:sp>
        <p:sp>
          <p:nvSpPr>
            <p:cNvPr id="54" name="TextBox 54"/>
            <p:cNvSpPr txBox="1"/>
            <p:nvPr/>
          </p:nvSpPr>
          <p:spPr>
            <a:xfrm>
              <a:off x="238675" y="2261424"/>
              <a:ext cx="2105253" cy="526845"/>
            </a:xfrm>
            <a:prstGeom prst="rect">
              <a:avLst/>
            </a:prstGeom>
          </p:spPr>
          <p:txBody>
            <a:bodyPr lIns="0" tIns="0" rIns="0" bIns="0" rtlCol="0" anchor="t">
              <a:spAutoFit/>
            </a:bodyPr>
            <a:lstStyle/>
            <a:p>
              <a:pPr algn="ctr">
                <a:lnSpc>
                  <a:spcPts val="1522"/>
                </a:lnSpc>
              </a:pPr>
              <a:r>
                <a:rPr lang="en-US" sz="1619" spc="-71">
                  <a:solidFill>
                    <a:srgbClr val="FFFFFF"/>
                  </a:solidFill>
                  <a:latin typeface="Open Sans Extra Bold"/>
                  <a:ea typeface="Open Sans Extra Bold"/>
                  <a:cs typeface="Open Sans Extra Bold"/>
                  <a:sym typeface="Open Sans Extra Bold"/>
                </a:rPr>
                <a:t>KICKSTART SKILLS</a:t>
              </a:r>
            </a:p>
          </p:txBody>
        </p:sp>
        <p:grpSp>
          <p:nvGrpSpPr>
            <p:cNvPr id="55" name="Group 55"/>
            <p:cNvGrpSpPr/>
            <p:nvPr/>
          </p:nvGrpSpPr>
          <p:grpSpPr>
            <a:xfrm>
              <a:off x="294827" y="4774479"/>
              <a:ext cx="2000299" cy="1024773"/>
              <a:chOff x="0" y="0"/>
              <a:chExt cx="270689" cy="138677"/>
            </a:xfrm>
          </p:grpSpPr>
          <p:sp>
            <p:nvSpPr>
              <p:cNvPr id="56" name="Freeform 56"/>
              <p:cNvSpPr/>
              <p:nvPr/>
            </p:nvSpPr>
            <p:spPr>
              <a:xfrm>
                <a:off x="0" y="0"/>
                <a:ext cx="270689" cy="138677"/>
              </a:xfrm>
              <a:custGeom>
                <a:avLst/>
                <a:gdLst/>
                <a:ahLst/>
                <a:cxnLst/>
                <a:rect l="l" t="t" r="r" b="b"/>
                <a:pathLst>
                  <a:path w="270689" h="138677">
                    <a:moveTo>
                      <a:pt x="43631" y="0"/>
                    </a:moveTo>
                    <a:lnTo>
                      <a:pt x="227058" y="0"/>
                    </a:lnTo>
                    <a:cubicBezTo>
                      <a:pt x="238630" y="0"/>
                      <a:pt x="249728" y="4597"/>
                      <a:pt x="257910" y="12779"/>
                    </a:cubicBezTo>
                    <a:cubicBezTo>
                      <a:pt x="266093" y="20962"/>
                      <a:pt x="270689" y="32059"/>
                      <a:pt x="270689" y="43631"/>
                    </a:cubicBezTo>
                    <a:lnTo>
                      <a:pt x="270689" y="95046"/>
                    </a:lnTo>
                    <a:cubicBezTo>
                      <a:pt x="270689" y="106617"/>
                      <a:pt x="266093" y="117715"/>
                      <a:pt x="257910" y="125898"/>
                    </a:cubicBezTo>
                    <a:cubicBezTo>
                      <a:pt x="249728" y="134080"/>
                      <a:pt x="238630" y="138677"/>
                      <a:pt x="227058" y="138677"/>
                    </a:cubicBezTo>
                    <a:lnTo>
                      <a:pt x="43631" y="138677"/>
                    </a:lnTo>
                    <a:cubicBezTo>
                      <a:pt x="32059" y="138677"/>
                      <a:pt x="20962" y="134080"/>
                      <a:pt x="12779" y="125898"/>
                    </a:cubicBezTo>
                    <a:cubicBezTo>
                      <a:pt x="4597" y="117715"/>
                      <a:pt x="0" y="106617"/>
                      <a:pt x="0" y="95046"/>
                    </a:cubicBezTo>
                    <a:lnTo>
                      <a:pt x="0" y="43631"/>
                    </a:lnTo>
                    <a:cubicBezTo>
                      <a:pt x="0" y="32059"/>
                      <a:pt x="4597" y="20962"/>
                      <a:pt x="12779" y="12779"/>
                    </a:cubicBezTo>
                    <a:cubicBezTo>
                      <a:pt x="20962" y="4597"/>
                      <a:pt x="32059" y="0"/>
                      <a:pt x="43631" y="0"/>
                    </a:cubicBezTo>
                    <a:close/>
                  </a:path>
                </a:pathLst>
              </a:custGeom>
              <a:solidFill>
                <a:srgbClr val="151F6D"/>
              </a:solidFill>
            </p:spPr>
            <p:txBody>
              <a:bodyPr/>
              <a:lstStyle/>
              <a:p>
                <a:endParaRPr lang="en-GB"/>
              </a:p>
            </p:txBody>
          </p:sp>
          <p:sp>
            <p:nvSpPr>
              <p:cNvPr id="57" name="TextBox 57"/>
              <p:cNvSpPr txBox="1"/>
              <p:nvPr/>
            </p:nvSpPr>
            <p:spPr>
              <a:xfrm>
                <a:off x="0" y="9525"/>
                <a:ext cx="270689" cy="129152"/>
              </a:xfrm>
              <a:prstGeom prst="rect">
                <a:avLst/>
              </a:prstGeom>
            </p:spPr>
            <p:txBody>
              <a:bodyPr lIns="50800" tIns="50800" rIns="50800" bIns="50800" rtlCol="0" anchor="ctr"/>
              <a:lstStyle/>
              <a:p>
                <a:pPr algn="ctr">
                  <a:lnSpc>
                    <a:spcPts val="803"/>
                  </a:lnSpc>
                </a:pPr>
                <a:endParaRPr/>
              </a:p>
            </p:txBody>
          </p:sp>
        </p:grpSp>
        <p:sp>
          <p:nvSpPr>
            <p:cNvPr id="58" name="TextBox 58"/>
            <p:cNvSpPr txBox="1"/>
            <p:nvPr/>
          </p:nvSpPr>
          <p:spPr>
            <a:xfrm>
              <a:off x="320144" y="4950531"/>
              <a:ext cx="1949665" cy="776718"/>
            </a:xfrm>
            <a:prstGeom prst="rect">
              <a:avLst/>
            </a:prstGeom>
          </p:spPr>
          <p:txBody>
            <a:bodyPr lIns="0" tIns="0" rIns="0" bIns="0" rtlCol="0" anchor="t">
              <a:spAutoFit/>
            </a:bodyPr>
            <a:lstStyle/>
            <a:p>
              <a:pPr algn="ctr">
                <a:lnSpc>
                  <a:spcPts val="2211"/>
                </a:lnSpc>
              </a:pPr>
              <a:r>
                <a:rPr lang="en-US" sz="2352">
                  <a:solidFill>
                    <a:srgbClr val="FFFFFF"/>
                  </a:solidFill>
                  <a:latin typeface="Open Sans Extra Bold"/>
                  <a:ea typeface="Open Sans Extra Bold"/>
                  <a:cs typeface="Open Sans Extra Bold"/>
                  <a:sym typeface="Open Sans Extra Bold"/>
                </a:rPr>
                <a:t>£250</a:t>
              </a:r>
            </a:p>
            <a:p>
              <a:pPr algn="ctr">
                <a:lnSpc>
                  <a:spcPts val="2211"/>
                </a:lnSpc>
              </a:pPr>
              <a:r>
                <a:rPr lang="en-US" sz="2352">
                  <a:solidFill>
                    <a:srgbClr val="FFFFFF"/>
                  </a:solidFill>
                  <a:latin typeface="Open Sans Extra Bold"/>
                  <a:ea typeface="Open Sans Extra Bold"/>
                  <a:cs typeface="Open Sans Extra Bold"/>
                  <a:sym typeface="Open Sans Extra Bold"/>
                </a:rPr>
                <a:t>Stage 1</a:t>
              </a:r>
            </a:p>
          </p:txBody>
        </p:sp>
        <p:grpSp>
          <p:nvGrpSpPr>
            <p:cNvPr id="59" name="Group 59"/>
            <p:cNvGrpSpPr/>
            <p:nvPr/>
          </p:nvGrpSpPr>
          <p:grpSpPr>
            <a:xfrm>
              <a:off x="3436144" y="4774479"/>
              <a:ext cx="2000299" cy="1024773"/>
              <a:chOff x="0" y="0"/>
              <a:chExt cx="270689" cy="138677"/>
            </a:xfrm>
          </p:grpSpPr>
          <p:sp>
            <p:nvSpPr>
              <p:cNvPr id="60" name="Freeform 60"/>
              <p:cNvSpPr/>
              <p:nvPr/>
            </p:nvSpPr>
            <p:spPr>
              <a:xfrm>
                <a:off x="0" y="0"/>
                <a:ext cx="270689" cy="138677"/>
              </a:xfrm>
              <a:custGeom>
                <a:avLst/>
                <a:gdLst/>
                <a:ahLst/>
                <a:cxnLst/>
                <a:rect l="l" t="t" r="r" b="b"/>
                <a:pathLst>
                  <a:path w="270689" h="138677">
                    <a:moveTo>
                      <a:pt x="43631" y="0"/>
                    </a:moveTo>
                    <a:lnTo>
                      <a:pt x="227058" y="0"/>
                    </a:lnTo>
                    <a:cubicBezTo>
                      <a:pt x="238630" y="0"/>
                      <a:pt x="249728" y="4597"/>
                      <a:pt x="257910" y="12779"/>
                    </a:cubicBezTo>
                    <a:cubicBezTo>
                      <a:pt x="266093" y="20962"/>
                      <a:pt x="270689" y="32059"/>
                      <a:pt x="270689" y="43631"/>
                    </a:cubicBezTo>
                    <a:lnTo>
                      <a:pt x="270689" y="95046"/>
                    </a:lnTo>
                    <a:cubicBezTo>
                      <a:pt x="270689" y="106617"/>
                      <a:pt x="266093" y="117715"/>
                      <a:pt x="257910" y="125898"/>
                    </a:cubicBezTo>
                    <a:cubicBezTo>
                      <a:pt x="249728" y="134080"/>
                      <a:pt x="238630" y="138677"/>
                      <a:pt x="227058" y="138677"/>
                    </a:cubicBezTo>
                    <a:lnTo>
                      <a:pt x="43631" y="138677"/>
                    </a:lnTo>
                    <a:cubicBezTo>
                      <a:pt x="32059" y="138677"/>
                      <a:pt x="20962" y="134080"/>
                      <a:pt x="12779" y="125898"/>
                    </a:cubicBezTo>
                    <a:cubicBezTo>
                      <a:pt x="4597" y="117715"/>
                      <a:pt x="0" y="106617"/>
                      <a:pt x="0" y="95046"/>
                    </a:cubicBezTo>
                    <a:lnTo>
                      <a:pt x="0" y="43631"/>
                    </a:lnTo>
                    <a:cubicBezTo>
                      <a:pt x="0" y="32059"/>
                      <a:pt x="4597" y="20962"/>
                      <a:pt x="12779" y="12779"/>
                    </a:cubicBezTo>
                    <a:cubicBezTo>
                      <a:pt x="20962" y="4597"/>
                      <a:pt x="32059" y="0"/>
                      <a:pt x="43631" y="0"/>
                    </a:cubicBezTo>
                    <a:close/>
                  </a:path>
                </a:pathLst>
              </a:custGeom>
              <a:solidFill>
                <a:srgbClr val="00A7B5"/>
              </a:solidFill>
            </p:spPr>
            <p:txBody>
              <a:bodyPr/>
              <a:lstStyle/>
              <a:p>
                <a:endParaRPr lang="en-GB"/>
              </a:p>
            </p:txBody>
          </p:sp>
          <p:sp>
            <p:nvSpPr>
              <p:cNvPr id="61" name="TextBox 61"/>
              <p:cNvSpPr txBox="1"/>
              <p:nvPr/>
            </p:nvSpPr>
            <p:spPr>
              <a:xfrm>
                <a:off x="0" y="9525"/>
                <a:ext cx="270689" cy="129152"/>
              </a:xfrm>
              <a:prstGeom prst="rect">
                <a:avLst/>
              </a:prstGeom>
            </p:spPr>
            <p:txBody>
              <a:bodyPr lIns="50800" tIns="50800" rIns="50800" bIns="50800" rtlCol="0" anchor="ctr"/>
              <a:lstStyle/>
              <a:p>
                <a:pPr algn="ctr">
                  <a:lnSpc>
                    <a:spcPts val="803"/>
                  </a:lnSpc>
                </a:pPr>
                <a:endParaRPr/>
              </a:p>
            </p:txBody>
          </p:sp>
        </p:grpSp>
        <p:sp>
          <p:nvSpPr>
            <p:cNvPr id="62" name="TextBox 62"/>
            <p:cNvSpPr txBox="1"/>
            <p:nvPr/>
          </p:nvSpPr>
          <p:spPr>
            <a:xfrm>
              <a:off x="3461461" y="4919778"/>
              <a:ext cx="1949665" cy="776718"/>
            </a:xfrm>
            <a:prstGeom prst="rect">
              <a:avLst/>
            </a:prstGeom>
          </p:spPr>
          <p:txBody>
            <a:bodyPr lIns="0" tIns="0" rIns="0" bIns="0" rtlCol="0" anchor="t">
              <a:spAutoFit/>
            </a:bodyPr>
            <a:lstStyle/>
            <a:p>
              <a:pPr algn="ctr">
                <a:lnSpc>
                  <a:spcPts val="2211"/>
                </a:lnSpc>
              </a:pPr>
              <a:r>
                <a:rPr lang="en-US" sz="2352">
                  <a:solidFill>
                    <a:srgbClr val="FFFFFF"/>
                  </a:solidFill>
                  <a:latin typeface="Open Sans Extra Bold"/>
                  <a:ea typeface="Open Sans Extra Bold"/>
                  <a:cs typeface="Open Sans Extra Bold"/>
                  <a:sym typeface="Open Sans Extra Bold"/>
                </a:rPr>
                <a:t>£500</a:t>
              </a:r>
            </a:p>
            <a:p>
              <a:pPr algn="ctr">
                <a:lnSpc>
                  <a:spcPts val="2211"/>
                </a:lnSpc>
              </a:pPr>
              <a:r>
                <a:rPr lang="en-US" sz="2352">
                  <a:solidFill>
                    <a:srgbClr val="FFFFFF"/>
                  </a:solidFill>
                  <a:latin typeface="Open Sans Extra Bold"/>
                  <a:ea typeface="Open Sans Extra Bold"/>
                  <a:cs typeface="Open Sans Extra Bold"/>
                  <a:sym typeface="Open Sans Extra Bold"/>
                </a:rPr>
                <a:t>Stage 2</a:t>
              </a:r>
            </a:p>
          </p:txBody>
        </p:sp>
        <p:grpSp>
          <p:nvGrpSpPr>
            <p:cNvPr id="63" name="Group 63"/>
            <p:cNvGrpSpPr/>
            <p:nvPr/>
          </p:nvGrpSpPr>
          <p:grpSpPr>
            <a:xfrm>
              <a:off x="6640300" y="4767176"/>
              <a:ext cx="2000299" cy="1024773"/>
              <a:chOff x="0" y="0"/>
              <a:chExt cx="270689" cy="138677"/>
            </a:xfrm>
          </p:grpSpPr>
          <p:sp>
            <p:nvSpPr>
              <p:cNvPr id="64" name="Freeform 64"/>
              <p:cNvSpPr/>
              <p:nvPr/>
            </p:nvSpPr>
            <p:spPr>
              <a:xfrm>
                <a:off x="0" y="0"/>
                <a:ext cx="270689" cy="138677"/>
              </a:xfrm>
              <a:custGeom>
                <a:avLst/>
                <a:gdLst/>
                <a:ahLst/>
                <a:cxnLst/>
                <a:rect l="l" t="t" r="r" b="b"/>
                <a:pathLst>
                  <a:path w="270689" h="138677">
                    <a:moveTo>
                      <a:pt x="43631" y="0"/>
                    </a:moveTo>
                    <a:lnTo>
                      <a:pt x="227058" y="0"/>
                    </a:lnTo>
                    <a:cubicBezTo>
                      <a:pt x="238630" y="0"/>
                      <a:pt x="249728" y="4597"/>
                      <a:pt x="257910" y="12779"/>
                    </a:cubicBezTo>
                    <a:cubicBezTo>
                      <a:pt x="266093" y="20962"/>
                      <a:pt x="270689" y="32059"/>
                      <a:pt x="270689" y="43631"/>
                    </a:cubicBezTo>
                    <a:lnTo>
                      <a:pt x="270689" y="95046"/>
                    </a:lnTo>
                    <a:cubicBezTo>
                      <a:pt x="270689" y="106617"/>
                      <a:pt x="266093" y="117715"/>
                      <a:pt x="257910" y="125898"/>
                    </a:cubicBezTo>
                    <a:cubicBezTo>
                      <a:pt x="249728" y="134080"/>
                      <a:pt x="238630" y="138677"/>
                      <a:pt x="227058" y="138677"/>
                    </a:cubicBezTo>
                    <a:lnTo>
                      <a:pt x="43631" y="138677"/>
                    </a:lnTo>
                    <a:cubicBezTo>
                      <a:pt x="32059" y="138677"/>
                      <a:pt x="20962" y="134080"/>
                      <a:pt x="12779" y="125898"/>
                    </a:cubicBezTo>
                    <a:cubicBezTo>
                      <a:pt x="4597" y="117715"/>
                      <a:pt x="0" y="106617"/>
                      <a:pt x="0" y="95046"/>
                    </a:cubicBezTo>
                    <a:lnTo>
                      <a:pt x="0" y="43631"/>
                    </a:lnTo>
                    <a:cubicBezTo>
                      <a:pt x="0" y="32059"/>
                      <a:pt x="4597" y="20962"/>
                      <a:pt x="12779" y="12779"/>
                    </a:cubicBezTo>
                    <a:cubicBezTo>
                      <a:pt x="20962" y="4597"/>
                      <a:pt x="32059" y="0"/>
                      <a:pt x="43631" y="0"/>
                    </a:cubicBezTo>
                    <a:close/>
                  </a:path>
                </a:pathLst>
              </a:custGeom>
              <a:solidFill>
                <a:srgbClr val="F68D2E"/>
              </a:solidFill>
            </p:spPr>
            <p:txBody>
              <a:bodyPr/>
              <a:lstStyle/>
              <a:p>
                <a:endParaRPr lang="en-GB"/>
              </a:p>
            </p:txBody>
          </p:sp>
          <p:sp>
            <p:nvSpPr>
              <p:cNvPr id="65" name="TextBox 65"/>
              <p:cNvSpPr txBox="1"/>
              <p:nvPr/>
            </p:nvSpPr>
            <p:spPr>
              <a:xfrm>
                <a:off x="0" y="9525"/>
                <a:ext cx="270689" cy="129152"/>
              </a:xfrm>
              <a:prstGeom prst="rect">
                <a:avLst/>
              </a:prstGeom>
            </p:spPr>
            <p:txBody>
              <a:bodyPr lIns="50800" tIns="50800" rIns="50800" bIns="50800" rtlCol="0" anchor="ctr"/>
              <a:lstStyle/>
              <a:p>
                <a:pPr algn="ctr">
                  <a:lnSpc>
                    <a:spcPts val="803"/>
                  </a:lnSpc>
                </a:pPr>
                <a:endParaRPr/>
              </a:p>
            </p:txBody>
          </p:sp>
        </p:grpSp>
        <p:sp>
          <p:nvSpPr>
            <p:cNvPr id="66" name="TextBox 66"/>
            <p:cNvSpPr txBox="1"/>
            <p:nvPr/>
          </p:nvSpPr>
          <p:spPr>
            <a:xfrm>
              <a:off x="6665617" y="4912475"/>
              <a:ext cx="1949665" cy="776718"/>
            </a:xfrm>
            <a:prstGeom prst="rect">
              <a:avLst/>
            </a:prstGeom>
          </p:spPr>
          <p:txBody>
            <a:bodyPr lIns="0" tIns="0" rIns="0" bIns="0" rtlCol="0" anchor="t">
              <a:spAutoFit/>
            </a:bodyPr>
            <a:lstStyle/>
            <a:p>
              <a:pPr algn="ctr">
                <a:lnSpc>
                  <a:spcPts val="2211"/>
                </a:lnSpc>
              </a:pPr>
              <a:r>
                <a:rPr lang="en-US" sz="2352">
                  <a:solidFill>
                    <a:srgbClr val="FFFFFF"/>
                  </a:solidFill>
                  <a:latin typeface="Open Sans Extra Bold"/>
                  <a:ea typeface="Open Sans Extra Bold"/>
                  <a:cs typeface="Open Sans Extra Bold"/>
                  <a:sym typeface="Open Sans Extra Bold"/>
                </a:rPr>
                <a:t>£1,000</a:t>
              </a:r>
            </a:p>
            <a:p>
              <a:pPr algn="ctr">
                <a:lnSpc>
                  <a:spcPts val="2211"/>
                </a:lnSpc>
              </a:pPr>
              <a:r>
                <a:rPr lang="en-US" sz="2352">
                  <a:solidFill>
                    <a:srgbClr val="FFFFFF"/>
                  </a:solidFill>
                  <a:latin typeface="Open Sans Extra Bold"/>
                  <a:ea typeface="Open Sans Extra Bold"/>
                  <a:cs typeface="Open Sans Extra Bold"/>
                  <a:sym typeface="Open Sans Extra Bold"/>
                </a:rPr>
                <a:t>Stage 3</a:t>
              </a:r>
            </a:p>
          </p:txBody>
        </p:sp>
      </p:grpSp>
      <p:pic>
        <p:nvPicPr>
          <p:cNvPr id="67" name="Picture 66">
            <a:extLst>
              <a:ext uri="{FF2B5EF4-FFF2-40B4-BE49-F238E27FC236}">
                <a16:creationId xmlns:a16="http://schemas.microsoft.com/office/drawing/2014/main" id="{8D47E491-1153-AB7B-A0FB-94AE924DB7A4}"/>
              </a:ext>
            </a:extLst>
          </p:cNvPr>
          <p:cNvPicPr>
            <a:picLocks noChangeAspect="1"/>
          </p:cNvPicPr>
          <p:nvPr/>
        </p:nvPicPr>
        <p:blipFill>
          <a:blip r:embed="rId16">
            <a:extLst>
              <a:ext uri="{28A0092B-C50C-407E-A947-70E740481C1C}">
                <a14:useLocalDpi xmlns:a14="http://schemas.microsoft.com/office/drawing/2010/main" val="0"/>
              </a:ext>
            </a:extLst>
          </a:blip>
          <a:srcRect l="4465" t="18144" r="6291" b="19563"/>
          <a:stretch>
            <a:fillRect/>
          </a:stretch>
        </p:blipFill>
        <p:spPr>
          <a:xfrm>
            <a:off x="15075916" y="489917"/>
            <a:ext cx="2417171" cy="1687166"/>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rot="2597323">
            <a:off x="4010477" y="5854688"/>
            <a:ext cx="1696519" cy="1696519"/>
            <a:chOff x="0" y="0"/>
            <a:chExt cx="6350000" cy="6350000"/>
          </a:xfrm>
        </p:grpSpPr>
        <p:sp>
          <p:nvSpPr>
            <p:cNvPr id="3" name="Freeform 3"/>
            <p:cNvSpPr/>
            <p:nvPr/>
          </p:nvSpPr>
          <p:spPr>
            <a:xfrm>
              <a:off x="-14231" y="-32"/>
              <a:ext cx="6378462" cy="6350064"/>
            </a:xfrm>
            <a:custGeom>
              <a:avLst/>
              <a:gdLst/>
              <a:ahLst/>
              <a:cxnLst/>
              <a:rect l="l" t="t" r="r" b="b"/>
              <a:pathLst>
                <a:path w="6378462" h="6350064">
                  <a:moveTo>
                    <a:pt x="3189231" y="32"/>
                  </a:moveTo>
                  <a:lnTo>
                    <a:pt x="3189231" y="32"/>
                  </a:lnTo>
                  <a:cubicBezTo>
                    <a:pt x="2051530" y="-5056"/>
                    <a:pt x="998068" y="598980"/>
                    <a:pt x="427743" y="1583419"/>
                  </a:cubicBezTo>
                  <a:cubicBezTo>
                    <a:pt x="-142581" y="2567857"/>
                    <a:pt x="-142581" y="3782207"/>
                    <a:pt x="427743" y="4766645"/>
                  </a:cubicBezTo>
                  <a:cubicBezTo>
                    <a:pt x="998068" y="5751084"/>
                    <a:pt x="2051530" y="6355120"/>
                    <a:pt x="3189231" y="6350032"/>
                  </a:cubicBezTo>
                  <a:cubicBezTo>
                    <a:pt x="4326932" y="6355120"/>
                    <a:pt x="5380395" y="5751084"/>
                    <a:pt x="5950719" y="4766645"/>
                  </a:cubicBezTo>
                  <a:cubicBezTo>
                    <a:pt x="6521043" y="3782207"/>
                    <a:pt x="6521043" y="2567857"/>
                    <a:pt x="5950719" y="1583419"/>
                  </a:cubicBezTo>
                  <a:cubicBezTo>
                    <a:pt x="5380395" y="598980"/>
                    <a:pt x="4326932" y="-5056"/>
                    <a:pt x="3189231" y="32"/>
                  </a:cubicBezTo>
                  <a:close/>
                </a:path>
              </a:pathLst>
            </a:custGeom>
            <a:solidFill>
              <a:srgbClr val="DC582A"/>
            </a:solidFill>
          </p:spPr>
          <p:txBody>
            <a:bodyPr/>
            <a:lstStyle/>
            <a:p>
              <a:endParaRPr lang="en-GB"/>
            </a:p>
          </p:txBody>
        </p:sp>
      </p:grpSp>
      <p:grpSp>
        <p:nvGrpSpPr>
          <p:cNvPr id="4" name="Group 4"/>
          <p:cNvGrpSpPr>
            <a:grpSpLocks noChangeAspect="1"/>
          </p:cNvGrpSpPr>
          <p:nvPr/>
        </p:nvGrpSpPr>
        <p:grpSpPr>
          <a:xfrm rot="1032521">
            <a:off x="12079507" y="2752190"/>
            <a:ext cx="1696519" cy="1696519"/>
            <a:chOff x="0" y="0"/>
            <a:chExt cx="6350000" cy="6350000"/>
          </a:xfrm>
        </p:grpSpPr>
        <p:sp>
          <p:nvSpPr>
            <p:cNvPr id="5" name="Freeform 5"/>
            <p:cNvSpPr/>
            <p:nvPr/>
          </p:nvSpPr>
          <p:spPr>
            <a:xfrm>
              <a:off x="-14231" y="-32"/>
              <a:ext cx="6378462" cy="6350064"/>
            </a:xfrm>
            <a:custGeom>
              <a:avLst/>
              <a:gdLst/>
              <a:ahLst/>
              <a:cxnLst/>
              <a:rect l="l" t="t" r="r" b="b"/>
              <a:pathLst>
                <a:path w="6378462" h="6350064">
                  <a:moveTo>
                    <a:pt x="3189231" y="32"/>
                  </a:moveTo>
                  <a:lnTo>
                    <a:pt x="3189231" y="32"/>
                  </a:lnTo>
                  <a:cubicBezTo>
                    <a:pt x="2051530" y="-5056"/>
                    <a:pt x="998068" y="598980"/>
                    <a:pt x="427743" y="1583419"/>
                  </a:cubicBezTo>
                  <a:cubicBezTo>
                    <a:pt x="-142581" y="2567857"/>
                    <a:pt x="-142581" y="3782207"/>
                    <a:pt x="427743" y="4766645"/>
                  </a:cubicBezTo>
                  <a:cubicBezTo>
                    <a:pt x="998068" y="5751084"/>
                    <a:pt x="2051530" y="6355120"/>
                    <a:pt x="3189231" y="6350032"/>
                  </a:cubicBezTo>
                  <a:cubicBezTo>
                    <a:pt x="4326932" y="6355120"/>
                    <a:pt x="5380395" y="5751084"/>
                    <a:pt x="5950719" y="4766645"/>
                  </a:cubicBezTo>
                  <a:cubicBezTo>
                    <a:pt x="6521043" y="3782207"/>
                    <a:pt x="6521043" y="2567857"/>
                    <a:pt x="5950719" y="1583419"/>
                  </a:cubicBezTo>
                  <a:cubicBezTo>
                    <a:pt x="5380395" y="598980"/>
                    <a:pt x="4326932" y="-5056"/>
                    <a:pt x="3189231" y="32"/>
                  </a:cubicBezTo>
                  <a:close/>
                </a:path>
              </a:pathLst>
            </a:custGeom>
            <a:solidFill>
              <a:srgbClr val="DC582A"/>
            </a:solidFill>
          </p:spPr>
          <p:txBody>
            <a:bodyPr/>
            <a:lstStyle/>
            <a:p>
              <a:endParaRPr lang="en-GB"/>
            </a:p>
          </p:txBody>
        </p:sp>
      </p:grpSp>
      <p:sp>
        <p:nvSpPr>
          <p:cNvPr id="6" name="Freeform 6"/>
          <p:cNvSpPr/>
          <p:nvPr/>
        </p:nvSpPr>
        <p:spPr>
          <a:xfrm rot="2334797">
            <a:off x="11440725" y="3302308"/>
            <a:ext cx="1112782" cy="1112782"/>
          </a:xfrm>
          <a:custGeom>
            <a:avLst/>
            <a:gdLst/>
            <a:ahLst/>
            <a:cxnLst/>
            <a:rect l="l" t="t" r="r" b="b"/>
            <a:pathLst>
              <a:path w="1112782" h="1112782">
                <a:moveTo>
                  <a:pt x="0" y="0"/>
                </a:moveTo>
                <a:lnTo>
                  <a:pt x="1112782" y="0"/>
                </a:lnTo>
                <a:lnTo>
                  <a:pt x="1112782" y="1112783"/>
                </a:lnTo>
                <a:lnTo>
                  <a:pt x="0" y="1112783"/>
                </a:lnTo>
                <a:lnTo>
                  <a:pt x="0" y="0"/>
                </a:lnTo>
                <a:close/>
              </a:path>
            </a:pathLst>
          </a:custGeom>
          <a:blipFill>
            <a:blip r:embed="rId3">
              <a:extLst>
                <a:ext uri="{96DAC541-7B7A-43D3-8B79-37D633B846F1}">
                  <asvg:svgBlip xmlns:asvg="http://schemas.microsoft.com/office/drawing/2016/SVG/main" r:embed="rId4"/>
                </a:ext>
              </a:extLst>
            </a:blip>
            <a:stretch>
              <a:fillRect l="-271" r="-271"/>
            </a:stretch>
          </a:blipFill>
        </p:spPr>
        <p:txBody>
          <a:bodyPr/>
          <a:lstStyle/>
          <a:p>
            <a:endParaRPr lang="en-GB"/>
          </a:p>
        </p:txBody>
      </p:sp>
      <p:grpSp>
        <p:nvGrpSpPr>
          <p:cNvPr id="7" name="Group 7"/>
          <p:cNvGrpSpPr/>
          <p:nvPr/>
        </p:nvGrpSpPr>
        <p:grpSpPr>
          <a:xfrm>
            <a:off x="3455289" y="3600450"/>
            <a:ext cx="11377422" cy="3086100"/>
            <a:chOff x="0" y="0"/>
            <a:chExt cx="2996523" cy="812800"/>
          </a:xfrm>
        </p:grpSpPr>
        <p:sp>
          <p:nvSpPr>
            <p:cNvPr id="8" name="Freeform 8"/>
            <p:cNvSpPr/>
            <p:nvPr/>
          </p:nvSpPr>
          <p:spPr>
            <a:xfrm>
              <a:off x="0" y="0"/>
              <a:ext cx="2996523" cy="812800"/>
            </a:xfrm>
            <a:custGeom>
              <a:avLst/>
              <a:gdLst/>
              <a:ahLst/>
              <a:cxnLst/>
              <a:rect l="l" t="t" r="r" b="b"/>
              <a:pathLst>
                <a:path w="2996523" h="812800">
                  <a:moveTo>
                    <a:pt x="0" y="0"/>
                  </a:moveTo>
                  <a:lnTo>
                    <a:pt x="2996523" y="0"/>
                  </a:lnTo>
                  <a:lnTo>
                    <a:pt x="2996523" y="812800"/>
                  </a:lnTo>
                  <a:lnTo>
                    <a:pt x="0" y="812800"/>
                  </a:lnTo>
                  <a:close/>
                </a:path>
              </a:pathLst>
            </a:custGeom>
            <a:solidFill>
              <a:srgbClr val="00A7B5"/>
            </a:solidFill>
          </p:spPr>
          <p:txBody>
            <a:bodyPr/>
            <a:lstStyle/>
            <a:p>
              <a:endParaRPr lang="en-GB"/>
            </a:p>
          </p:txBody>
        </p:sp>
        <p:sp>
          <p:nvSpPr>
            <p:cNvPr id="9" name="TextBox 9"/>
            <p:cNvSpPr txBox="1"/>
            <p:nvPr/>
          </p:nvSpPr>
          <p:spPr>
            <a:xfrm>
              <a:off x="0" y="57150"/>
              <a:ext cx="2996523" cy="755650"/>
            </a:xfrm>
            <a:prstGeom prst="rect">
              <a:avLst/>
            </a:prstGeom>
          </p:spPr>
          <p:txBody>
            <a:bodyPr lIns="50800" tIns="50800" rIns="50800" bIns="50800" rtlCol="0" anchor="ctr"/>
            <a:lstStyle/>
            <a:p>
              <a:pPr algn="ctr">
                <a:lnSpc>
                  <a:spcPts val="2482"/>
                </a:lnSpc>
              </a:pPr>
              <a:endParaRPr/>
            </a:p>
          </p:txBody>
        </p:sp>
      </p:grpSp>
      <p:sp>
        <p:nvSpPr>
          <p:cNvPr id="10" name="Freeform 10"/>
          <p:cNvSpPr/>
          <p:nvPr/>
        </p:nvSpPr>
        <p:spPr>
          <a:xfrm rot="3899599">
            <a:off x="3352920" y="5969373"/>
            <a:ext cx="1112782" cy="1112782"/>
          </a:xfrm>
          <a:custGeom>
            <a:avLst/>
            <a:gdLst/>
            <a:ahLst/>
            <a:cxnLst/>
            <a:rect l="l" t="t" r="r" b="b"/>
            <a:pathLst>
              <a:path w="1112782" h="1112782">
                <a:moveTo>
                  <a:pt x="0" y="0"/>
                </a:moveTo>
                <a:lnTo>
                  <a:pt x="1112782" y="0"/>
                </a:lnTo>
                <a:lnTo>
                  <a:pt x="1112782" y="1112783"/>
                </a:lnTo>
                <a:lnTo>
                  <a:pt x="0" y="1112783"/>
                </a:lnTo>
                <a:lnTo>
                  <a:pt x="0" y="0"/>
                </a:lnTo>
                <a:close/>
              </a:path>
            </a:pathLst>
          </a:custGeom>
          <a:blipFill>
            <a:blip r:embed="rId3">
              <a:extLst>
                <a:ext uri="{96DAC541-7B7A-43D3-8B79-37D633B846F1}">
                  <asvg:svgBlip xmlns:asvg="http://schemas.microsoft.com/office/drawing/2016/SVG/main" r:embed="rId4"/>
                </a:ext>
              </a:extLst>
            </a:blip>
            <a:stretch>
              <a:fillRect l="-271" r="-271"/>
            </a:stretch>
          </a:blipFill>
        </p:spPr>
        <p:txBody>
          <a:bodyPr/>
          <a:lstStyle/>
          <a:p>
            <a:endParaRPr lang="en-GB"/>
          </a:p>
        </p:txBody>
      </p:sp>
      <p:sp>
        <p:nvSpPr>
          <p:cNvPr id="11" name="TextBox 11"/>
          <p:cNvSpPr txBox="1"/>
          <p:nvPr/>
        </p:nvSpPr>
        <p:spPr>
          <a:xfrm>
            <a:off x="3928416" y="4457700"/>
            <a:ext cx="10431167" cy="1781090"/>
          </a:xfrm>
          <a:prstGeom prst="rect">
            <a:avLst/>
          </a:prstGeom>
        </p:spPr>
        <p:txBody>
          <a:bodyPr wrap="square" lIns="0" tIns="0" rIns="0" bIns="0" rtlCol="0" anchor="t">
            <a:spAutoFit/>
          </a:bodyPr>
          <a:lstStyle/>
          <a:p>
            <a:pPr algn="ctr">
              <a:lnSpc>
                <a:spcPts val="13420"/>
              </a:lnSpc>
              <a:spcBef>
                <a:spcPct val="0"/>
              </a:spcBef>
            </a:pPr>
            <a:r>
              <a:rPr lang="en-US" sz="13157" spc="-578" dirty="0">
                <a:solidFill>
                  <a:srgbClr val="FFFFFF"/>
                </a:solidFill>
                <a:latin typeface="Open Sans 1"/>
                <a:ea typeface="Open Sans 1"/>
                <a:cs typeface="Open Sans 1"/>
                <a:sym typeface="Open Sans 1"/>
              </a:rPr>
              <a:t>ICEBREAKERS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28700" y="2087578"/>
            <a:ext cx="9131308" cy="0"/>
          </a:xfrm>
          <a:prstGeom prst="line">
            <a:avLst/>
          </a:prstGeom>
          <a:ln w="47625" cap="rnd">
            <a:solidFill>
              <a:srgbClr val="00A7B5"/>
            </a:solidFill>
            <a:prstDash val="solid"/>
            <a:headEnd type="none" w="sm" len="sm"/>
            <a:tailEnd type="arrow" w="med" len="sm"/>
          </a:ln>
        </p:spPr>
        <p:txBody>
          <a:bodyPr/>
          <a:lstStyle/>
          <a:p>
            <a:endParaRPr lang="en-GB"/>
          </a:p>
        </p:txBody>
      </p:sp>
      <p:grpSp>
        <p:nvGrpSpPr>
          <p:cNvPr id="3" name="Group 3"/>
          <p:cNvGrpSpPr/>
          <p:nvPr/>
        </p:nvGrpSpPr>
        <p:grpSpPr>
          <a:xfrm>
            <a:off x="1028700" y="3530899"/>
            <a:ext cx="3685908" cy="2373959"/>
            <a:chOff x="0" y="0"/>
            <a:chExt cx="970774" cy="625240"/>
          </a:xfrm>
        </p:grpSpPr>
        <p:sp>
          <p:nvSpPr>
            <p:cNvPr id="4" name="Freeform 4"/>
            <p:cNvSpPr/>
            <p:nvPr/>
          </p:nvSpPr>
          <p:spPr>
            <a:xfrm>
              <a:off x="0" y="0"/>
              <a:ext cx="970774" cy="625240"/>
            </a:xfrm>
            <a:custGeom>
              <a:avLst/>
              <a:gdLst/>
              <a:ahLst/>
              <a:cxnLst/>
              <a:rect l="l" t="t" r="r" b="b"/>
              <a:pathLst>
                <a:path w="970774" h="625240">
                  <a:moveTo>
                    <a:pt x="0" y="0"/>
                  </a:moveTo>
                  <a:lnTo>
                    <a:pt x="970774" y="0"/>
                  </a:lnTo>
                  <a:lnTo>
                    <a:pt x="970774" y="625240"/>
                  </a:lnTo>
                  <a:lnTo>
                    <a:pt x="0" y="625240"/>
                  </a:lnTo>
                  <a:close/>
                </a:path>
              </a:pathLst>
            </a:custGeom>
            <a:solidFill>
              <a:srgbClr val="00A7B5"/>
            </a:solidFill>
          </p:spPr>
          <p:txBody>
            <a:bodyPr/>
            <a:lstStyle/>
            <a:p>
              <a:endParaRPr lang="en-GB"/>
            </a:p>
          </p:txBody>
        </p:sp>
        <p:sp>
          <p:nvSpPr>
            <p:cNvPr id="5" name="TextBox 5"/>
            <p:cNvSpPr txBox="1"/>
            <p:nvPr/>
          </p:nvSpPr>
          <p:spPr>
            <a:xfrm>
              <a:off x="0" y="57150"/>
              <a:ext cx="970774" cy="568090"/>
            </a:xfrm>
            <a:prstGeom prst="rect">
              <a:avLst/>
            </a:prstGeom>
          </p:spPr>
          <p:txBody>
            <a:bodyPr lIns="50800" tIns="50800" rIns="50800" bIns="50800" rtlCol="0" anchor="ctr"/>
            <a:lstStyle/>
            <a:p>
              <a:pPr algn="ctr">
                <a:lnSpc>
                  <a:spcPts val="2482"/>
                </a:lnSpc>
              </a:pPr>
              <a:endParaRPr/>
            </a:p>
          </p:txBody>
        </p:sp>
      </p:grpSp>
      <p:sp>
        <p:nvSpPr>
          <p:cNvPr id="6" name="TextBox 6"/>
          <p:cNvSpPr txBox="1"/>
          <p:nvPr/>
        </p:nvSpPr>
        <p:spPr>
          <a:xfrm>
            <a:off x="1028700" y="1325578"/>
            <a:ext cx="15221640" cy="762000"/>
          </a:xfrm>
          <a:prstGeom prst="rect">
            <a:avLst/>
          </a:prstGeom>
        </p:spPr>
        <p:txBody>
          <a:bodyPr lIns="0" tIns="0" rIns="0" bIns="0" rtlCol="0" anchor="t">
            <a:spAutoFit/>
          </a:bodyPr>
          <a:lstStyle/>
          <a:p>
            <a:pPr algn="l">
              <a:lnSpc>
                <a:spcPts val="6299"/>
              </a:lnSpc>
            </a:pPr>
            <a:r>
              <a:rPr lang="en-US" sz="4500" b="1" spc="-270">
                <a:solidFill>
                  <a:srgbClr val="000000"/>
                </a:solidFill>
                <a:latin typeface="Open Sans 2 Ultra-Bold"/>
                <a:ea typeface="Open Sans 2 Ultra-Bold"/>
                <a:cs typeface="Open Sans 2 Ultra-Bold"/>
                <a:sym typeface="Open Sans 2 Ultra-Bold"/>
              </a:rPr>
              <a:t>GETTING TO KNOW EACHOTHER</a:t>
            </a:r>
          </a:p>
        </p:txBody>
      </p:sp>
      <p:sp>
        <p:nvSpPr>
          <p:cNvPr id="7" name="TextBox 7"/>
          <p:cNvSpPr txBox="1"/>
          <p:nvPr/>
        </p:nvSpPr>
        <p:spPr>
          <a:xfrm>
            <a:off x="1028700" y="2281606"/>
            <a:ext cx="15646843" cy="487293"/>
          </a:xfrm>
          <a:prstGeom prst="rect">
            <a:avLst/>
          </a:prstGeom>
        </p:spPr>
        <p:txBody>
          <a:bodyPr lIns="0" tIns="0" rIns="0" bIns="0" rtlCol="0" anchor="t">
            <a:spAutoFit/>
          </a:bodyPr>
          <a:lstStyle/>
          <a:p>
            <a:pPr algn="l">
              <a:lnSpc>
                <a:spcPts val="4089"/>
              </a:lnSpc>
            </a:pPr>
            <a:r>
              <a:rPr lang="en-US" sz="2921" spc="-58">
                <a:solidFill>
                  <a:srgbClr val="000000"/>
                </a:solidFill>
                <a:latin typeface="Open Sans 2"/>
                <a:ea typeface="Open Sans 2"/>
                <a:cs typeface="Open Sans 2"/>
                <a:sym typeface="Open Sans 2"/>
              </a:rPr>
              <a:t>Choose one activity as an ice-breaker. </a:t>
            </a:r>
          </a:p>
        </p:txBody>
      </p:sp>
      <p:grpSp>
        <p:nvGrpSpPr>
          <p:cNvPr id="8" name="Group 8"/>
          <p:cNvGrpSpPr/>
          <p:nvPr/>
        </p:nvGrpSpPr>
        <p:grpSpPr>
          <a:xfrm>
            <a:off x="4953612" y="3530899"/>
            <a:ext cx="3685908" cy="2373959"/>
            <a:chOff x="0" y="0"/>
            <a:chExt cx="970774" cy="625240"/>
          </a:xfrm>
        </p:grpSpPr>
        <p:sp>
          <p:nvSpPr>
            <p:cNvPr id="9" name="Freeform 9"/>
            <p:cNvSpPr/>
            <p:nvPr/>
          </p:nvSpPr>
          <p:spPr>
            <a:xfrm>
              <a:off x="0" y="0"/>
              <a:ext cx="970774" cy="625240"/>
            </a:xfrm>
            <a:custGeom>
              <a:avLst/>
              <a:gdLst/>
              <a:ahLst/>
              <a:cxnLst/>
              <a:rect l="l" t="t" r="r" b="b"/>
              <a:pathLst>
                <a:path w="970774" h="625240">
                  <a:moveTo>
                    <a:pt x="0" y="0"/>
                  </a:moveTo>
                  <a:lnTo>
                    <a:pt x="970774" y="0"/>
                  </a:lnTo>
                  <a:lnTo>
                    <a:pt x="970774" y="625240"/>
                  </a:lnTo>
                  <a:lnTo>
                    <a:pt x="0" y="625240"/>
                  </a:lnTo>
                  <a:close/>
                </a:path>
              </a:pathLst>
            </a:custGeom>
            <a:solidFill>
              <a:srgbClr val="C6007E"/>
            </a:solidFill>
          </p:spPr>
          <p:txBody>
            <a:bodyPr/>
            <a:lstStyle/>
            <a:p>
              <a:endParaRPr lang="en-GB"/>
            </a:p>
          </p:txBody>
        </p:sp>
        <p:sp>
          <p:nvSpPr>
            <p:cNvPr id="10" name="TextBox 10"/>
            <p:cNvSpPr txBox="1"/>
            <p:nvPr/>
          </p:nvSpPr>
          <p:spPr>
            <a:xfrm>
              <a:off x="0" y="57150"/>
              <a:ext cx="970774" cy="568090"/>
            </a:xfrm>
            <a:prstGeom prst="rect">
              <a:avLst/>
            </a:prstGeom>
          </p:spPr>
          <p:txBody>
            <a:bodyPr lIns="50800" tIns="50800" rIns="50800" bIns="50800" rtlCol="0" anchor="ctr"/>
            <a:lstStyle/>
            <a:p>
              <a:pPr algn="ctr">
                <a:lnSpc>
                  <a:spcPts val="2482"/>
                </a:lnSpc>
              </a:pPr>
              <a:endParaRPr/>
            </a:p>
          </p:txBody>
        </p:sp>
      </p:grpSp>
      <p:grpSp>
        <p:nvGrpSpPr>
          <p:cNvPr id="11" name="Group 11"/>
          <p:cNvGrpSpPr/>
          <p:nvPr/>
        </p:nvGrpSpPr>
        <p:grpSpPr>
          <a:xfrm>
            <a:off x="8877645" y="3530899"/>
            <a:ext cx="3685908" cy="2373959"/>
            <a:chOff x="0" y="0"/>
            <a:chExt cx="970774" cy="625240"/>
          </a:xfrm>
        </p:grpSpPr>
        <p:sp>
          <p:nvSpPr>
            <p:cNvPr id="12" name="Freeform 12"/>
            <p:cNvSpPr/>
            <p:nvPr/>
          </p:nvSpPr>
          <p:spPr>
            <a:xfrm>
              <a:off x="0" y="0"/>
              <a:ext cx="970774" cy="625240"/>
            </a:xfrm>
            <a:custGeom>
              <a:avLst/>
              <a:gdLst/>
              <a:ahLst/>
              <a:cxnLst/>
              <a:rect l="l" t="t" r="r" b="b"/>
              <a:pathLst>
                <a:path w="970774" h="625240">
                  <a:moveTo>
                    <a:pt x="0" y="0"/>
                  </a:moveTo>
                  <a:lnTo>
                    <a:pt x="970774" y="0"/>
                  </a:lnTo>
                  <a:lnTo>
                    <a:pt x="970774" y="625240"/>
                  </a:lnTo>
                  <a:lnTo>
                    <a:pt x="0" y="625240"/>
                  </a:lnTo>
                  <a:close/>
                </a:path>
              </a:pathLst>
            </a:custGeom>
            <a:solidFill>
              <a:srgbClr val="385E9D"/>
            </a:solidFill>
          </p:spPr>
          <p:txBody>
            <a:bodyPr/>
            <a:lstStyle/>
            <a:p>
              <a:endParaRPr lang="en-GB"/>
            </a:p>
          </p:txBody>
        </p:sp>
        <p:sp>
          <p:nvSpPr>
            <p:cNvPr id="13" name="TextBox 13"/>
            <p:cNvSpPr txBox="1"/>
            <p:nvPr/>
          </p:nvSpPr>
          <p:spPr>
            <a:xfrm>
              <a:off x="0" y="57150"/>
              <a:ext cx="970774" cy="568090"/>
            </a:xfrm>
            <a:prstGeom prst="rect">
              <a:avLst/>
            </a:prstGeom>
          </p:spPr>
          <p:txBody>
            <a:bodyPr lIns="50800" tIns="50800" rIns="50800" bIns="50800" rtlCol="0" anchor="ctr"/>
            <a:lstStyle/>
            <a:p>
              <a:pPr algn="ctr">
                <a:lnSpc>
                  <a:spcPts val="2482"/>
                </a:lnSpc>
              </a:pPr>
              <a:endParaRPr/>
            </a:p>
          </p:txBody>
        </p:sp>
      </p:grpSp>
      <p:grpSp>
        <p:nvGrpSpPr>
          <p:cNvPr id="14" name="Group 14"/>
          <p:cNvGrpSpPr/>
          <p:nvPr/>
        </p:nvGrpSpPr>
        <p:grpSpPr>
          <a:xfrm>
            <a:off x="12801678" y="3530899"/>
            <a:ext cx="3685908" cy="2373959"/>
            <a:chOff x="0" y="0"/>
            <a:chExt cx="970774" cy="625240"/>
          </a:xfrm>
        </p:grpSpPr>
        <p:sp>
          <p:nvSpPr>
            <p:cNvPr id="15" name="Freeform 15"/>
            <p:cNvSpPr/>
            <p:nvPr/>
          </p:nvSpPr>
          <p:spPr>
            <a:xfrm>
              <a:off x="0" y="0"/>
              <a:ext cx="970774" cy="625240"/>
            </a:xfrm>
            <a:custGeom>
              <a:avLst/>
              <a:gdLst/>
              <a:ahLst/>
              <a:cxnLst/>
              <a:rect l="l" t="t" r="r" b="b"/>
              <a:pathLst>
                <a:path w="970774" h="625240">
                  <a:moveTo>
                    <a:pt x="0" y="0"/>
                  </a:moveTo>
                  <a:lnTo>
                    <a:pt x="970774" y="0"/>
                  </a:lnTo>
                  <a:lnTo>
                    <a:pt x="970774" y="625240"/>
                  </a:lnTo>
                  <a:lnTo>
                    <a:pt x="0" y="625240"/>
                  </a:lnTo>
                  <a:close/>
                </a:path>
              </a:pathLst>
            </a:custGeom>
            <a:solidFill>
              <a:srgbClr val="F3D03E"/>
            </a:solidFill>
          </p:spPr>
          <p:txBody>
            <a:bodyPr/>
            <a:lstStyle/>
            <a:p>
              <a:endParaRPr lang="en-GB"/>
            </a:p>
          </p:txBody>
        </p:sp>
        <p:sp>
          <p:nvSpPr>
            <p:cNvPr id="16" name="TextBox 16"/>
            <p:cNvSpPr txBox="1"/>
            <p:nvPr/>
          </p:nvSpPr>
          <p:spPr>
            <a:xfrm>
              <a:off x="0" y="57150"/>
              <a:ext cx="970774" cy="568090"/>
            </a:xfrm>
            <a:prstGeom prst="rect">
              <a:avLst/>
            </a:prstGeom>
          </p:spPr>
          <p:txBody>
            <a:bodyPr lIns="50800" tIns="50800" rIns="50800" bIns="50800" rtlCol="0" anchor="ctr"/>
            <a:lstStyle/>
            <a:p>
              <a:pPr algn="ctr">
                <a:lnSpc>
                  <a:spcPts val="2482"/>
                </a:lnSpc>
              </a:pPr>
              <a:endParaRPr/>
            </a:p>
          </p:txBody>
        </p:sp>
      </p:grpSp>
      <p:grpSp>
        <p:nvGrpSpPr>
          <p:cNvPr id="17" name="Group 17"/>
          <p:cNvGrpSpPr/>
          <p:nvPr/>
        </p:nvGrpSpPr>
        <p:grpSpPr>
          <a:xfrm>
            <a:off x="1028700" y="6167523"/>
            <a:ext cx="3685908" cy="2373959"/>
            <a:chOff x="0" y="0"/>
            <a:chExt cx="970774" cy="625240"/>
          </a:xfrm>
        </p:grpSpPr>
        <p:sp>
          <p:nvSpPr>
            <p:cNvPr id="18" name="Freeform 18"/>
            <p:cNvSpPr/>
            <p:nvPr/>
          </p:nvSpPr>
          <p:spPr>
            <a:xfrm>
              <a:off x="0" y="0"/>
              <a:ext cx="970774" cy="625240"/>
            </a:xfrm>
            <a:custGeom>
              <a:avLst/>
              <a:gdLst/>
              <a:ahLst/>
              <a:cxnLst/>
              <a:rect l="l" t="t" r="r" b="b"/>
              <a:pathLst>
                <a:path w="970774" h="625240">
                  <a:moveTo>
                    <a:pt x="0" y="0"/>
                  </a:moveTo>
                  <a:lnTo>
                    <a:pt x="970774" y="0"/>
                  </a:lnTo>
                  <a:lnTo>
                    <a:pt x="970774" y="625240"/>
                  </a:lnTo>
                  <a:lnTo>
                    <a:pt x="0" y="625240"/>
                  </a:lnTo>
                  <a:close/>
                </a:path>
              </a:pathLst>
            </a:custGeom>
            <a:solidFill>
              <a:srgbClr val="A4D65E"/>
            </a:solidFill>
          </p:spPr>
          <p:txBody>
            <a:bodyPr/>
            <a:lstStyle/>
            <a:p>
              <a:endParaRPr lang="en-GB"/>
            </a:p>
          </p:txBody>
        </p:sp>
        <p:sp>
          <p:nvSpPr>
            <p:cNvPr id="19" name="TextBox 19"/>
            <p:cNvSpPr txBox="1"/>
            <p:nvPr/>
          </p:nvSpPr>
          <p:spPr>
            <a:xfrm>
              <a:off x="0" y="57150"/>
              <a:ext cx="970774" cy="568090"/>
            </a:xfrm>
            <a:prstGeom prst="rect">
              <a:avLst/>
            </a:prstGeom>
          </p:spPr>
          <p:txBody>
            <a:bodyPr lIns="50800" tIns="50800" rIns="50800" bIns="50800" rtlCol="0" anchor="ctr"/>
            <a:lstStyle/>
            <a:p>
              <a:pPr algn="ctr">
                <a:lnSpc>
                  <a:spcPts val="2482"/>
                </a:lnSpc>
              </a:pPr>
              <a:endParaRPr/>
            </a:p>
          </p:txBody>
        </p:sp>
      </p:grpSp>
      <p:grpSp>
        <p:nvGrpSpPr>
          <p:cNvPr id="20" name="Group 20"/>
          <p:cNvGrpSpPr/>
          <p:nvPr/>
        </p:nvGrpSpPr>
        <p:grpSpPr>
          <a:xfrm>
            <a:off x="4953612" y="6167523"/>
            <a:ext cx="3685908" cy="2373959"/>
            <a:chOff x="0" y="0"/>
            <a:chExt cx="970774" cy="625240"/>
          </a:xfrm>
        </p:grpSpPr>
        <p:sp>
          <p:nvSpPr>
            <p:cNvPr id="21" name="Freeform 21"/>
            <p:cNvSpPr/>
            <p:nvPr/>
          </p:nvSpPr>
          <p:spPr>
            <a:xfrm>
              <a:off x="0" y="0"/>
              <a:ext cx="970774" cy="625240"/>
            </a:xfrm>
            <a:custGeom>
              <a:avLst/>
              <a:gdLst/>
              <a:ahLst/>
              <a:cxnLst/>
              <a:rect l="l" t="t" r="r" b="b"/>
              <a:pathLst>
                <a:path w="970774" h="625240">
                  <a:moveTo>
                    <a:pt x="0" y="0"/>
                  </a:moveTo>
                  <a:lnTo>
                    <a:pt x="970774" y="0"/>
                  </a:lnTo>
                  <a:lnTo>
                    <a:pt x="970774" y="625240"/>
                  </a:lnTo>
                  <a:lnTo>
                    <a:pt x="0" y="625240"/>
                  </a:lnTo>
                  <a:close/>
                </a:path>
              </a:pathLst>
            </a:custGeom>
            <a:solidFill>
              <a:srgbClr val="151F6D"/>
            </a:solidFill>
          </p:spPr>
          <p:txBody>
            <a:bodyPr/>
            <a:lstStyle/>
            <a:p>
              <a:endParaRPr lang="en-GB"/>
            </a:p>
          </p:txBody>
        </p:sp>
        <p:sp>
          <p:nvSpPr>
            <p:cNvPr id="22" name="TextBox 22"/>
            <p:cNvSpPr txBox="1"/>
            <p:nvPr/>
          </p:nvSpPr>
          <p:spPr>
            <a:xfrm>
              <a:off x="0" y="57150"/>
              <a:ext cx="970774" cy="568090"/>
            </a:xfrm>
            <a:prstGeom prst="rect">
              <a:avLst/>
            </a:prstGeom>
          </p:spPr>
          <p:txBody>
            <a:bodyPr lIns="50800" tIns="50800" rIns="50800" bIns="50800" rtlCol="0" anchor="ctr"/>
            <a:lstStyle/>
            <a:p>
              <a:pPr algn="ctr">
                <a:lnSpc>
                  <a:spcPts val="2482"/>
                </a:lnSpc>
              </a:pPr>
              <a:endParaRPr/>
            </a:p>
          </p:txBody>
        </p:sp>
      </p:grpSp>
      <p:grpSp>
        <p:nvGrpSpPr>
          <p:cNvPr id="23" name="Group 23"/>
          <p:cNvGrpSpPr/>
          <p:nvPr/>
        </p:nvGrpSpPr>
        <p:grpSpPr>
          <a:xfrm>
            <a:off x="8877645" y="6167523"/>
            <a:ext cx="3685908" cy="2373959"/>
            <a:chOff x="0" y="0"/>
            <a:chExt cx="970774" cy="625240"/>
          </a:xfrm>
        </p:grpSpPr>
        <p:sp>
          <p:nvSpPr>
            <p:cNvPr id="24" name="Freeform 24"/>
            <p:cNvSpPr/>
            <p:nvPr/>
          </p:nvSpPr>
          <p:spPr>
            <a:xfrm>
              <a:off x="0" y="0"/>
              <a:ext cx="970774" cy="625240"/>
            </a:xfrm>
            <a:custGeom>
              <a:avLst/>
              <a:gdLst/>
              <a:ahLst/>
              <a:cxnLst/>
              <a:rect l="l" t="t" r="r" b="b"/>
              <a:pathLst>
                <a:path w="970774" h="625240">
                  <a:moveTo>
                    <a:pt x="0" y="0"/>
                  </a:moveTo>
                  <a:lnTo>
                    <a:pt x="970774" y="0"/>
                  </a:lnTo>
                  <a:lnTo>
                    <a:pt x="970774" y="625240"/>
                  </a:lnTo>
                  <a:lnTo>
                    <a:pt x="0" y="625240"/>
                  </a:lnTo>
                  <a:close/>
                </a:path>
              </a:pathLst>
            </a:custGeom>
            <a:solidFill>
              <a:srgbClr val="48A23F"/>
            </a:solidFill>
          </p:spPr>
          <p:txBody>
            <a:bodyPr/>
            <a:lstStyle/>
            <a:p>
              <a:endParaRPr lang="en-GB"/>
            </a:p>
          </p:txBody>
        </p:sp>
        <p:sp>
          <p:nvSpPr>
            <p:cNvPr id="25" name="TextBox 25"/>
            <p:cNvSpPr txBox="1"/>
            <p:nvPr/>
          </p:nvSpPr>
          <p:spPr>
            <a:xfrm>
              <a:off x="0" y="57150"/>
              <a:ext cx="970774" cy="568090"/>
            </a:xfrm>
            <a:prstGeom prst="rect">
              <a:avLst/>
            </a:prstGeom>
          </p:spPr>
          <p:txBody>
            <a:bodyPr lIns="50800" tIns="50800" rIns="50800" bIns="50800" rtlCol="0" anchor="ctr"/>
            <a:lstStyle/>
            <a:p>
              <a:pPr algn="ctr">
                <a:lnSpc>
                  <a:spcPts val="2482"/>
                </a:lnSpc>
              </a:pPr>
              <a:endParaRPr/>
            </a:p>
          </p:txBody>
        </p:sp>
      </p:grpSp>
      <p:grpSp>
        <p:nvGrpSpPr>
          <p:cNvPr id="26" name="Group 26"/>
          <p:cNvGrpSpPr/>
          <p:nvPr/>
        </p:nvGrpSpPr>
        <p:grpSpPr>
          <a:xfrm>
            <a:off x="12801678" y="6167523"/>
            <a:ext cx="3685908" cy="2373959"/>
            <a:chOff x="0" y="0"/>
            <a:chExt cx="970774" cy="625240"/>
          </a:xfrm>
        </p:grpSpPr>
        <p:sp>
          <p:nvSpPr>
            <p:cNvPr id="27" name="Freeform 27"/>
            <p:cNvSpPr/>
            <p:nvPr/>
          </p:nvSpPr>
          <p:spPr>
            <a:xfrm>
              <a:off x="0" y="0"/>
              <a:ext cx="970774" cy="625240"/>
            </a:xfrm>
            <a:custGeom>
              <a:avLst/>
              <a:gdLst/>
              <a:ahLst/>
              <a:cxnLst/>
              <a:rect l="l" t="t" r="r" b="b"/>
              <a:pathLst>
                <a:path w="970774" h="625240">
                  <a:moveTo>
                    <a:pt x="0" y="0"/>
                  </a:moveTo>
                  <a:lnTo>
                    <a:pt x="970774" y="0"/>
                  </a:lnTo>
                  <a:lnTo>
                    <a:pt x="970774" y="625240"/>
                  </a:lnTo>
                  <a:lnTo>
                    <a:pt x="0" y="625240"/>
                  </a:lnTo>
                  <a:close/>
                </a:path>
              </a:pathLst>
            </a:custGeom>
            <a:solidFill>
              <a:srgbClr val="DC592A"/>
            </a:solidFill>
          </p:spPr>
          <p:txBody>
            <a:bodyPr/>
            <a:lstStyle/>
            <a:p>
              <a:endParaRPr lang="en-GB"/>
            </a:p>
          </p:txBody>
        </p:sp>
        <p:sp>
          <p:nvSpPr>
            <p:cNvPr id="28" name="TextBox 28"/>
            <p:cNvSpPr txBox="1"/>
            <p:nvPr/>
          </p:nvSpPr>
          <p:spPr>
            <a:xfrm>
              <a:off x="0" y="57150"/>
              <a:ext cx="970774" cy="568090"/>
            </a:xfrm>
            <a:prstGeom prst="rect">
              <a:avLst/>
            </a:prstGeom>
          </p:spPr>
          <p:txBody>
            <a:bodyPr lIns="50800" tIns="50800" rIns="50800" bIns="50800" rtlCol="0" anchor="ctr"/>
            <a:lstStyle/>
            <a:p>
              <a:pPr algn="ctr">
                <a:lnSpc>
                  <a:spcPts val="2482"/>
                </a:lnSpc>
              </a:pPr>
              <a:endParaRPr/>
            </a:p>
          </p:txBody>
        </p:sp>
      </p:grpSp>
      <p:sp>
        <p:nvSpPr>
          <p:cNvPr id="29" name="TextBox 29"/>
          <p:cNvSpPr txBox="1"/>
          <p:nvPr/>
        </p:nvSpPr>
        <p:spPr>
          <a:xfrm>
            <a:off x="1992774" y="4407178"/>
            <a:ext cx="1757759" cy="697602"/>
          </a:xfrm>
          <a:prstGeom prst="rect">
            <a:avLst/>
          </a:prstGeom>
        </p:spPr>
        <p:txBody>
          <a:bodyPr lIns="0" tIns="0" rIns="0" bIns="0" rtlCol="0" anchor="t">
            <a:spAutoFit/>
          </a:bodyPr>
          <a:lstStyle/>
          <a:p>
            <a:pPr algn="ctr">
              <a:lnSpc>
                <a:spcPts val="5201"/>
              </a:lnSpc>
              <a:spcBef>
                <a:spcPct val="0"/>
              </a:spcBef>
            </a:pPr>
            <a:r>
              <a:rPr lang="en-US" sz="5099" spc="-224">
                <a:solidFill>
                  <a:srgbClr val="FFFFFF"/>
                </a:solidFill>
                <a:latin typeface="Open Sans 1"/>
                <a:ea typeface="Open Sans 1"/>
                <a:cs typeface="Open Sans 1"/>
                <a:sym typeface="Open Sans 1"/>
              </a:rPr>
              <a:t>SPLAT</a:t>
            </a:r>
          </a:p>
        </p:txBody>
      </p:sp>
      <p:sp>
        <p:nvSpPr>
          <p:cNvPr id="30" name="TextBox 30"/>
          <p:cNvSpPr txBox="1"/>
          <p:nvPr/>
        </p:nvSpPr>
        <p:spPr>
          <a:xfrm>
            <a:off x="5109073" y="4129049"/>
            <a:ext cx="3374987" cy="1282435"/>
          </a:xfrm>
          <a:prstGeom prst="rect">
            <a:avLst/>
          </a:prstGeom>
        </p:spPr>
        <p:txBody>
          <a:bodyPr lIns="0" tIns="0" rIns="0" bIns="0" rtlCol="0" anchor="t">
            <a:spAutoFit/>
          </a:bodyPr>
          <a:lstStyle/>
          <a:p>
            <a:pPr algn="ctr">
              <a:lnSpc>
                <a:spcPts val="4946"/>
              </a:lnSpc>
            </a:pPr>
            <a:r>
              <a:rPr lang="en-US" sz="5099" spc="-224">
                <a:solidFill>
                  <a:srgbClr val="FFFFFF"/>
                </a:solidFill>
                <a:latin typeface="Open Sans 1"/>
                <a:ea typeface="Open Sans 1"/>
                <a:cs typeface="Open Sans 1"/>
                <a:sym typeface="Open Sans 1"/>
              </a:rPr>
              <a:t>Wink murder</a:t>
            </a:r>
          </a:p>
        </p:txBody>
      </p:sp>
      <p:sp>
        <p:nvSpPr>
          <p:cNvPr id="31" name="TextBox 31"/>
          <p:cNvSpPr txBox="1"/>
          <p:nvPr/>
        </p:nvSpPr>
        <p:spPr>
          <a:xfrm>
            <a:off x="9247890" y="4129049"/>
            <a:ext cx="2945418" cy="1282435"/>
          </a:xfrm>
          <a:prstGeom prst="rect">
            <a:avLst/>
          </a:prstGeom>
        </p:spPr>
        <p:txBody>
          <a:bodyPr lIns="0" tIns="0" rIns="0" bIns="0" rtlCol="0" anchor="t">
            <a:spAutoFit/>
          </a:bodyPr>
          <a:lstStyle/>
          <a:p>
            <a:pPr algn="ctr">
              <a:lnSpc>
                <a:spcPts val="4946"/>
              </a:lnSpc>
            </a:pPr>
            <a:r>
              <a:rPr lang="en-US" sz="5099" spc="-224">
                <a:solidFill>
                  <a:srgbClr val="FFFFFF"/>
                </a:solidFill>
                <a:latin typeface="Open Sans 1"/>
                <a:ea typeface="Open Sans 1"/>
                <a:cs typeface="Open Sans 1"/>
                <a:sym typeface="Open Sans 1"/>
              </a:rPr>
              <a:t>Fork game</a:t>
            </a:r>
          </a:p>
        </p:txBody>
      </p:sp>
      <p:sp>
        <p:nvSpPr>
          <p:cNvPr id="32" name="TextBox 32"/>
          <p:cNvSpPr txBox="1"/>
          <p:nvPr/>
        </p:nvSpPr>
        <p:spPr>
          <a:xfrm>
            <a:off x="13173153" y="4129049"/>
            <a:ext cx="2945418" cy="1282435"/>
          </a:xfrm>
          <a:prstGeom prst="rect">
            <a:avLst/>
          </a:prstGeom>
        </p:spPr>
        <p:txBody>
          <a:bodyPr lIns="0" tIns="0" rIns="0" bIns="0" rtlCol="0" anchor="t">
            <a:spAutoFit/>
          </a:bodyPr>
          <a:lstStyle/>
          <a:p>
            <a:pPr algn="ctr">
              <a:lnSpc>
                <a:spcPts val="4946"/>
              </a:lnSpc>
            </a:pPr>
            <a:r>
              <a:rPr lang="en-US" sz="5099" spc="-224">
                <a:solidFill>
                  <a:srgbClr val="000000"/>
                </a:solidFill>
                <a:latin typeface="Open Sans 1"/>
                <a:ea typeface="Open Sans 1"/>
                <a:cs typeface="Open Sans 1"/>
                <a:sym typeface="Open Sans 1"/>
              </a:rPr>
              <a:t>Picture prompt</a:t>
            </a:r>
          </a:p>
        </p:txBody>
      </p:sp>
      <p:sp>
        <p:nvSpPr>
          <p:cNvPr id="33" name="TextBox 33"/>
          <p:cNvSpPr txBox="1"/>
          <p:nvPr/>
        </p:nvSpPr>
        <p:spPr>
          <a:xfrm>
            <a:off x="1398945" y="6765673"/>
            <a:ext cx="2945418" cy="1282435"/>
          </a:xfrm>
          <a:prstGeom prst="rect">
            <a:avLst/>
          </a:prstGeom>
        </p:spPr>
        <p:txBody>
          <a:bodyPr lIns="0" tIns="0" rIns="0" bIns="0" rtlCol="0" anchor="t">
            <a:spAutoFit/>
          </a:bodyPr>
          <a:lstStyle/>
          <a:p>
            <a:pPr algn="ctr">
              <a:lnSpc>
                <a:spcPts val="4946"/>
              </a:lnSpc>
            </a:pPr>
            <a:r>
              <a:rPr lang="en-US" sz="5099" spc="-224">
                <a:solidFill>
                  <a:srgbClr val="000000"/>
                </a:solidFill>
                <a:latin typeface="Open Sans 1"/>
                <a:ea typeface="Open Sans 1"/>
                <a:cs typeface="Open Sans 1"/>
                <a:sym typeface="Open Sans 1"/>
              </a:rPr>
              <a:t>Drawing game</a:t>
            </a:r>
          </a:p>
        </p:txBody>
      </p:sp>
      <p:sp>
        <p:nvSpPr>
          <p:cNvPr id="34" name="TextBox 34"/>
          <p:cNvSpPr txBox="1"/>
          <p:nvPr/>
        </p:nvSpPr>
        <p:spPr>
          <a:xfrm>
            <a:off x="5109073" y="6765673"/>
            <a:ext cx="3374987" cy="1282435"/>
          </a:xfrm>
          <a:prstGeom prst="rect">
            <a:avLst/>
          </a:prstGeom>
        </p:spPr>
        <p:txBody>
          <a:bodyPr lIns="0" tIns="0" rIns="0" bIns="0" rtlCol="0" anchor="t">
            <a:spAutoFit/>
          </a:bodyPr>
          <a:lstStyle/>
          <a:p>
            <a:pPr algn="ctr">
              <a:lnSpc>
                <a:spcPts val="4946"/>
              </a:lnSpc>
            </a:pPr>
            <a:r>
              <a:rPr lang="en-US" sz="5099" spc="-224">
                <a:solidFill>
                  <a:srgbClr val="FFFFFF"/>
                </a:solidFill>
                <a:latin typeface="Open Sans 1"/>
                <a:ea typeface="Open Sans 1"/>
                <a:cs typeface="Open Sans 1"/>
                <a:sym typeface="Open Sans 1"/>
              </a:rPr>
              <a:t>“I” statements</a:t>
            </a:r>
          </a:p>
        </p:txBody>
      </p:sp>
      <p:sp>
        <p:nvSpPr>
          <p:cNvPr id="35" name="TextBox 35"/>
          <p:cNvSpPr txBox="1"/>
          <p:nvPr/>
        </p:nvSpPr>
        <p:spPr>
          <a:xfrm>
            <a:off x="9204933" y="6765673"/>
            <a:ext cx="3031332" cy="1282435"/>
          </a:xfrm>
          <a:prstGeom prst="rect">
            <a:avLst/>
          </a:prstGeom>
        </p:spPr>
        <p:txBody>
          <a:bodyPr lIns="0" tIns="0" rIns="0" bIns="0" rtlCol="0" anchor="t">
            <a:spAutoFit/>
          </a:bodyPr>
          <a:lstStyle/>
          <a:p>
            <a:pPr algn="ctr">
              <a:lnSpc>
                <a:spcPts val="4946"/>
              </a:lnSpc>
            </a:pPr>
            <a:r>
              <a:rPr lang="en-US" sz="5099" spc="-224">
                <a:solidFill>
                  <a:srgbClr val="FFFFFF"/>
                </a:solidFill>
                <a:latin typeface="Open Sans 1"/>
                <a:ea typeface="Open Sans 1"/>
                <a:cs typeface="Open Sans 1"/>
                <a:sym typeface="Open Sans 1"/>
              </a:rPr>
              <a:t>This or that</a:t>
            </a:r>
          </a:p>
        </p:txBody>
      </p:sp>
      <p:sp>
        <p:nvSpPr>
          <p:cNvPr id="36" name="TextBox 36"/>
          <p:cNvSpPr txBox="1"/>
          <p:nvPr/>
        </p:nvSpPr>
        <p:spPr>
          <a:xfrm>
            <a:off x="13130196" y="6765673"/>
            <a:ext cx="3031332" cy="1282435"/>
          </a:xfrm>
          <a:prstGeom prst="rect">
            <a:avLst/>
          </a:prstGeom>
        </p:spPr>
        <p:txBody>
          <a:bodyPr lIns="0" tIns="0" rIns="0" bIns="0" rtlCol="0" anchor="t">
            <a:spAutoFit/>
          </a:bodyPr>
          <a:lstStyle/>
          <a:p>
            <a:pPr algn="ctr">
              <a:lnSpc>
                <a:spcPts val="4946"/>
              </a:lnSpc>
            </a:pPr>
            <a:r>
              <a:rPr lang="en-US" sz="5099" spc="-224">
                <a:solidFill>
                  <a:srgbClr val="FFFFFF"/>
                </a:solidFill>
                <a:latin typeface="Open Sans 1"/>
                <a:ea typeface="Open Sans 1"/>
                <a:cs typeface="Open Sans 1"/>
                <a:sym typeface="Open Sans 1"/>
              </a:rPr>
              <a:t>Would you rather</a:t>
            </a:r>
          </a:p>
        </p:txBody>
      </p:sp>
      <p:grpSp>
        <p:nvGrpSpPr>
          <p:cNvPr id="37" name="Group 37"/>
          <p:cNvGrpSpPr>
            <a:grpSpLocks noChangeAspect="1"/>
          </p:cNvGrpSpPr>
          <p:nvPr/>
        </p:nvGrpSpPr>
        <p:grpSpPr>
          <a:xfrm rot="-3999992">
            <a:off x="553233" y="9625226"/>
            <a:ext cx="1422064" cy="1422064"/>
            <a:chOff x="0" y="0"/>
            <a:chExt cx="6350000" cy="6350000"/>
          </a:xfrm>
        </p:grpSpPr>
        <p:sp>
          <p:nvSpPr>
            <p:cNvPr id="38" name="Freeform 38"/>
            <p:cNvSpPr/>
            <p:nvPr/>
          </p:nvSpPr>
          <p:spPr>
            <a:xfrm>
              <a:off x="-14231" y="-32"/>
              <a:ext cx="6378462" cy="6350064"/>
            </a:xfrm>
            <a:custGeom>
              <a:avLst/>
              <a:gdLst/>
              <a:ahLst/>
              <a:cxnLst/>
              <a:rect l="l" t="t" r="r" b="b"/>
              <a:pathLst>
                <a:path w="6378462" h="6350064">
                  <a:moveTo>
                    <a:pt x="3189231" y="32"/>
                  </a:moveTo>
                  <a:lnTo>
                    <a:pt x="3189231" y="32"/>
                  </a:lnTo>
                  <a:cubicBezTo>
                    <a:pt x="2051530" y="-5056"/>
                    <a:pt x="998068" y="598980"/>
                    <a:pt x="427743" y="1583419"/>
                  </a:cubicBezTo>
                  <a:cubicBezTo>
                    <a:pt x="-142581" y="2567857"/>
                    <a:pt x="-142581" y="3782207"/>
                    <a:pt x="427743" y="4766645"/>
                  </a:cubicBezTo>
                  <a:cubicBezTo>
                    <a:pt x="998068" y="5751084"/>
                    <a:pt x="2051530" y="6355120"/>
                    <a:pt x="3189231" y="6350032"/>
                  </a:cubicBezTo>
                  <a:cubicBezTo>
                    <a:pt x="4326932" y="6355120"/>
                    <a:pt x="5380395" y="5751084"/>
                    <a:pt x="5950719" y="4766645"/>
                  </a:cubicBezTo>
                  <a:cubicBezTo>
                    <a:pt x="6521043" y="3782207"/>
                    <a:pt x="6521043" y="2567857"/>
                    <a:pt x="5950719" y="1583419"/>
                  </a:cubicBezTo>
                  <a:cubicBezTo>
                    <a:pt x="5380395" y="598980"/>
                    <a:pt x="4326932" y="-5056"/>
                    <a:pt x="3189231" y="32"/>
                  </a:cubicBezTo>
                  <a:close/>
                </a:path>
              </a:pathLst>
            </a:custGeom>
            <a:solidFill>
              <a:srgbClr val="582C83"/>
            </a:solidFill>
          </p:spPr>
          <p:txBody>
            <a:bodyPr/>
            <a:lstStyle/>
            <a:p>
              <a:endParaRPr lang="en-GB"/>
            </a:p>
          </p:txBody>
        </p:sp>
      </p:grpSp>
      <p:sp>
        <p:nvSpPr>
          <p:cNvPr id="39" name="Freeform 39"/>
          <p:cNvSpPr/>
          <p:nvPr/>
        </p:nvSpPr>
        <p:spPr>
          <a:xfrm rot="-3999992">
            <a:off x="-1053885" y="9029380"/>
            <a:ext cx="2166137" cy="2166137"/>
          </a:xfrm>
          <a:custGeom>
            <a:avLst/>
            <a:gdLst/>
            <a:ahLst/>
            <a:cxnLst/>
            <a:rect l="l" t="t" r="r" b="b"/>
            <a:pathLst>
              <a:path w="2166137" h="2166137">
                <a:moveTo>
                  <a:pt x="0" y="0"/>
                </a:moveTo>
                <a:lnTo>
                  <a:pt x="2166137" y="0"/>
                </a:lnTo>
                <a:lnTo>
                  <a:pt x="2166137" y="2166137"/>
                </a:lnTo>
                <a:lnTo>
                  <a:pt x="0" y="2166137"/>
                </a:lnTo>
                <a:lnTo>
                  <a:pt x="0" y="0"/>
                </a:lnTo>
                <a:close/>
              </a:path>
            </a:pathLst>
          </a:custGeom>
          <a:blipFill>
            <a:blip r:embed="rId3">
              <a:extLst>
                <a:ext uri="{96DAC541-7B7A-43D3-8B79-37D633B846F1}">
                  <asvg:svgBlip xmlns:asvg="http://schemas.microsoft.com/office/drawing/2016/SVG/main" r:embed="rId4"/>
                </a:ext>
              </a:extLst>
            </a:blip>
            <a:stretch>
              <a:fillRect l="-271" r="-271"/>
            </a:stretch>
          </a:blipFill>
        </p:spPr>
        <p:txBody>
          <a:bodyPr/>
          <a:lstStyle/>
          <a:p>
            <a:endParaRPr lang="en-GB"/>
          </a:p>
        </p:txBody>
      </p:sp>
      <p:grpSp>
        <p:nvGrpSpPr>
          <p:cNvPr id="40" name="Group 40"/>
          <p:cNvGrpSpPr>
            <a:grpSpLocks noChangeAspect="1"/>
          </p:cNvGrpSpPr>
          <p:nvPr/>
        </p:nvGrpSpPr>
        <p:grpSpPr>
          <a:xfrm rot="-3999992">
            <a:off x="1530298" y="9443974"/>
            <a:ext cx="577691" cy="577691"/>
            <a:chOff x="0" y="0"/>
            <a:chExt cx="6350000" cy="6350000"/>
          </a:xfrm>
        </p:grpSpPr>
        <p:sp>
          <p:nvSpPr>
            <p:cNvPr id="41" name="Freeform 41"/>
            <p:cNvSpPr/>
            <p:nvPr/>
          </p:nvSpPr>
          <p:spPr>
            <a:xfrm>
              <a:off x="-14231" y="-32"/>
              <a:ext cx="6378462" cy="6350064"/>
            </a:xfrm>
            <a:custGeom>
              <a:avLst/>
              <a:gdLst/>
              <a:ahLst/>
              <a:cxnLst/>
              <a:rect l="l" t="t" r="r" b="b"/>
              <a:pathLst>
                <a:path w="6378462" h="6350064">
                  <a:moveTo>
                    <a:pt x="3189231" y="32"/>
                  </a:moveTo>
                  <a:lnTo>
                    <a:pt x="3189231" y="32"/>
                  </a:lnTo>
                  <a:cubicBezTo>
                    <a:pt x="2051530" y="-5056"/>
                    <a:pt x="998068" y="598980"/>
                    <a:pt x="427743" y="1583419"/>
                  </a:cubicBezTo>
                  <a:cubicBezTo>
                    <a:pt x="-142581" y="2567857"/>
                    <a:pt x="-142581" y="3782207"/>
                    <a:pt x="427743" y="4766645"/>
                  </a:cubicBezTo>
                  <a:cubicBezTo>
                    <a:pt x="998068" y="5751084"/>
                    <a:pt x="2051530" y="6355120"/>
                    <a:pt x="3189231" y="6350032"/>
                  </a:cubicBezTo>
                  <a:cubicBezTo>
                    <a:pt x="4326932" y="6355120"/>
                    <a:pt x="5380395" y="5751084"/>
                    <a:pt x="5950719" y="4766645"/>
                  </a:cubicBezTo>
                  <a:cubicBezTo>
                    <a:pt x="6521043" y="3782207"/>
                    <a:pt x="6521043" y="2567857"/>
                    <a:pt x="5950719" y="1583419"/>
                  </a:cubicBezTo>
                  <a:cubicBezTo>
                    <a:pt x="5380395" y="598980"/>
                    <a:pt x="4326932" y="-5056"/>
                    <a:pt x="3189231" y="32"/>
                  </a:cubicBezTo>
                  <a:close/>
                </a:path>
              </a:pathLst>
            </a:custGeom>
            <a:solidFill>
              <a:srgbClr val="F3D03E"/>
            </a:solidFill>
          </p:spPr>
          <p:txBody>
            <a:bodyPr/>
            <a:lstStyle/>
            <a:p>
              <a:endParaRPr lang="en-GB"/>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374962" y="2392729"/>
            <a:ext cx="2327318" cy="0"/>
          </a:xfrm>
          <a:prstGeom prst="line">
            <a:avLst/>
          </a:prstGeom>
          <a:ln w="47625" cap="rnd">
            <a:solidFill>
              <a:srgbClr val="00A7B5"/>
            </a:solidFill>
            <a:prstDash val="solid"/>
            <a:headEnd type="none" w="sm" len="sm"/>
            <a:tailEnd type="arrow" w="med" len="sm"/>
          </a:ln>
        </p:spPr>
        <p:txBody>
          <a:bodyPr/>
          <a:lstStyle/>
          <a:p>
            <a:endParaRPr lang="en-GB"/>
          </a:p>
        </p:txBody>
      </p:sp>
      <p:grpSp>
        <p:nvGrpSpPr>
          <p:cNvPr id="3" name="Group 3"/>
          <p:cNvGrpSpPr/>
          <p:nvPr/>
        </p:nvGrpSpPr>
        <p:grpSpPr>
          <a:xfrm>
            <a:off x="0" y="0"/>
            <a:ext cx="3749083" cy="10287000"/>
            <a:chOff x="0" y="0"/>
            <a:chExt cx="1913890" cy="2360988"/>
          </a:xfrm>
        </p:grpSpPr>
        <p:sp>
          <p:nvSpPr>
            <p:cNvPr id="4" name="Freeform 4"/>
            <p:cNvSpPr/>
            <p:nvPr/>
          </p:nvSpPr>
          <p:spPr>
            <a:xfrm>
              <a:off x="0" y="0"/>
              <a:ext cx="1913890" cy="2360988"/>
            </a:xfrm>
            <a:custGeom>
              <a:avLst/>
              <a:gdLst/>
              <a:ahLst/>
              <a:cxnLst/>
              <a:rect l="l" t="t" r="r" b="b"/>
              <a:pathLst>
                <a:path w="1913890" h="2360988">
                  <a:moveTo>
                    <a:pt x="0" y="0"/>
                  </a:moveTo>
                  <a:lnTo>
                    <a:pt x="1913890" y="0"/>
                  </a:lnTo>
                  <a:lnTo>
                    <a:pt x="1913890" y="2360988"/>
                  </a:lnTo>
                  <a:lnTo>
                    <a:pt x="0" y="2360988"/>
                  </a:lnTo>
                  <a:close/>
                </a:path>
              </a:pathLst>
            </a:custGeom>
            <a:solidFill>
              <a:srgbClr val="00A7B5"/>
            </a:solidFill>
          </p:spPr>
          <p:txBody>
            <a:bodyPr/>
            <a:lstStyle/>
            <a:p>
              <a:endParaRPr lang="en-GB"/>
            </a:p>
          </p:txBody>
        </p:sp>
      </p:grpSp>
      <p:grpSp>
        <p:nvGrpSpPr>
          <p:cNvPr id="5" name="Group 5"/>
          <p:cNvGrpSpPr>
            <a:grpSpLocks noChangeAspect="1"/>
          </p:cNvGrpSpPr>
          <p:nvPr/>
        </p:nvGrpSpPr>
        <p:grpSpPr>
          <a:xfrm rot="5400000">
            <a:off x="1656253" y="6062222"/>
            <a:ext cx="2974620" cy="2974620"/>
            <a:chOff x="0" y="0"/>
            <a:chExt cx="6350000" cy="6350000"/>
          </a:xfrm>
        </p:grpSpPr>
        <p:sp>
          <p:nvSpPr>
            <p:cNvPr id="6" name="Freeform 6"/>
            <p:cNvSpPr/>
            <p:nvPr/>
          </p:nvSpPr>
          <p:spPr>
            <a:xfrm>
              <a:off x="-14231" y="-32"/>
              <a:ext cx="6378462" cy="6350064"/>
            </a:xfrm>
            <a:custGeom>
              <a:avLst/>
              <a:gdLst/>
              <a:ahLst/>
              <a:cxnLst/>
              <a:rect l="l" t="t" r="r" b="b"/>
              <a:pathLst>
                <a:path w="6378462" h="6350064">
                  <a:moveTo>
                    <a:pt x="3189231" y="32"/>
                  </a:moveTo>
                  <a:lnTo>
                    <a:pt x="3189231" y="32"/>
                  </a:lnTo>
                  <a:cubicBezTo>
                    <a:pt x="2051530" y="-5056"/>
                    <a:pt x="998068" y="598980"/>
                    <a:pt x="427743" y="1583419"/>
                  </a:cubicBezTo>
                  <a:cubicBezTo>
                    <a:pt x="-142581" y="2567857"/>
                    <a:pt x="-142581" y="3782207"/>
                    <a:pt x="427743" y="4766645"/>
                  </a:cubicBezTo>
                  <a:cubicBezTo>
                    <a:pt x="998068" y="5751084"/>
                    <a:pt x="2051530" y="6355120"/>
                    <a:pt x="3189231" y="6350032"/>
                  </a:cubicBezTo>
                  <a:cubicBezTo>
                    <a:pt x="4326932" y="6355120"/>
                    <a:pt x="5380395" y="5751084"/>
                    <a:pt x="5950719" y="4766645"/>
                  </a:cubicBezTo>
                  <a:cubicBezTo>
                    <a:pt x="6521043" y="3782207"/>
                    <a:pt x="6521043" y="2567857"/>
                    <a:pt x="5950719" y="1583419"/>
                  </a:cubicBezTo>
                  <a:cubicBezTo>
                    <a:pt x="5380395" y="598980"/>
                    <a:pt x="4326932" y="-5056"/>
                    <a:pt x="3189231" y="32"/>
                  </a:cubicBezTo>
                  <a:close/>
                </a:path>
              </a:pathLst>
            </a:custGeom>
            <a:solidFill>
              <a:srgbClr val="DC582A"/>
            </a:solidFill>
          </p:spPr>
          <p:txBody>
            <a:bodyPr/>
            <a:lstStyle/>
            <a:p>
              <a:endParaRPr lang="en-GB"/>
            </a:p>
          </p:txBody>
        </p:sp>
      </p:grpSp>
      <p:sp>
        <p:nvSpPr>
          <p:cNvPr id="7" name="Freeform 7"/>
          <p:cNvSpPr/>
          <p:nvPr/>
        </p:nvSpPr>
        <p:spPr>
          <a:xfrm rot="6702275">
            <a:off x="1118008" y="4532727"/>
            <a:ext cx="1951115" cy="1951115"/>
          </a:xfrm>
          <a:custGeom>
            <a:avLst/>
            <a:gdLst/>
            <a:ahLst/>
            <a:cxnLst/>
            <a:rect l="l" t="t" r="r" b="b"/>
            <a:pathLst>
              <a:path w="1951115" h="1951115">
                <a:moveTo>
                  <a:pt x="0" y="0"/>
                </a:moveTo>
                <a:lnTo>
                  <a:pt x="1951115" y="0"/>
                </a:lnTo>
                <a:lnTo>
                  <a:pt x="1951115" y="1951116"/>
                </a:lnTo>
                <a:lnTo>
                  <a:pt x="0" y="1951116"/>
                </a:lnTo>
                <a:lnTo>
                  <a:pt x="0" y="0"/>
                </a:lnTo>
                <a:close/>
              </a:path>
            </a:pathLst>
          </a:custGeom>
          <a:blipFill>
            <a:blip r:embed="rId3">
              <a:extLst>
                <a:ext uri="{96DAC541-7B7A-43D3-8B79-37D633B846F1}">
                  <asvg:svgBlip xmlns:asvg="http://schemas.microsoft.com/office/drawing/2016/SVG/main" r:embed="rId4"/>
                </a:ext>
              </a:extLst>
            </a:blip>
            <a:stretch>
              <a:fillRect l="-271" r="-271"/>
            </a:stretch>
          </a:blipFill>
        </p:spPr>
        <p:txBody>
          <a:bodyPr/>
          <a:lstStyle/>
          <a:p>
            <a:endParaRPr lang="en-GB"/>
          </a:p>
        </p:txBody>
      </p:sp>
      <p:grpSp>
        <p:nvGrpSpPr>
          <p:cNvPr id="8" name="Group 8"/>
          <p:cNvGrpSpPr>
            <a:grpSpLocks noChangeAspect="1"/>
          </p:cNvGrpSpPr>
          <p:nvPr/>
        </p:nvGrpSpPr>
        <p:grpSpPr>
          <a:xfrm>
            <a:off x="1567159" y="1400009"/>
            <a:ext cx="3587164" cy="3587164"/>
            <a:chOff x="0" y="0"/>
            <a:chExt cx="6350000" cy="6349975"/>
          </a:xfrm>
        </p:grpSpPr>
        <p:sp>
          <p:nvSpPr>
            <p:cNvPr id="9" name="Freeform 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32987" r="-32987"/>
              </a:stretch>
            </a:blipFill>
          </p:spPr>
          <p:txBody>
            <a:bodyPr/>
            <a:lstStyle/>
            <a:p>
              <a:endParaRPr lang="en-GB"/>
            </a:p>
          </p:txBody>
        </p:sp>
      </p:grpSp>
      <p:sp>
        <p:nvSpPr>
          <p:cNvPr id="10" name="TextBox 10"/>
          <p:cNvSpPr txBox="1"/>
          <p:nvPr/>
        </p:nvSpPr>
        <p:spPr>
          <a:xfrm>
            <a:off x="6374962" y="1630729"/>
            <a:ext cx="3463975" cy="762000"/>
          </a:xfrm>
          <a:prstGeom prst="rect">
            <a:avLst/>
          </a:prstGeom>
        </p:spPr>
        <p:txBody>
          <a:bodyPr lIns="0" tIns="0" rIns="0" bIns="0" rtlCol="0" anchor="t">
            <a:spAutoFit/>
          </a:bodyPr>
          <a:lstStyle/>
          <a:p>
            <a:pPr algn="l">
              <a:lnSpc>
                <a:spcPts val="6299"/>
              </a:lnSpc>
            </a:pPr>
            <a:r>
              <a:rPr lang="en-US" sz="4500" b="1" spc="-270">
                <a:solidFill>
                  <a:srgbClr val="000000"/>
                </a:solidFill>
                <a:latin typeface="Open Sans 2 Ultra-Bold"/>
                <a:ea typeface="Open Sans 2 Ultra-Bold"/>
                <a:cs typeface="Open Sans 2 Ultra-Bold"/>
                <a:sym typeface="Open Sans 2 Ultra-Bold"/>
              </a:rPr>
              <a:t>SPLAT</a:t>
            </a:r>
          </a:p>
        </p:txBody>
      </p:sp>
      <p:sp>
        <p:nvSpPr>
          <p:cNvPr id="11" name="TextBox 11"/>
          <p:cNvSpPr txBox="1"/>
          <p:nvPr/>
        </p:nvSpPr>
        <p:spPr>
          <a:xfrm>
            <a:off x="6374962" y="2769190"/>
            <a:ext cx="9734225" cy="633095"/>
          </a:xfrm>
          <a:prstGeom prst="rect">
            <a:avLst/>
          </a:prstGeom>
        </p:spPr>
        <p:txBody>
          <a:bodyPr lIns="0" tIns="0" rIns="0" bIns="0" rtlCol="0" anchor="t">
            <a:spAutoFit/>
          </a:bodyPr>
          <a:lstStyle/>
          <a:p>
            <a:pPr algn="l">
              <a:lnSpc>
                <a:spcPts val="2529"/>
              </a:lnSpc>
            </a:pPr>
            <a:r>
              <a:rPr lang="en-US" sz="2199" b="1" spc="-87">
                <a:solidFill>
                  <a:srgbClr val="000000"/>
                </a:solidFill>
                <a:latin typeface="Open Sans 2 Bold"/>
                <a:ea typeface="Open Sans 2 Bold"/>
                <a:cs typeface="Open Sans 2 Bold"/>
                <a:sym typeface="Open Sans 2 Bold"/>
              </a:rPr>
              <a:t>SPLAT is a fast-paced, high-energy circle game where quick reactions are key! </a:t>
            </a:r>
            <a:r>
              <a:rPr lang="en-US" sz="2199" b="1" i="1" spc="-87">
                <a:solidFill>
                  <a:srgbClr val="000000"/>
                </a:solidFill>
                <a:latin typeface="Open Sans 2 Bold Italics"/>
                <a:ea typeface="Open Sans 2 Bold Italics"/>
                <a:cs typeface="Open Sans 2 Bold Italics"/>
                <a:sym typeface="Open Sans 2 Bold Italics"/>
              </a:rPr>
              <a:t>The aim is simple: don’t get “splatted” before you can splat someone else!</a:t>
            </a:r>
          </a:p>
        </p:txBody>
      </p:sp>
      <p:grpSp>
        <p:nvGrpSpPr>
          <p:cNvPr id="12" name="Group 12"/>
          <p:cNvGrpSpPr/>
          <p:nvPr/>
        </p:nvGrpSpPr>
        <p:grpSpPr>
          <a:xfrm>
            <a:off x="6374962" y="3860015"/>
            <a:ext cx="9868932" cy="3195169"/>
            <a:chOff x="0" y="0"/>
            <a:chExt cx="13158576" cy="4260225"/>
          </a:xfrm>
        </p:grpSpPr>
        <p:sp>
          <p:nvSpPr>
            <p:cNvPr id="13" name="TextBox 13"/>
            <p:cNvSpPr txBox="1"/>
            <p:nvPr/>
          </p:nvSpPr>
          <p:spPr>
            <a:xfrm>
              <a:off x="0" y="511778"/>
              <a:ext cx="13158576" cy="3748447"/>
            </a:xfrm>
            <a:prstGeom prst="rect">
              <a:avLst/>
            </a:prstGeom>
          </p:spPr>
          <p:txBody>
            <a:bodyPr lIns="0" tIns="0" rIns="0" bIns="0" rtlCol="0" anchor="t">
              <a:spAutoFit/>
            </a:bodyPr>
            <a:lstStyle/>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Gather your group in a circle with one person standing in the middle as the Splat Master.</a:t>
              </a:r>
            </a:p>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The Splat Master points dramatically at someone and yells “SPLAT!”</a:t>
              </a:r>
            </a:p>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That player must instantly duck, while the two people beside them try to splat each other by pointing and shouting “SPLAT!” first.</a:t>
              </a:r>
            </a:p>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The slower splatter is out and steps out of the circle.</a:t>
              </a:r>
            </a:p>
            <a:p>
              <a:pPr marL="474979" lvl="1" indent="-237490" algn="l">
                <a:lnSpc>
                  <a:spcPts val="2815"/>
                </a:lnSpc>
                <a:buFont typeface="Arial"/>
                <a:buChar char="•"/>
              </a:pPr>
              <a:r>
                <a:rPr lang="en-US" sz="2199" spc="-43">
                  <a:solidFill>
                    <a:srgbClr val="000000"/>
                  </a:solidFill>
                  <a:latin typeface="Open Sans 3"/>
                  <a:ea typeface="Open Sans 3"/>
                  <a:cs typeface="Open Sans 3"/>
                  <a:sym typeface="Open Sans 3"/>
                </a:rPr>
                <a:t>The Splat Master keeps firing off splats, twists, turns, and fake-outs to keep everyone on their toes!</a:t>
              </a:r>
            </a:p>
          </p:txBody>
        </p:sp>
        <p:sp>
          <p:nvSpPr>
            <p:cNvPr id="14" name="TextBox 14"/>
            <p:cNvSpPr txBox="1"/>
            <p:nvPr/>
          </p:nvSpPr>
          <p:spPr>
            <a:xfrm>
              <a:off x="2382" y="9525"/>
              <a:ext cx="3051536" cy="521303"/>
            </a:xfrm>
            <a:prstGeom prst="rect">
              <a:avLst/>
            </a:prstGeom>
          </p:spPr>
          <p:txBody>
            <a:bodyPr lIns="0" tIns="0" rIns="0" bIns="0" rtlCol="0" anchor="t">
              <a:spAutoFit/>
            </a:bodyPr>
            <a:lstStyle/>
            <a:p>
              <a:pPr algn="l">
                <a:lnSpc>
                  <a:spcPts val="3029"/>
                </a:lnSpc>
              </a:pPr>
              <a:r>
                <a:rPr lang="en-US" sz="2634" b="1" spc="-173">
                  <a:solidFill>
                    <a:srgbClr val="385E9D"/>
                  </a:solidFill>
                  <a:latin typeface="Open Sans 2 Ultra-Bold"/>
                  <a:ea typeface="Open Sans 2 Ultra-Bold"/>
                  <a:cs typeface="Open Sans 2 Ultra-Bold"/>
                  <a:sym typeface="Open Sans 2 Ultra-Bold"/>
                </a:rPr>
                <a:t>How it works</a:t>
              </a:r>
            </a:p>
          </p:txBody>
        </p:sp>
      </p:grpSp>
      <p:grpSp>
        <p:nvGrpSpPr>
          <p:cNvPr id="15" name="Group 15"/>
          <p:cNvGrpSpPr/>
          <p:nvPr/>
        </p:nvGrpSpPr>
        <p:grpSpPr>
          <a:xfrm>
            <a:off x="6376748" y="7512914"/>
            <a:ext cx="9934951" cy="1067157"/>
            <a:chOff x="0" y="0"/>
            <a:chExt cx="13246601" cy="1422876"/>
          </a:xfrm>
        </p:grpSpPr>
        <p:sp>
          <p:nvSpPr>
            <p:cNvPr id="16" name="TextBox 16"/>
            <p:cNvSpPr txBox="1"/>
            <p:nvPr/>
          </p:nvSpPr>
          <p:spPr>
            <a:xfrm>
              <a:off x="0" y="521303"/>
              <a:ext cx="13246601" cy="901573"/>
            </a:xfrm>
            <a:prstGeom prst="rect">
              <a:avLst/>
            </a:prstGeom>
          </p:spPr>
          <p:txBody>
            <a:bodyPr lIns="0" tIns="0" rIns="0" bIns="0" rtlCol="0" anchor="t">
              <a:spAutoFit/>
            </a:bodyPr>
            <a:lstStyle/>
            <a:p>
              <a:pPr marL="474979" lvl="1" indent="-237490" algn="l">
                <a:lnSpc>
                  <a:spcPts val="2771"/>
                </a:lnSpc>
                <a:buFont typeface="Arial"/>
                <a:buChar char="•"/>
              </a:pPr>
              <a:r>
                <a:rPr lang="en-US" sz="2199" spc="-43">
                  <a:solidFill>
                    <a:srgbClr val="000000"/>
                  </a:solidFill>
                  <a:latin typeface="Open Sans 3"/>
                  <a:ea typeface="Open Sans 3"/>
                  <a:cs typeface="Open Sans 3"/>
                  <a:sym typeface="Open Sans 3"/>
                </a:rPr>
                <a:t>Keep reacting lightning-fast and avoid elimination.</a:t>
              </a:r>
            </a:p>
            <a:p>
              <a:pPr marL="474979" lvl="1" indent="-237490" algn="l">
                <a:lnSpc>
                  <a:spcPts val="2771"/>
                </a:lnSpc>
                <a:buFont typeface="Arial"/>
                <a:buChar char="•"/>
              </a:pPr>
              <a:r>
                <a:rPr lang="en-US" sz="2199" spc="-43">
                  <a:solidFill>
                    <a:srgbClr val="000000"/>
                  </a:solidFill>
                  <a:latin typeface="Open Sans 3"/>
                  <a:ea typeface="Open Sans 3"/>
                  <a:cs typeface="Open Sans 3"/>
                  <a:sym typeface="Open Sans 3"/>
                </a:rPr>
                <a:t>The last player standing in the circle becomes the Ultimate Splat Champion!</a:t>
              </a:r>
            </a:p>
          </p:txBody>
        </p:sp>
        <p:sp>
          <p:nvSpPr>
            <p:cNvPr id="17" name="TextBox 17"/>
            <p:cNvSpPr txBox="1"/>
            <p:nvPr/>
          </p:nvSpPr>
          <p:spPr>
            <a:xfrm>
              <a:off x="2382" y="9525"/>
              <a:ext cx="2760804" cy="521303"/>
            </a:xfrm>
            <a:prstGeom prst="rect">
              <a:avLst/>
            </a:prstGeom>
          </p:spPr>
          <p:txBody>
            <a:bodyPr lIns="0" tIns="0" rIns="0" bIns="0" rtlCol="0" anchor="t">
              <a:spAutoFit/>
            </a:bodyPr>
            <a:lstStyle/>
            <a:p>
              <a:pPr algn="l">
                <a:lnSpc>
                  <a:spcPts val="3029"/>
                </a:lnSpc>
              </a:pPr>
              <a:r>
                <a:rPr lang="en-US" sz="2634" b="1" spc="-173">
                  <a:solidFill>
                    <a:srgbClr val="385E9D"/>
                  </a:solidFill>
                  <a:latin typeface="Open Sans 2 Ultra-Bold"/>
                  <a:ea typeface="Open Sans 2 Ultra-Bold"/>
                  <a:cs typeface="Open Sans 2 Ultra-Bold"/>
                  <a:sym typeface="Open Sans 2 Ultra-Bold"/>
                </a:rPr>
                <a:t>How to win</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TotalTime>
  <Words>8433</Words>
  <Application>Microsoft Office PowerPoint</Application>
  <PresentationFormat>Custom</PresentationFormat>
  <Paragraphs>924</Paragraphs>
  <Slides>49</Slides>
  <Notes>47</Notes>
  <HiddenSlides>0</HiddenSlides>
  <MMClips>1</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49</vt:i4>
      </vt:variant>
    </vt:vector>
  </HeadingPairs>
  <TitlesOfParts>
    <vt:vector size="64" baseType="lpstr">
      <vt:lpstr>Open Sans 2</vt:lpstr>
      <vt:lpstr>Open Sans 3 Bold</vt:lpstr>
      <vt:lpstr>Open Sans 1</vt:lpstr>
      <vt:lpstr>Open Sans 3</vt:lpstr>
      <vt:lpstr>Open Sans 2 Ultra-Bold</vt:lpstr>
      <vt:lpstr>Insignia</vt:lpstr>
      <vt:lpstr>Open Sans Extra Bold</vt:lpstr>
      <vt:lpstr>Calibri</vt:lpstr>
      <vt:lpstr>Open Sans 3 Ultra-Bold</vt:lpstr>
      <vt:lpstr>Open Sans 2 Bold</vt:lpstr>
      <vt:lpstr>Open Sans 2 Semi-Bold</vt:lpstr>
      <vt:lpstr>Arial</vt:lpstr>
      <vt:lpstr>Open Sans 2 Medium</vt:lpstr>
      <vt:lpstr>Open Sans 2 Bold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KEY+ in Education Slides</dc:title>
  <cp:lastModifiedBy>Nicole Ireland</cp:lastModifiedBy>
  <cp:revision>2</cp:revision>
  <dcterms:created xsi:type="dcterms:W3CDTF">2006-08-16T00:00:00Z</dcterms:created>
  <dcterms:modified xsi:type="dcterms:W3CDTF">2026-01-06T15:25:35Z</dcterms:modified>
  <dc:identifier>DAG540iu4cU</dc:identifier>
</cp:coreProperties>
</file>